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63" r:id="rId2"/>
    <p:sldId id="291" r:id="rId3"/>
    <p:sldId id="292" r:id="rId4"/>
    <p:sldId id="471" r:id="rId5"/>
    <p:sldId id="503" r:id="rId6"/>
    <p:sldId id="504" r:id="rId7"/>
    <p:sldId id="446" r:id="rId8"/>
    <p:sldId id="506" r:id="rId9"/>
    <p:sldId id="507" r:id="rId10"/>
    <p:sldId id="521" r:id="rId11"/>
    <p:sldId id="529" r:id="rId12"/>
    <p:sldId id="539" r:id="rId13"/>
    <p:sldId id="540" r:id="rId14"/>
    <p:sldId id="532" r:id="rId15"/>
    <p:sldId id="293" r:id="rId16"/>
    <p:sldId id="445" r:id="rId17"/>
    <p:sldId id="523" r:id="rId18"/>
    <p:sldId id="559" r:id="rId19"/>
    <p:sldId id="277" r:id="rId20"/>
    <p:sldId id="534" r:id="rId21"/>
    <p:sldId id="537" r:id="rId22"/>
    <p:sldId id="556" r:id="rId23"/>
    <p:sldId id="278" r:id="rId24"/>
    <p:sldId id="533" r:id="rId25"/>
    <p:sldId id="552" r:id="rId26"/>
    <p:sldId id="545" r:id="rId27"/>
    <p:sldId id="561" r:id="rId28"/>
    <p:sldId id="547" r:id="rId29"/>
    <p:sldId id="543" r:id="rId30"/>
    <p:sldId id="546" r:id="rId31"/>
    <p:sldId id="550" r:id="rId32"/>
    <p:sldId id="549" r:id="rId33"/>
    <p:sldId id="279" r:id="rId34"/>
    <p:sldId id="548" r:id="rId35"/>
    <p:sldId id="282" r:id="rId36"/>
    <p:sldId id="551" r:id="rId37"/>
    <p:sldId id="560" r:id="rId38"/>
    <p:sldId id="273" r:id="rId39"/>
    <p:sldId id="557" r:id="rId40"/>
    <p:sldId id="542" r:id="rId41"/>
    <p:sldId id="284" r:id="rId42"/>
    <p:sldId id="553" r:id="rId43"/>
    <p:sldId id="554" r:id="rId44"/>
    <p:sldId id="555" r:id="rId45"/>
    <p:sldId id="558" r:id="rId46"/>
    <p:sldId id="294" r:id="rId47"/>
    <p:sldId id="513" r:id="rId48"/>
    <p:sldId id="444" r:id="rId49"/>
    <p:sldId id="510" r:id="rId50"/>
    <p:sldId id="514" r:id="rId51"/>
    <p:sldId id="515" r:id="rId52"/>
    <p:sldId id="516" r:id="rId53"/>
    <p:sldId id="511" r:id="rId54"/>
    <p:sldId id="520" r:id="rId55"/>
    <p:sldId id="538" r:id="rId56"/>
    <p:sldId id="270" r:id="rId57"/>
  </p:sldIdLst>
  <p:sldSz cx="12192000" cy="6858000"/>
  <p:notesSz cx="6797675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F0"/>
    <a:srgbClr val="3A8FB2"/>
    <a:srgbClr val="003741"/>
    <a:srgbClr val="6AB650"/>
    <a:srgbClr val="009CB4"/>
    <a:srgbClr val="F07814"/>
    <a:srgbClr val="E89E00"/>
    <a:srgbClr val="CED9E5"/>
    <a:srgbClr val="00373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01" autoAdjust="0"/>
    <p:restoredTop sz="91615" autoAdjust="0"/>
  </p:normalViewPr>
  <p:slideViewPr>
    <p:cSldViewPr snapToGrid="0">
      <p:cViewPr varScale="1">
        <p:scale>
          <a:sx n="67" d="100"/>
          <a:sy n="67" d="100"/>
        </p:scale>
        <p:origin x="94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Sheet1!$D$6</c:f>
              <c:strCache>
                <c:ptCount val="1"/>
                <c:pt idx="0">
                  <c:v>RRMS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Sheet1!$D$7:$D$9</c:f>
              <c:numCache>
                <c:formatCode>0%</c:formatCode>
                <c:ptCount val="3"/>
                <c:pt idx="0">
                  <c:v>0.4</c:v>
                </c:pt>
                <c:pt idx="1">
                  <c:v>0.31</c:v>
                </c:pt>
                <c:pt idx="2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8-4D4E-92C0-CD897FBC9FB4}"/>
            </c:ext>
          </c:extLst>
        </c:ser>
        <c:ser>
          <c:idx val="1"/>
          <c:order val="1"/>
          <c:tx>
            <c:strRef>
              <c:f>Sheet1!$E$6</c:f>
              <c:strCache>
                <c:ptCount val="1"/>
                <c:pt idx="0">
                  <c:v>SPMS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Sheet1!$E$7:$E$9</c:f>
              <c:numCache>
                <c:formatCode>0%</c:formatCode>
                <c:ptCount val="3"/>
                <c:pt idx="0">
                  <c:v>0.55000000000000004</c:v>
                </c:pt>
                <c:pt idx="1">
                  <c:v>0.8</c:v>
                </c:pt>
                <c:pt idx="2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8-4D4E-92C0-CD897FBC9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161743"/>
        <c:axId val="222144335"/>
      </c:barChart>
      <c:catAx>
        <c:axId val="173161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144335"/>
        <c:crosses val="autoZero"/>
        <c:auto val="1"/>
        <c:lblAlgn val="ctr"/>
        <c:lblOffset val="100"/>
        <c:noMultiLvlLbl val="0"/>
      </c:catAx>
      <c:valAx>
        <c:axId val="222144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61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Sheet1!$D$6</c:f>
              <c:strCache>
                <c:ptCount val="1"/>
                <c:pt idx="0">
                  <c:v>RRMS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Sheet1!$D$7:$D$9</c:f>
              <c:numCache>
                <c:formatCode>0%</c:formatCode>
                <c:ptCount val="3"/>
                <c:pt idx="0">
                  <c:v>0.4</c:v>
                </c:pt>
                <c:pt idx="1">
                  <c:v>0.31</c:v>
                </c:pt>
                <c:pt idx="2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8-4D4E-92C0-CD897FBC9FB4}"/>
            </c:ext>
          </c:extLst>
        </c:ser>
        <c:ser>
          <c:idx val="1"/>
          <c:order val="1"/>
          <c:tx>
            <c:strRef>
              <c:f>Sheet1!$E$6</c:f>
              <c:strCache>
                <c:ptCount val="1"/>
                <c:pt idx="0">
                  <c:v>SPMS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Sheet1!$E$7:$E$9</c:f>
              <c:numCache>
                <c:formatCode>0%</c:formatCode>
                <c:ptCount val="3"/>
                <c:pt idx="0">
                  <c:v>0.55000000000000004</c:v>
                </c:pt>
                <c:pt idx="1">
                  <c:v>0.8</c:v>
                </c:pt>
                <c:pt idx="2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8-4D4E-92C0-CD897FBC9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161743"/>
        <c:axId val="222144335"/>
      </c:barChart>
      <c:catAx>
        <c:axId val="173161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144335"/>
        <c:crosses val="autoZero"/>
        <c:auto val="1"/>
        <c:lblAlgn val="ctr"/>
        <c:lblOffset val="100"/>
        <c:noMultiLvlLbl val="0"/>
      </c:catAx>
      <c:valAx>
        <c:axId val="222144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61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0E197A-DB48-4E40-AA41-76090DA4C17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F097151C-6F60-43A0-BC33-AD2F9C60F79D}">
      <dgm:prSet phldrT="[Text]"/>
      <dgm:spPr/>
      <dgm:t>
        <a:bodyPr/>
        <a:lstStyle/>
        <a:p>
          <a:r>
            <a:rPr lang="en-US" dirty="0"/>
            <a:t>Single Time-Point Impairment</a:t>
          </a:r>
        </a:p>
      </dgm:t>
    </dgm:pt>
    <dgm:pt modelId="{8A5861EF-48C2-4953-9C58-92C243CBF187}" type="parTrans" cxnId="{849989FA-5F3B-4296-8873-57041AE07F47}">
      <dgm:prSet/>
      <dgm:spPr/>
      <dgm:t>
        <a:bodyPr/>
        <a:lstStyle/>
        <a:p>
          <a:endParaRPr lang="en-US"/>
        </a:p>
      </dgm:t>
    </dgm:pt>
    <dgm:pt modelId="{81E7A889-FFF2-4940-9FEC-15382C6997CA}" type="sibTrans" cxnId="{849989FA-5F3B-4296-8873-57041AE07F47}">
      <dgm:prSet/>
      <dgm:spPr/>
      <dgm:t>
        <a:bodyPr/>
        <a:lstStyle/>
        <a:p>
          <a:endParaRPr lang="en-US"/>
        </a:p>
      </dgm:t>
    </dgm:pt>
    <dgm:pt modelId="{08957EAF-02EA-415C-80C1-B85DE8E0FB9D}">
      <dgm:prSet phldrT="[Text]"/>
      <dgm:spPr/>
      <dgm:t>
        <a:bodyPr/>
        <a:lstStyle/>
        <a:p>
          <a:r>
            <a:rPr lang="en-US" dirty="0"/>
            <a:t>Longitudinal Change</a:t>
          </a:r>
        </a:p>
      </dgm:t>
    </dgm:pt>
    <dgm:pt modelId="{02633F8C-B3B4-4F68-8052-9414A6F76483}" type="parTrans" cxnId="{10D94C81-C1EA-410C-A418-0C9FFFDE337A}">
      <dgm:prSet/>
      <dgm:spPr/>
      <dgm:t>
        <a:bodyPr/>
        <a:lstStyle/>
        <a:p>
          <a:endParaRPr lang="en-US"/>
        </a:p>
      </dgm:t>
    </dgm:pt>
    <dgm:pt modelId="{AD4EB395-13F1-4718-A667-5AEE7EA09D5C}" type="sibTrans" cxnId="{10D94C81-C1EA-410C-A418-0C9FFFDE337A}">
      <dgm:prSet/>
      <dgm:spPr/>
      <dgm:t>
        <a:bodyPr/>
        <a:lstStyle/>
        <a:p>
          <a:endParaRPr lang="en-US"/>
        </a:p>
      </dgm:t>
    </dgm:pt>
    <dgm:pt modelId="{B0D8ABA2-717D-46B4-87A5-99651FC2F538}">
      <dgm:prSet phldrT="[Text]"/>
      <dgm:spPr/>
      <dgm:t>
        <a:bodyPr/>
        <a:lstStyle/>
        <a:p>
          <a:r>
            <a:rPr lang="en-US" dirty="0"/>
            <a:t>PIRA and RAW</a:t>
          </a:r>
        </a:p>
      </dgm:t>
    </dgm:pt>
    <dgm:pt modelId="{E6DEB295-CC1C-4CE8-9C90-10084DBA0291}" type="parTrans" cxnId="{9916946F-C2F4-4391-9220-1B8C8EEAE314}">
      <dgm:prSet/>
      <dgm:spPr/>
      <dgm:t>
        <a:bodyPr/>
        <a:lstStyle/>
        <a:p>
          <a:endParaRPr lang="en-US"/>
        </a:p>
      </dgm:t>
    </dgm:pt>
    <dgm:pt modelId="{6EF2E3E9-E671-4498-AC87-0F735162A863}" type="sibTrans" cxnId="{9916946F-C2F4-4391-9220-1B8C8EEAE314}">
      <dgm:prSet/>
      <dgm:spPr/>
      <dgm:t>
        <a:bodyPr/>
        <a:lstStyle/>
        <a:p>
          <a:endParaRPr lang="en-US"/>
        </a:p>
      </dgm:t>
    </dgm:pt>
    <dgm:pt modelId="{39C502A4-3A9B-4F66-8BC8-A39D1D92FD27}" type="pres">
      <dgm:prSet presAssocID="{9F0E197A-DB48-4E40-AA41-76090DA4C17B}" presName="Name0" presStyleCnt="0">
        <dgm:presLayoutVars>
          <dgm:dir/>
          <dgm:resizeHandles val="exact"/>
        </dgm:presLayoutVars>
      </dgm:prSet>
      <dgm:spPr/>
    </dgm:pt>
    <dgm:pt modelId="{D54CDEDF-ACD2-4F4A-B565-FE11050CADBD}" type="pres">
      <dgm:prSet presAssocID="{F097151C-6F60-43A0-BC33-AD2F9C60F79D}" presName="parTxOnly" presStyleLbl="node1" presStyleIdx="0" presStyleCnt="3">
        <dgm:presLayoutVars>
          <dgm:bulletEnabled val="1"/>
        </dgm:presLayoutVars>
      </dgm:prSet>
      <dgm:spPr/>
    </dgm:pt>
    <dgm:pt modelId="{ADF25A10-47CF-4161-95DF-B1FE00243F0E}" type="pres">
      <dgm:prSet presAssocID="{81E7A889-FFF2-4940-9FEC-15382C6997CA}" presName="parSpace" presStyleCnt="0"/>
      <dgm:spPr/>
    </dgm:pt>
    <dgm:pt modelId="{D7044622-1401-4C08-89ED-8B8DBC2ADCB5}" type="pres">
      <dgm:prSet presAssocID="{08957EAF-02EA-415C-80C1-B85DE8E0FB9D}" presName="parTxOnly" presStyleLbl="node1" presStyleIdx="1" presStyleCnt="3">
        <dgm:presLayoutVars>
          <dgm:bulletEnabled val="1"/>
        </dgm:presLayoutVars>
      </dgm:prSet>
      <dgm:spPr/>
    </dgm:pt>
    <dgm:pt modelId="{81178018-6CEA-4C8C-AD84-619EE6825F0C}" type="pres">
      <dgm:prSet presAssocID="{AD4EB395-13F1-4718-A667-5AEE7EA09D5C}" presName="parSpace" presStyleCnt="0"/>
      <dgm:spPr/>
    </dgm:pt>
    <dgm:pt modelId="{412CB252-CE7A-420F-B21B-129138CFB369}" type="pres">
      <dgm:prSet presAssocID="{B0D8ABA2-717D-46B4-87A5-99651FC2F538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23DF6336-4F2F-4714-AE93-EC085D6C5FDB}" type="presOf" srcId="{08957EAF-02EA-415C-80C1-B85DE8E0FB9D}" destId="{D7044622-1401-4C08-89ED-8B8DBC2ADCB5}" srcOrd="0" destOrd="0" presId="urn:microsoft.com/office/officeart/2005/8/layout/hChevron3"/>
    <dgm:cxn modelId="{E594013E-E033-4B80-A930-335AD584F6BF}" type="presOf" srcId="{9F0E197A-DB48-4E40-AA41-76090DA4C17B}" destId="{39C502A4-3A9B-4F66-8BC8-A39D1D92FD27}" srcOrd="0" destOrd="0" presId="urn:microsoft.com/office/officeart/2005/8/layout/hChevron3"/>
    <dgm:cxn modelId="{9916946F-C2F4-4391-9220-1B8C8EEAE314}" srcId="{9F0E197A-DB48-4E40-AA41-76090DA4C17B}" destId="{B0D8ABA2-717D-46B4-87A5-99651FC2F538}" srcOrd="2" destOrd="0" parTransId="{E6DEB295-CC1C-4CE8-9C90-10084DBA0291}" sibTransId="{6EF2E3E9-E671-4498-AC87-0F735162A863}"/>
    <dgm:cxn modelId="{10D94C81-C1EA-410C-A418-0C9FFFDE337A}" srcId="{9F0E197A-DB48-4E40-AA41-76090DA4C17B}" destId="{08957EAF-02EA-415C-80C1-B85DE8E0FB9D}" srcOrd="1" destOrd="0" parTransId="{02633F8C-B3B4-4F68-8052-9414A6F76483}" sibTransId="{AD4EB395-13F1-4718-A667-5AEE7EA09D5C}"/>
    <dgm:cxn modelId="{2C64B8DE-EE5E-4DF4-A16F-B310AE6BF9BD}" type="presOf" srcId="{F097151C-6F60-43A0-BC33-AD2F9C60F79D}" destId="{D54CDEDF-ACD2-4F4A-B565-FE11050CADBD}" srcOrd="0" destOrd="0" presId="urn:microsoft.com/office/officeart/2005/8/layout/hChevron3"/>
    <dgm:cxn modelId="{6E4108FA-E145-4635-BFEA-787BBA45DAA5}" type="presOf" srcId="{B0D8ABA2-717D-46B4-87A5-99651FC2F538}" destId="{412CB252-CE7A-420F-B21B-129138CFB369}" srcOrd="0" destOrd="0" presId="urn:microsoft.com/office/officeart/2005/8/layout/hChevron3"/>
    <dgm:cxn modelId="{849989FA-5F3B-4296-8873-57041AE07F47}" srcId="{9F0E197A-DB48-4E40-AA41-76090DA4C17B}" destId="{F097151C-6F60-43A0-BC33-AD2F9C60F79D}" srcOrd="0" destOrd="0" parTransId="{8A5861EF-48C2-4953-9C58-92C243CBF187}" sibTransId="{81E7A889-FFF2-4940-9FEC-15382C6997CA}"/>
    <dgm:cxn modelId="{258A81CA-818D-4C64-88CC-CA930B6FB24C}" type="presParOf" srcId="{39C502A4-3A9B-4F66-8BC8-A39D1D92FD27}" destId="{D54CDEDF-ACD2-4F4A-B565-FE11050CADBD}" srcOrd="0" destOrd="0" presId="urn:microsoft.com/office/officeart/2005/8/layout/hChevron3"/>
    <dgm:cxn modelId="{CAE476E2-1379-444A-B620-A41DE429ABD3}" type="presParOf" srcId="{39C502A4-3A9B-4F66-8BC8-A39D1D92FD27}" destId="{ADF25A10-47CF-4161-95DF-B1FE00243F0E}" srcOrd="1" destOrd="0" presId="urn:microsoft.com/office/officeart/2005/8/layout/hChevron3"/>
    <dgm:cxn modelId="{0EE1C1C2-C216-41C1-94EB-97D74C88D447}" type="presParOf" srcId="{39C502A4-3A9B-4F66-8BC8-A39D1D92FD27}" destId="{D7044622-1401-4C08-89ED-8B8DBC2ADCB5}" srcOrd="2" destOrd="0" presId="urn:microsoft.com/office/officeart/2005/8/layout/hChevron3"/>
    <dgm:cxn modelId="{9761980D-B3EF-4D67-A47D-D92B8B2D69E1}" type="presParOf" srcId="{39C502A4-3A9B-4F66-8BC8-A39D1D92FD27}" destId="{81178018-6CEA-4C8C-AD84-619EE6825F0C}" srcOrd="3" destOrd="0" presId="urn:microsoft.com/office/officeart/2005/8/layout/hChevron3"/>
    <dgm:cxn modelId="{13955D66-E071-4083-9169-2307D237F305}" type="presParOf" srcId="{39C502A4-3A9B-4F66-8BC8-A39D1D92FD27}" destId="{412CB252-CE7A-420F-B21B-129138CFB36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0E197A-DB48-4E40-AA41-76090DA4C17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F097151C-6F60-43A0-BC33-AD2F9C60F79D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Single Time-Point Impairment</a:t>
          </a:r>
        </a:p>
      </dgm:t>
    </dgm:pt>
    <dgm:pt modelId="{8A5861EF-48C2-4953-9C58-92C243CBF187}" type="parTrans" cxnId="{849989FA-5F3B-4296-8873-57041AE07F47}">
      <dgm:prSet/>
      <dgm:spPr/>
      <dgm:t>
        <a:bodyPr/>
        <a:lstStyle/>
        <a:p>
          <a:endParaRPr lang="en-US"/>
        </a:p>
      </dgm:t>
    </dgm:pt>
    <dgm:pt modelId="{81E7A889-FFF2-4940-9FEC-15382C6997CA}" type="sibTrans" cxnId="{849989FA-5F3B-4296-8873-57041AE07F47}">
      <dgm:prSet/>
      <dgm:spPr/>
      <dgm:t>
        <a:bodyPr/>
        <a:lstStyle/>
        <a:p>
          <a:endParaRPr lang="en-US"/>
        </a:p>
      </dgm:t>
    </dgm:pt>
    <dgm:pt modelId="{08957EAF-02EA-415C-80C1-B85DE8E0FB9D}">
      <dgm:prSet phldrT="[Text]"/>
      <dgm:spPr/>
      <dgm:t>
        <a:bodyPr/>
        <a:lstStyle/>
        <a:p>
          <a:r>
            <a:rPr lang="en-US" dirty="0"/>
            <a:t>Longitudinal Change</a:t>
          </a:r>
        </a:p>
      </dgm:t>
    </dgm:pt>
    <dgm:pt modelId="{02633F8C-B3B4-4F68-8052-9414A6F76483}" type="parTrans" cxnId="{10D94C81-C1EA-410C-A418-0C9FFFDE337A}">
      <dgm:prSet/>
      <dgm:spPr/>
      <dgm:t>
        <a:bodyPr/>
        <a:lstStyle/>
        <a:p>
          <a:endParaRPr lang="en-US"/>
        </a:p>
      </dgm:t>
    </dgm:pt>
    <dgm:pt modelId="{AD4EB395-13F1-4718-A667-5AEE7EA09D5C}" type="sibTrans" cxnId="{10D94C81-C1EA-410C-A418-0C9FFFDE337A}">
      <dgm:prSet/>
      <dgm:spPr/>
      <dgm:t>
        <a:bodyPr/>
        <a:lstStyle/>
        <a:p>
          <a:endParaRPr lang="en-US"/>
        </a:p>
      </dgm:t>
    </dgm:pt>
    <dgm:pt modelId="{B0D8ABA2-717D-46B4-87A5-99651FC2F538}">
      <dgm:prSet phldrT="[Text]"/>
      <dgm:spPr/>
      <dgm:t>
        <a:bodyPr/>
        <a:lstStyle/>
        <a:p>
          <a:r>
            <a:rPr lang="en-US" dirty="0"/>
            <a:t>PIRA and RAW</a:t>
          </a:r>
        </a:p>
      </dgm:t>
    </dgm:pt>
    <dgm:pt modelId="{E6DEB295-CC1C-4CE8-9C90-10084DBA0291}" type="parTrans" cxnId="{9916946F-C2F4-4391-9220-1B8C8EEAE314}">
      <dgm:prSet/>
      <dgm:spPr/>
      <dgm:t>
        <a:bodyPr/>
        <a:lstStyle/>
        <a:p>
          <a:endParaRPr lang="en-US"/>
        </a:p>
      </dgm:t>
    </dgm:pt>
    <dgm:pt modelId="{6EF2E3E9-E671-4498-AC87-0F735162A863}" type="sibTrans" cxnId="{9916946F-C2F4-4391-9220-1B8C8EEAE314}">
      <dgm:prSet/>
      <dgm:spPr/>
      <dgm:t>
        <a:bodyPr/>
        <a:lstStyle/>
        <a:p>
          <a:endParaRPr lang="en-US"/>
        </a:p>
      </dgm:t>
    </dgm:pt>
    <dgm:pt modelId="{39C502A4-3A9B-4F66-8BC8-A39D1D92FD27}" type="pres">
      <dgm:prSet presAssocID="{9F0E197A-DB48-4E40-AA41-76090DA4C17B}" presName="Name0" presStyleCnt="0">
        <dgm:presLayoutVars>
          <dgm:dir/>
          <dgm:resizeHandles val="exact"/>
        </dgm:presLayoutVars>
      </dgm:prSet>
      <dgm:spPr/>
    </dgm:pt>
    <dgm:pt modelId="{D54CDEDF-ACD2-4F4A-B565-FE11050CADBD}" type="pres">
      <dgm:prSet presAssocID="{F097151C-6F60-43A0-BC33-AD2F9C60F79D}" presName="parTxOnly" presStyleLbl="node1" presStyleIdx="0" presStyleCnt="3">
        <dgm:presLayoutVars>
          <dgm:bulletEnabled val="1"/>
        </dgm:presLayoutVars>
      </dgm:prSet>
      <dgm:spPr/>
    </dgm:pt>
    <dgm:pt modelId="{ADF25A10-47CF-4161-95DF-B1FE00243F0E}" type="pres">
      <dgm:prSet presAssocID="{81E7A889-FFF2-4940-9FEC-15382C6997CA}" presName="parSpace" presStyleCnt="0"/>
      <dgm:spPr/>
    </dgm:pt>
    <dgm:pt modelId="{D7044622-1401-4C08-89ED-8B8DBC2ADCB5}" type="pres">
      <dgm:prSet presAssocID="{08957EAF-02EA-415C-80C1-B85DE8E0FB9D}" presName="parTxOnly" presStyleLbl="node1" presStyleIdx="1" presStyleCnt="3">
        <dgm:presLayoutVars>
          <dgm:bulletEnabled val="1"/>
        </dgm:presLayoutVars>
      </dgm:prSet>
      <dgm:spPr/>
    </dgm:pt>
    <dgm:pt modelId="{81178018-6CEA-4C8C-AD84-619EE6825F0C}" type="pres">
      <dgm:prSet presAssocID="{AD4EB395-13F1-4718-A667-5AEE7EA09D5C}" presName="parSpace" presStyleCnt="0"/>
      <dgm:spPr/>
    </dgm:pt>
    <dgm:pt modelId="{412CB252-CE7A-420F-B21B-129138CFB369}" type="pres">
      <dgm:prSet presAssocID="{B0D8ABA2-717D-46B4-87A5-99651FC2F538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23DF6336-4F2F-4714-AE93-EC085D6C5FDB}" type="presOf" srcId="{08957EAF-02EA-415C-80C1-B85DE8E0FB9D}" destId="{D7044622-1401-4C08-89ED-8B8DBC2ADCB5}" srcOrd="0" destOrd="0" presId="urn:microsoft.com/office/officeart/2005/8/layout/hChevron3"/>
    <dgm:cxn modelId="{E594013E-E033-4B80-A930-335AD584F6BF}" type="presOf" srcId="{9F0E197A-DB48-4E40-AA41-76090DA4C17B}" destId="{39C502A4-3A9B-4F66-8BC8-A39D1D92FD27}" srcOrd="0" destOrd="0" presId="urn:microsoft.com/office/officeart/2005/8/layout/hChevron3"/>
    <dgm:cxn modelId="{9916946F-C2F4-4391-9220-1B8C8EEAE314}" srcId="{9F0E197A-DB48-4E40-AA41-76090DA4C17B}" destId="{B0D8ABA2-717D-46B4-87A5-99651FC2F538}" srcOrd="2" destOrd="0" parTransId="{E6DEB295-CC1C-4CE8-9C90-10084DBA0291}" sibTransId="{6EF2E3E9-E671-4498-AC87-0F735162A863}"/>
    <dgm:cxn modelId="{10D94C81-C1EA-410C-A418-0C9FFFDE337A}" srcId="{9F0E197A-DB48-4E40-AA41-76090DA4C17B}" destId="{08957EAF-02EA-415C-80C1-B85DE8E0FB9D}" srcOrd="1" destOrd="0" parTransId="{02633F8C-B3B4-4F68-8052-9414A6F76483}" sibTransId="{AD4EB395-13F1-4718-A667-5AEE7EA09D5C}"/>
    <dgm:cxn modelId="{2C64B8DE-EE5E-4DF4-A16F-B310AE6BF9BD}" type="presOf" srcId="{F097151C-6F60-43A0-BC33-AD2F9C60F79D}" destId="{D54CDEDF-ACD2-4F4A-B565-FE11050CADBD}" srcOrd="0" destOrd="0" presId="urn:microsoft.com/office/officeart/2005/8/layout/hChevron3"/>
    <dgm:cxn modelId="{6E4108FA-E145-4635-BFEA-787BBA45DAA5}" type="presOf" srcId="{B0D8ABA2-717D-46B4-87A5-99651FC2F538}" destId="{412CB252-CE7A-420F-B21B-129138CFB369}" srcOrd="0" destOrd="0" presId="urn:microsoft.com/office/officeart/2005/8/layout/hChevron3"/>
    <dgm:cxn modelId="{849989FA-5F3B-4296-8873-57041AE07F47}" srcId="{9F0E197A-DB48-4E40-AA41-76090DA4C17B}" destId="{F097151C-6F60-43A0-BC33-AD2F9C60F79D}" srcOrd="0" destOrd="0" parTransId="{8A5861EF-48C2-4953-9C58-92C243CBF187}" sibTransId="{81E7A889-FFF2-4940-9FEC-15382C6997CA}"/>
    <dgm:cxn modelId="{258A81CA-818D-4C64-88CC-CA930B6FB24C}" type="presParOf" srcId="{39C502A4-3A9B-4F66-8BC8-A39D1D92FD27}" destId="{D54CDEDF-ACD2-4F4A-B565-FE11050CADBD}" srcOrd="0" destOrd="0" presId="urn:microsoft.com/office/officeart/2005/8/layout/hChevron3"/>
    <dgm:cxn modelId="{CAE476E2-1379-444A-B620-A41DE429ABD3}" type="presParOf" srcId="{39C502A4-3A9B-4F66-8BC8-A39D1D92FD27}" destId="{ADF25A10-47CF-4161-95DF-B1FE00243F0E}" srcOrd="1" destOrd="0" presId="urn:microsoft.com/office/officeart/2005/8/layout/hChevron3"/>
    <dgm:cxn modelId="{0EE1C1C2-C216-41C1-94EB-97D74C88D447}" type="presParOf" srcId="{39C502A4-3A9B-4F66-8BC8-A39D1D92FD27}" destId="{D7044622-1401-4C08-89ED-8B8DBC2ADCB5}" srcOrd="2" destOrd="0" presId="urn:microsoft.com/office/officeart/2005/8/layout/hChevron3"/>
    <dgm:cxn modelId="{9761980D-B3EF-4D67-A47D-D92B8B2D69E1}" type="presParOf" srcId="{39C502A4-3A9B-4F66-8BC8-A39D1D92FD27}" destId="{81178018-6CEA-4C8C-AD84-619EE6825F0C}" srcOrd="3" destOrd="0" presId="urn:microsoft.com/office/officeart/2005/8/layout/hChevron3"/>
    <dgm:cxn modelId="{13955D66-E071-4083-9169-2307D237F305}" type="presParOf" srcId="{39C502A4-3A9B-4F66-8BC8-A39D1D92FD27}" destId="{412CB252-CE7A-420F-B21B-129138CFB36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0E197A-DB48-4E40-AA41-76090DA4C17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F097151C-6F60-43A0-BC33-AD2F9C60F79D}">
      <dgm:prSet phldrT="[Text]"/>
      <dgm:spPr/>
      <dgm:t>
        <a:bodyPr/>
        <a:lstStyle/>
        <a:p>
          <a:r>
            <a:rPr lang="en-US" dirty="0"/>
            <a:t>Single Time-Point Impairment</a:t>
          </a:r>
        </a:p>
      </dgm:t>
    </dgm:pt>
    <dgm:pt modelId="{8A5861EF-48C2-4953-9C58-92C243CBF187}" type="parTrans" cxnId="{849989FA-5F3B-4296-8873-57041AE07F47}">
      <dgm:prSet/>
      <dgm:spPr/>
      <dgm:t>
        <a:bodyPr/>
        <a:lstStyle/>
        <a:p>
          <a:endParaRPr lang="en-US"/>
        </a:p>
      </dgm:t>
    </dgm:pt>
    <dgm:pt modelId="{81E7A889-FFF2-4940-9FEC-15382C6997CA}" type="sibTrans" cxnId="{849989FA-5F3B-4296-8873-57041AE07F47}">
      <dgm:prSet/>
      <dgm:spPr/>
      <dgm:t>
        <a:bodyPr/>
        <a:lstStyle/>
        <a:p>
          <a:endParaRPr lang="en-US"/>
        </a:p>
      </dgm:t>
    </dgm:pt>
    <dgm:pt modelId="{08957EAF-02EA-415C-80C1-B85DE8E0FB9D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Longitudinal Change</a:t>
          </a:r>
        </a:p>
      </dgm:t>
    </dgm:pt>
    <dgm:pt modelId="{02633F8C-B3B4-4F68-8052-9414A6F76483}" type="parTrans" cxnId="{10D94C81-C1EA-410C-A418-0C9FFFDE337A}">
      <dgm:prSet/>
      <dgm:spPr/>
      <dgm:t>
        <a:bodyPr/>
        <a:lstStyle/>
        <a:p>
          <a:endParaRPr lang="en-US"/>
        </a:p>
      </dgm:t>
    </dgm:pt>
    <dgm:pt modelId="{AD4EB395-13F1-4718-A667-5AEE7EA09D5C}" type="sibTrans" cxnId="{10D94C81-C1EA-410C-A418-0C9FFFDE337A}">
      <dgm:prSet/>
      <dgm:spPr/>
      <dgm:t>
        <a:bodyPr/>
        <a:lstStyle/>
        <a:p>
          <a:endParaRPr lang="en-US"/>
        </a:p>
      </dgm:t>
    </dgm:pt>
    <dgm:pt modelId="{B0D8ABA2-717D-46B4-87A5-99651FC2F538}">
      <dgm:prSet phldrT="[Text]"/>
      <dgm:spPr/>
      <dgm:t>
        <a:bodyPr/>
        <a:lstStyle/>
        <a:p>
          <a:r>
            <a:rPr lang="en-US" dirty="0"/>
            <a:t>PIRA and RAW</a:t>
          </a:r>
        </a:p>
      </dgm:t>
    </dgm:pt>
    <dgm:pt modelId="{E6DEB295-CC1C-4CE8-9C90-10084DBA0291}" type="parTrans" cxnId="{9916946F-C2F4-4391-9220-1B8C8EEAE314}">
      <dgm:prSet/>
      <dgm:spPr/>
      <dgm:t>
        <a:bodyPr/>
        <a:lstStyle/>
        <a:p>
          <a:endParaRPr lang="en-US"/>
        </a:p>
      </dgm:t>
    </dgm:pt>
    <dgm:pt modelId="{6EF2E3E9-E671-4498-AC87-0F735162A863}" type="sibTrans" cxnId="{9916946F-C2F4-4391-9220-1B8C8EEAE314}">
      <dgm:prSet/>
      <dgm:spPr/>
      <dgm:t>
        <a:bodyPr/>
        <a:lstStyle/>
        <a:p>
          <a:endParaRPr lang="en-US"/>
        </a:p>
      </dgm:t>
    </dgm:pt>
    <dgm:pt modelId="{39C502A4-3A9B-4F66-8BC8-A39D1D92FD27}" type="pres">
      <dgm:prSet presAssocID="{9F0E197A-DB48-4E40-AA41-76090DA4C17B}" presName="Name0" presStyleCnt="0">
        <dgm:presLayoutVars>
          <dgm:dir/>
          <dgm:resizeHandles val="exact"/>
        </dgm:presLayoutVars>
      </dgm:prSet>
      <dgm:spPr/>
    </dgm:pt>
    <dgm:pt modelId="{D54CDEDF-ACD2-4F4A-B565-FE11050CADBD}" type="pres">
      <dgm:prSet presAssocID="{F097151C-6F60-43A0-BC33-AD2F9C60F79D}" presName="parTxOnly" presStyleLbl="node1" presStyleIdx="0" presStyleCnt="3">
        <dgm:presLayoutVars>
          <dgm:bulletEnabled val="1"/>
        </dgm:presLayoutVars>
      </dgm:prSet>
      <dgm:spPr/>
    </dgm:pt>
    <dgm:pt modelId="{ADF25A10-47CF-4161-95DF-B1FE00243F0E}" type="pres">
      <dgm:prSet presAssocID="{81E7A889-FFF2-4940-9FEC-15382C6997CA}" presName="parSpace" presStyleCnt="0"/>
      <dgm:spPr/>
    </dgm:pt>
    <dgm:pt modelId="{D7044622-1401-4C08-89ED-8B8DBC2ADCB5}" type="pres">
      <dgm:prSet presAssocID="{08957EAF-02EA-415C-80C1-B85DE8E0FB9D}" presName="parTxOnly" presStyleLbl="node1" presStyleIdx="1" presStyleCnt="3">
        <dgm:presLayoutVars>
          <dgm:bulletEnabled val="1"/>
        </dgm:presLayoutVars>
      </dgm:prSet>
      <dgm:spPr/>
    </dgm:pt>
    <dgm:pt modelId="{81178018-6CEA-4C8C-AD84-619EE6825F0C}" type="pres">
      <dgm:prSet presAssocID="{AD4EB395-13F1-4718-A667-5AEE7EA09D5C}" presName="parSpace" presStyleCnt="0"/>
      <dgm:spPr/>
    </dgm:pt>
    <dgm:pt modelId="{412CB252-CE7A-420F-B21B-129138CFB369}" type="pres">
      <dgm:prSet presAssocID="{B0D8ABA2-717D-46B4-87A5-99651FC2F538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23DF6336-4F2F-4714-AE93-EC085D6C5FDB}" type="presOf" srcId="{08957EAF-02EA-415C-80C1-B85DE8E0FB9D}" destId="{D7044622-1401-4C08-89ED-8B8DBC2ADCB5}" srcOrd="0" destOrd="0" presId="urn:microsoft.com/office/officeart/2005/8/layout/hChevron3"/>
    <dgm:cxn modelId="{E594013E-E033-4B80-A930-335AD584F6BF}" type="presOf" srcId="{9F0E197A-DB48-4E40-AA41-76090DA4C17B}" destId="{39C502A4-3A9B-4F66-8BC8-A39D1D92FD27}" srcOrd="0" destOrd="0" presId="urn:microsoft.com/office/officeart/2005/8/layout/hChevron3"/>
    <dgm:cxn modelId="{9916946F-C2F4-4391-9220-1B8C8EEAE314}" srcId="{9F0E197A-DB48-4E40-AA41-76090DA4C17B}" destId="{B0D8ABA2-717D-46B4-87A5-99651FC2F538}" srcOrd="2" destOrd="0" parTransId="{E6DEB295-CC1C-4CE8-9C90-10084DBA0291}" sibTransId="{6EF2E3E9-E671-4498-AC87-0F735162A863}"/>
    <dgm:cxn modelId="{10D94C81-C1EA-410C-A418-0C9FFFDE337A}" srcId="{9F0E197A-DB48-4E40-AA41-76090DA4C17B}" destId="{08957EAF-02EA-415C-80C1-B85DE8E0FB9D}" srcOrd="1" destOrd="0" parTransId="{02633F8C-B3B4-4F68-8052-9414A6F76483}" sibTransId="{AD4EB395-13F1-4718-A667-5AEE7EA09D5C}"/>
    <dgm:cxn modelId="{2C64B8DE-EE5E-4DF4-A16F-B310AE6BF9BD}" type="presOf" srcId="{F097151C-6F60-43A0-BC33-AD2F9C60F79D}" destId="{D54CDEDF-ACD2-4F4A-B565-FE11050CADBD}" srcOrd="0" destOrd="0" presId="urn:microsoft.com/office/officeart/2005/8/layout/hChevron3"/>
    <dgm:cxn modelId="{6E4108FA-E145-4635-BFEA-787BBA45DAA5}" type="presOf" srcId="{B0D8ABA2-717D-46B4-87A5-99651FC2F538}" destId="{412CB252-CE7A-420F-B21B-129138CFB369}" srcOrd="0" destOrd="0" presId="urn:microsoft.com/office/officeart/2005/8/layout/hChevron3"/>
    <dgm:cxn modelId="{849989FA-5F3B-4296-8873-57041AE07F47}" srcId="{9F0E197A-DB48-4E40-AA41-76090DA4C17B}" destId="{F097151C-6F60-43A0-BC33-AD2F9C60F79D}" srcOrd="0" destOrd="0" parTransId="{8A5861EF-48C2-4953-9C58-92C243CBF187}" sibTransId="{81E7A889-FFF2-4940-9FEC-15382C6997CA}"/>
    <dgm:cxn modelId="{258A81CA-818D-4C64-88CC-CA930B6FB24C}" type="presParOf" srcId="{39C502A4-3A9B-4F66-8BC8-A39D1D92FD27}" destId="{D54CDEDF-ACD2-4F4A-B565-FE11050CADBD}" srcOrd="0" destOrd="0" presId="urn:microsoft.com/office/officeart/2005/8/layout/hChevron3"/>
    <dgm:cxn modelId="{CAE476E2-1379-444A-B620-A41DE429ABD3}" type="presParOf" srcId="{39C502A4-3A9B-4F66-8BC8-A39D1D92FD27}" destId="{ADF25A10-47CF-4161-95DF-B1FE00243F0E}" srcOrd="1" destOrd="0" presId="urn:microsoft.com/office/officeart/2005/8/layout/hChevron3"/>
    <dgm:cxn modelId="{0EE1C1C2-C216-41C1-94EB-97D74C88D447}" type="presParOf" srcId="{39C502A4-3A9B-4F66-8BC8-A39D1D92FD27}" destId="{D7044622-1401-4C08-89ED-8B8DBC2ADCB5}" srcOrd="2" destOrd="0" presId="urn:microsoft.com/office/officeart/2005/8/layout/hChevron3"/>
    <dgm:cxn modelId="{9761980D-B3EF-4D67-A47D-D92B8B2D69E1}" type="presParOf" srcId="{39C502A4-3A9B-4F66-8BC8-A39D1D92FD27}" destId="{81178018-6CEA-4C8C-AD84-619EE6825F0C}" srcOrd="3" destOrd="0" presId="urn:microsoft.com/office/officeart/2005/8/layout/hChevron3"/>
    <dgm:cxn modelId="{13955D66-E071-4083-9169-2307D237F305}" type="presParOf" srcId="{39C502A4-3A9B-4F66-8BC8-A39D1D92FD27}" destId="{412CB252-CE7A-420F-B21B-129138CFB36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0E197A-DB48-4E40-AA41-76090DA4C17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F097151C-6F60-43A0-BC33-AD2F9C60F79D}">
      <dgm:prSet phldrT="[Text]"/>
      <dgm:spPr/>
      <dgm:t>
        <a:bodyPr/>
        <a:lstStyle/>
        <a:p>
          <a:r>
            <a:rPr lang="en-US" dirty="0"/>
            <a:t>Single Time-Point Impairment</a:t>
          </a:r>
        </a:p>
      </dgm:t>
    </dgm:pt>
    <dgm:pt modelId="{8A5861EF-48C2-4953-9C58-92C243CBF187}" type="parTrans" cxnId="{849989FA-5F3B-4296-8873-57041AE07F47}">
      <dgm:prSet/>
      <dgm:spPr/>
      <dgm:t>
        <a:bodyPr/>
        <a:lstStyle/>
        <a:p>
          <a:endParaRPr lang="en-US"/>
        </a:p>
      </dgm:t>
    </dgm:pt>
    <dgm:pt modelId="{81E7A889-FFF2-4940-9FEC-15382C6997CA}" type="sibTrans" cxnId="{849989FA-5F3B-4296-8873-57041AE07F47}">
      <dgm:prSet/>
      <dgm:spPr/>
      <dgm:t>
        <a:bodyPr/>
        <a:lstStyle/>
        <a:p>
          <a:endParaRPr lang="en-US"/>
        </a:p>
      </dgm:t>
    </dgm:pt>
    <dgm:pt modelId="{08957EAF-02EA-415C-80C1-B85DE8E0FB9D}">
      <dgm:prSet phldrT="[Text]"/>
      <dgm:spPr/>
      <dgm:t>
        <a:bodyPr/>
        <a:lstStyle/>
        <a:p>
          <a:r>
            <a:rPr lang="en-US" dirty="0"/>
            <a:t>Longitudinal Change</a:t>
          </a:r>
        </a:p>
      </dgm:t>
    </dgm:pt>
    <dgm:pt modelId="{02633F8C-B3B4-4F68-8052-9414A6F76483}" type="parTrans" cxnId="{10D94C81-C1EA-410C-A418-0C9FFFDE337A}">
      <dgm:prSet/>
      <dgm:spPr/>
      <dgm:t>
        <a:bodyPr/>
        <a:lstStyle/>
        <a:p>
          <a:endParaRPr lang="en-US"/>
        </a:p>
      </dgm:t>
    </dgm:pt>
    <dgm:pt modelId="{AD4EB395-13F1-4718-A667-5AEE7EA09D5C}" type="sibTrans" cxnId="{10D94C81-C1EA-410C-A418-0C9FFFDE337A}">
      <dgm:prSet/>
      <dgm:spPr/>
      <dgm:t>
        <a:bodyPr/>
        <a:lstStyle/>
        <a:p>
          <a:endParaRPr lang="en-US"/>
        </a:p>
      </dgm:t>
    </dgm:pt>
    <dgm:pt modelId="{B0D8ABA2-717D-46B4-87A5-99651FC2F538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PIRA and RAW</a:t>
          </a:r>
        </a:p>
      </dgm:t>
    </dgm:pt>
    <dgm:pt modelId="{E6DEB295-CC1C-4CE8-9C90-10084DBA0291}" type="parTrans" cxnId="{9916946F-C2F4-4391-9220-1B8C8EEAE314}">
      <dgm:prSet/>
      <dgm:spPr/>
      <dgm:t>
        <a:bodyPr/>
        <a:lstStyle/>
        <a:p>
          <a:endParaRPr lang="en-US"/>
        </a:p>
      </dgm:t>
    </dgm:pt>
    <dgm:pt modelId="{6EF2E3E9-E671-4498-AC87-0F735162A863}" type="sibTrans" cxnId="{9916946F-C2F4-4391-9220-1B8C8EEAE314}">
      <dgm:prSet/>
      <dgm:spPr/>
      <dgm:t>
        <a:bodyPr/>
        <a:lstStyle/>
        <a:p>
          <a:endParaRPr lang="en-US"/>
        </a:p>
      </dgm:t>
    </dgm:pt>
    <dgm:pt modelId="{39C502A4-3A9B-4F66-8BC8-A39D1D92FD27}" type="pres">
      <dgm:prSet presAssocID="{9F0E197A-DB48-4E40-AA41-76090DA4C17B}" presName="Name0" presStyleCnt="0">
        <dgm:presLayoutVars>
          <dgm:dir/>
          <dgm:resizeHandles val="exact"/>
        </dgm:presLayoutVars>
      </dgm:prSet>
      <dgm:spPr/>
    </dgm:pt>
    <dgm:pt modelId="{D54CDEDF-ACD2-4F4A-B565-FE11050CADBD}" type="pres">
      <dgm:prSet presAssocID="{F097151C-6F60-43A0-BC33-AD2F9C60F79D}" presName="parTxOnly" presStyleLbl="node1" presStyleIdx="0" presStyleCnt="3">
        <dgm:presLayoutVars>
          <dgm:bulletEnabled val="1"/>
        </dgm:presLayoutVars>
      </dgm:prSet>
      <dgm:spPr/>
    </dgm:pt>
    <dgm:pt modelId="{ADF25A10-47CF-4161-95DF-B1FE00243F0E}" type="pres">
      <dgm:prSet presAssocID="{81E7A889-FFF2-4940-9FEC-15382C6997CA}" presName="parSpace" presStyleCnt="0"/>
      <dgm:spPr/>
    </dgm:pt>
    <dgm:pt modelId="{D7044622-1401-4C08-89ED-8B8DBC2ADCB5}" type="pres">
      <dgm:prSet presAssocID="{08957EAF-02EA-415C-80C1-B85DE8E0FB9D}" presName="parTxOnly" presStyleLbl="node1" presStyleIdx="1" presStyleCnt="3">
        <dgm:presLayoutVars>
          <dgm:bulletEnabled val="1"/>
        </dgm:presLayoutVars>
      </dgm:prSet>
      <dgm:spPr/>
    </dgm:pt>
    <dgm:pt modelId="{81178018-6CEA-4C8C-AD84-619EE6825F0C}" type="pres">
      <dgm:prSet presAssocID="{AD4EB395-13F1-4718-A667-5AEE7EA09D5C}" presName="parSpace" presStyleCnt="0"/>
      <dgm:spPr/>
    </dgm:pt>
    <dgm:pt modelId="{412CB252-CE7A-420F-B21B-129138CFB369}" type="pres">
      <dgm:prSet presAssocID="{B0D8ABA2-717D-46B4-87A5-99651FC2F538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23DF6336-4F2F-4714-AE93-EC085D6C5FDB}" type="presOf" srcId="{08957EAF-02EA-415C-80C1-B85DE8E0FB9D}" destId="{D7044622-1401-4C08-89ED-8B8DBC2ADCB5}" srcOrd="0" destOrd="0" presId="urn:microsoft.com/office/officeart/2005/8/layout/hChevron3"/>
    <dgm:cxn modelId="{E594013E-E033-4B80-A930-335AD584F6BF}" type="presOf" srcId="{9F0E197A-DB48-4E40-AA41-76090DA4C17B}" destId="{39C502A4-3A9B-4F66-8BC8-A39D1D92FD27}" srcOrd="0" destOrd="0" presId="urn:microsoft.com/office/officeart/2005/8/layout/hChevron3"/>
    <dgm:cxn modelId="{9916946F-C2F4-4391-9220-1B8C8EEAE314}" srcId="{9F0E197A-DB48-4E40-AA41-76090DA4C17B}" destId="{B0D8ABA2-717D-46B4-87A5-99651FC2F538}" srcOrd="2" destOrd="0" parTransId="{E6DEB295-CC1C-4CE8-9C90-10084DBA0291}" sibTransId="{6EF2E3E9-E671-4498-AC87-0F735162A863}"/>
    <dgm:cxn modelId="{10D94C81-C1EA-410C-A418-0C9FFFDE337A}" srcId="{9F0E197A-DB48-4E40-AA41-76090DA4C17B}" destId="{08957EAF-02EA-415C-80C1-B85DE8E0FB9D}" srcOrd="1" destOrd="0" parTransId="{02633F8C-B3B4-4F68-8052-9414A6F76483}" sibTransId="{AD4EB395-13F1-4718-A667-5AEE7EA09D5C}"/>
    <dgm:cxn modelId="{2C64B8DE-EE5E-4DF4-A16F-B310AE6BF9BD}" type="presOf" srcId="{F097151C-6F60-43A0-BC33-AD2F9C60F79D}" destId="{D54CDEDF-ACD2-4F4A-B565-FE11050CADBD}" srcOrd="0" destOrd="0" presId="urn:microsoft.com/office/officeart/2005/8/layout/hChevron3"/>
    <dgm:cxn modelId="{6E4108FA-E145-4635-BFEA-787BBA45DAA5}" type="presOf" srcId="{B0D8ABA2-717D-46B4-87A5-99651FC2F538}" destId="{412CB252-CE7A-420F-B21B-129138CFB369}" srcOrd="0" destOrd="0" presId="urn:microsoft.com/office/officeart/2005/8/layout/hChevron3"/>
    <dgm:cxn modelId="{849989FA-5F3B-4296-8873-57041AE07F47}" srcId="{9F0E197A-DB48-4E40-AA41-76090DA4C17B}" destId="{F097151C-6F60-43A0-BC33-AD2F9C60F79D}" srcOrd="0" destOrd="0" parTransId="{8A5861EF-48C2-4953-9C58-92C243CBF187}" sibTransId="{81E7A889-FFF2-4940-9FEC-15382C6997CA}"/>
    <dgm:cxn modelId="{258A81CA-818D-4C64-88CC-CA930B6FB24C}" type="presParOf" srcId="{39C502A4-3A9B-4F66-8BC8-A39D1D92FD27}" destId="{D54CDEDF-ACD2-4F4A-B565-FE11050CADBD}" srcOrd="0" destOrd="0" presId="urn:microsoft.com/office/officeart/2005/8/layout/hChevron3"/>
    <dgm:cxn modelId="{CAE476E2-1379-444A-B620-A41DE429ABD3}" type="presParOf" srcId="{39C502A4-3A9B-4F66-8BC8-A39D1D92FD27}" destId="{ADF25A10-47CF-4161-95DF-B1FE00243F0E}" srcOrd="1" destOrd="0" presId="urn:microsoft.com/office/officeart/2005/8/layout/hChevron3"/>
    <dgm:cxn modelId="{0EE1C1C2-C216-41C1-94EB-97D74C88D447}" type="presParOf" srcId="{39C502A4-3A9B-4F66-8BC8-A39D1D92FD27}" destId="{D7044622-1401-4C08-89ED-8B8DBC2ADCB5}" srcOrd="2" destOrd="0" presId="urn:microsoft.com/office/officeart/2005/8/layout/hChevron3"/>
    <dgm:cxn modelId="{9761980D-B3EF-4D67-A47D-D92B8B2D69E1}" type="presParOf" srcId="{39C502A4-3A9B-4F66-8BC8-A39D1D92FD27}" destId="{81178018-6CEA-4C8C-AD84-619EE6825F0C}" srcOrd="3" destOrd="0" presId="urn:microsoft.com/office/officeart/2005/8/layout/hChevron3"/>
    <dgm:cxn modelId="{13955D66-E071-4083-9169-2307D237F305}" type="presParOf" srcId="{39C502A4-3A9B-4F66-8BC8-A39D1D92FD27}" destId="{412CB252-CE7A-420F-B21B-129138CFB36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CDEDF-ACD2-4F4A-B565-FE11050CADBD}">
      <dsp:nvSpPr>
        <dsp:cNvPr id="0" name=""/>
        <dsp:cNvSpPr/>
      </dsp:nvSpPr>
      <dsp:spPr>
        <a:xfrm>
          <a:off x="4969" y="307750"/>
          <a:ext cx="4345926" cy="173837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356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Single Time-Point Impairment</a:t>
          </a:r>
        </a:p>
      </dsp:txBody>
      <dsp:txXfrm>
        <a:off x="4969" y="307750"/>
        <a:ext cx="3911334" cy="1738370"/>
      </dsp:txXfrm>
    </dsp:sp>
    <dsp:sp modelId="{D7044622-1401-4C08-89ED-8B8DBC2ADCB5}">
      <dsp:nvSpPr>
        <dsp:cNvPr id="0" name=""/>
        <dsp:cNvSpPr/>
      </dsp:nvSpPr>
      <dsp:spPr>
        <a:xfrm>
          <a:off x="3481711" y="307750"/>
          <a:ext cx="4345926" cy="17383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Longitudinal Change</a:t>
          </a:r>
        </a:p>
      </dsp:txBody>
      <dsp:txXfrm>
        <a:off x="4350896" y="307750"/>
        <a:ext cx="2607556" cy="1738370"/>
      </dsp:txXfrm>
    </dsp:sp>
    <dsp:sp modelId="{412CB252-CE7A-420F-B21B-129138CFB369}">
      <dsp:nvSpPr>
        <dsp:cNvPr id="0" name=""/>
        <dsp:cNvSpPr/>
      </dsp:nvSpPr>
      <dsp:spPr>
        <a:xfrm>
          <a:off x="6958453" y="307750"/>
          <a:ext cx="4345926" cy="17383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PIRA and RAW</a:t>
          </a:r>
        </a:p>
      </dsp:txBody>
      <dsp:txXfrm>
        <a:off x="7827638" y="307750"/>
        <a:ext cx="2607556" cy="1738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CDEDF-ACD2-4F4A-B565-FE11050CADBD}">
      <dsp:nvSpPr>
        <dsp:cNvPr id="0" name=""/>
        <dsp:cNvSpPr/>
      </dsp:nvSpPr>
      <dsp:spPr>
        <a:xfrm>
          <a:off x="4969" y="307750"/>
          <a:ext cx="4345926" cy="1738370"/>
        </a:xfrm>
        <a:prstGeom prst="homePlat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356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Single Time-Point Impairment</a:t>
          </a:r>
        </a:p>
      </dsp:txBody>
      <dsp:txXfrm>
        <a:off x="4969" y="307750"/>
        <a:ext cx="3911334" cy="1738370"/>
      </dsp:txXfrm>
    </dsp:sp>
    <dsp:sp modelId="{D7044622-1401-4C08-89ED-8B8DBC2ADCB5}">
      <dsp:nvSpPr>
        <dsp:cNvPr id="0" name=""/>
        <dsp:cNvSpPr/>
      </dsp:nvSpPr>
      <dsp:spPr>
        <a:xfrm>
          <a:off x="3481711" y="307750"/>
          <a:ext cx="4345926" cy="17383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Longitudinal Change</a:t>
          </a:r>
        </a:p>
      </dsp:txBody>
      <dsp:txXfrm>
        <a:off x="4350896" y="307750"/>
        <a:ext cx="2607556" cy="1738370"/>
      </dsp:txXfrm>
    </dsp:sp>
    <dsp:sp modelId="{412CB252-CE7A-420F-B21B-129138CFB369}">
      <dsp:nvSpPr>
        <dsp:cNvPr id="0" name=""/>
        <dsp:cNvSpPr/>
      </dsp:nvSpPr>
      <dsp:spPr>
        <a:xfrm>
          <a:off x="6958453" y="307750"/>
          <a:ext cx="4345926" cy="17383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PIRA and RAW</a:t>
          </a:r>
        </a:p>
      </dsp:txBody>
      <dsp:txXfrm>
        <a:off x="7827638" y="307750"/>
        <a:ext cx="2607556" cy="1738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CDEDF-ACD2-4F4A-B565-FE11050CADBD}">
      <dsp:nvSpPr>
        <dsp:cNvPr id="0" name=""/>
        <dsp:cNvSpPr/>
      </dsp:nvSpPr>
      <dsp:spPr>
        <a:xfrm>
          <a:off x="4969" y="307750"/>
          <a:ext cx="4345926" cy="173837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356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Single Time-Point Impairment</a:t>
          </a:r>
        </a:p>
      </dsp:txBody>
      <dsp:txXfrm>
        <a:off x="4969" y="307750"/>
        <a:ext cx="3911334" cy="1738370"/>
      </dsp:txXfrm>
    </dsp:sp>
    <dsp:sp modelId="{D7044622-1401-4C08-89ED-8B8DBC2ADCB5}">
      <dsp:nvSpPr>
        <dsp:cNvPr id="0" name=""/>
        <dsp:cNvSpPr/>
      </dsp:nvSpPr>
      <dsp:spPr>
        <a:xfrm>
          <a:off x="3481711" y="307750"/>
          <a:ext cx="4345926" cy="1738370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Longitudinal Change</a:t>
          </a:r>
        </a:p>
      </dsp:txBody>
      <dsp:txXfrm>
        <a:off x="4350896" y="307750"/>
        <a:ext cx="2607556" cy="1738370"/>
      </dsp:txXfrm>
    </dsp:sp>
    <dsp:sp modelId="{412CB252-CE7A-420F-B21B-129138CFB369}">
      <dsp:nvSpPr>
        <dsp:cNvPr id="0" name=""/>
        <dsp:cNvSpPr/>
      </dsp:nvSpPr>
      <dsp:spPr>
        <a:xfrm>
          <a:off x="6958453" y="307750"/>
          <a:ext cx="4345926" cy="17383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PIRA and RAW</a:t>
          </a:r>
        </a:p>
      </dsp:txBody>
      <dsp:txXfrm>
        <a:off x="7827638" y="307750"/>
        <a:ext cx="2607556" cy="17383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CDEDF-ACD2-4F4A-B565-FE11050CADBD}">
      <dsp:nvSpPr>
        <dsp:cNvPr id="0" name=""/>
        <dsp:cNvSpPr/>
      </dsp:nvSpPr>
      <dsp:spPr>
        <a:xfrm>
          <a:off x="4969" y="307750"/>
          <a:ext cx="4345926" cy="173837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356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Single Time-Point Impairment</a:t>
          </a:r>
        </a:p>
      </dsp:txBody>
      <dsp:txXfrm>
        <a:off x="4969" y="307750"/>
        <a:ext cx="3911334" cy="1738370"/>
      </dsp:txXfrm>
    </dsp:sp>
    <dsp:sp modelId="{D7044622-1401-4C08-89ED-8B8DBC2ADCB5}">
      <dsp:nvSpPr>
        <dsp:cNvPr id="0" name=""/>
        <dsp:cNvSpPr/>
      </dsp:nvSpPr>
      <dsp:spPr>
        <a:xfrm>
          <a:off x="3481711" y="307750"/>
          <a:ext cx="4345926" cy="17383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Longitudinal Change</a:t>
          </a:r>
        </a:p>
      </dsp:txBody>
      <dsp:txXfrm>
        <a:off x="4350896" y="307750"/>
        <a:ext cx="2607556" cy="1738370"/>
      </dsp:txXfrm>
    </dsp:sp>
    <dsp:sp modelId="{412CB252-CE7A-420F-B21B-129138CFB369}">
      <dsp:nvSpPr>
        <dsp:cNvPr id="0" name=""/>
        <dsp:cNvSpPr/>
      </dsp:nvSpPr>
      <dsp:spPr>
        <a:xfrm>
          <a:off x="6958453" y="307750"/>
          <a:ext cx="4345926" cy="1738370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90678" rIns="45339" bIns="9067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PIRA and RAW</a:t>
          </a:r>
        </a:p>
      </dsp:txBody>
      <dsp:txXfrm>
        <a:off x="7827638" y="307750"/>
        <a:ext cx="2607556" cy="1738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EEF88-2D67-46FF-82F9-31FA85BEDB8D}" type="datetimeFigureOut">
              <a:rPr lang="nl-NL" smtClean="0"/>
              <a:t>21-5-2024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8477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1098" y="9378477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99CA4-9AB5-4F1F-91EE-DC6AC2069D3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3983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459EA-9E68-4B15-ADD3-336A8DAC671A}" type="datetimeFigureOut">
              <a:rPr lang="nl-NL" smtClean="0"/>
              <a:t>21-5-2024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A1BD9-1485-432A-A1B9-E1F7C6F582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811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Outline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Cross-sectional: Establishing cutoff's to identify significant impairment for individual patients.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z-score normalization and demographic correction with regression-based norms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Applications for cognition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Applications for PROs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Longitudinal: identifying statistically significant worsening in individual patients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Rates of change, practice effects, testing intervals, and repeated forms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Test-retest error and reliable change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misuse of "clinically meaningful change" - intended for group-level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Cognitive reliable change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 reliable change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Cognitive PIRA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preliminary results and needs for the future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846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Known for over hundred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B7AD4-289F-40A4-B26C-5CBA623F82EA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524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Known for over hundred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B7AD4-289F-40A4-B26C-5CBA623F82E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210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Known for over hundred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B7AD4-289F-40A4-B26C-5CBA623F82E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861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point: Different batteries reveal different things. </a:t>
            </a:r>
          </a:p>
          <a:p>
            <a:r>
              <a:rPr lang="en-US" dirty="0"/>
              <a:t>Lesions can be anywhere – so any cognitive dysfunction is possible, though some patterns reveal </a:t>
            </a:r>
            <a:r>
              <a:rPr lang="en-US" dirty="0" err="1"/>
              <a:t>themsevels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0006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https://www.sciencedirect.com/science/article/pii/S2211034821007458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Comparing diagnostic criteria for the diagnosis of neurocognitive disorders in multiple sclerosis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9422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https://www.sciencedirect.com/science/article/pii/S2211034821007458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Comparing diagnostic criteria for the diagnosis of neurocognitive disorders in multiple sclerosis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287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https://www.sciencedirect.com/science/article/pii/S2211034821007458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Comparing diagnostic criteria for the diagnosis of neurocognitive disorders in multiple sclerosis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9359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Modified fatigue impact scale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Tired of not knowing what that fatigue score means? Normative data of the Modified Fatigue Impact Scale (MFIS)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https://www.sciencedirect.com/science/article/pii/S2211034820306507?casa_token=dkAbX5TyzWYAAAAA:lXjkyRFJC-XfXabQipHXmtUbwCZql3BU41sC1Io5oRHTApHp6Xz4ztgKy9VQlTixraIGONOIXxo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4339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Tired of not knowing what that fatigue score means? Normative data of the Modified Fatigue Impact Scale (MFIS)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https://www.sciencedirect.com/science/article/pii/S2211034820306507?casa_token=dkAbX5TyzWYAAAAA:lXjkyRFJC-XfXabQipHXmtUbwCZql3BU41sC1Io5oRHTApHp6Xz4ztgKy9VQlTixraIGONOIXxo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963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Tired of not knowing what that fatigue score means? Normative data of the Modified Fatigue Impact Scale (MFIS)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https://www.sciencedirect.com/science/article/pii/S2211034820306507?casa_token=dkAbX5TyzWYAAAAA:lXjkyRFJC-XfXabQipHXmtUbwCZql3BU41sC1Io5oRHTApHp6Xz4ztgKy9VQlTixraIGONOIXxo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1586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Normative values for the Hospital Anxiety and Depression Scale (HADS) in the general German popular</a:t>
            </a:r>
          </a:p>
          <a:p>
            <a:r>
              <a:rPr lang="en-US" b="1" dirty="0"/>
              <a:t>https://www.sciencedirect.com/science/article/pii/S0022399911000079?casa_token=6jI_YRolOaoAAAAA:smIy3x8ZVUfLCWxmJNpmywA93temDBotnf4rVwV901EBPOm2Pz7210Pd3av88jC2sM8Uc4kDLrQtion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9630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0.5 </a:t>
            </a:r>
            <a:r>
              <a:rPr lang="en-US" dirty="0" err="1"/>
              <a:t>pt</a:t>
            </a:r>
            <a:r>
              <a:rPr lang="en-US" dirty="0"/>
              <a:t> decline per year.</a:t>
            </a:r>
          </a:p>
          <a:p>
            <a:r>
              <a:rPr lang="en-US" dirty="0"/>
              <a:t>Practice effects get in the way – so must be weary of repeat testing, especially in the age of app-based testing.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4248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Practice effects get in the way. Worse at briefer intervals, especially with repeated forms. </a:t>
            </a:r>
          </a:p>
          <a:p>
            <a:endParaRPr lang="en-US" dirty="0"/>
          </a:p>
          <a:p>
            <a:r>
              <a:rPr lang="en-US" dirty="0"/>
              <a:t> – so must be weary of repeat testing, especially in the age of app-based testing.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5911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Decline at whole patient sample group level observed only with wide intervals (individual patients vary).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0527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longitudinal, must account for Expected error on repeated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398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longitudinal, must account for Expected error on repeated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6481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longitudinal, must account for Expected error on repeated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1701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longitudinal, must account for Expected error on repeated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5977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Way around the problem: RCI.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ICC is the inter-correlation coefficient between the first and second assessment, SD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the standard deviation at the first assessment and SD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the standard deviation at the second assessment.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56561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Way around the problem: RCI.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ICC is the inter-correlation coefficient between the first and second assessment, SD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the standard deviation at the first assessment and SD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the standard deviation at the second assessment.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01247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Way around the problem: RCI.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ICC is the inter-correlation coefficient between the first and second assessment, SD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the standard deviation at the first assessment and SD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the standard deviation at the second assessment.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98209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https://journals.sagepub.com/doi/abs/10.1191/1352458504ms972oa?casa_token=92R9N8ZPBSUAAAAA:7CgxkTws-D2BfNL5Z7XGWI3pKQEAIlk0WUZesPpgEY-xub0Kfbz8gWG-05YoH3iIgs5LMIJ1E7a5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 patient's perception of a (reliable) change in the Multiple Sclerosis Functional C </a:t>
            </a:r>
            <a:r>
              <a:rPr lang="en-US" b="1" dirty="0" err="1"/>
              <a:t>omposite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3608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https://journals.sagepub.com/doi/abs/10.1191/1352458504ms972oa?casa_token=92R9N8ZPBSUAAAAA:7CgxkTws-D2BfNL5Z7XGWI3pKQEAIlk0WUZesPpgEY-xub0Kfbz8gWG-05YoH3iIgs5LMIJ1E7a5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 patient's perception of a (reliable) change in the Multiple Sclerosis Functional C </a:t>
            </a:r>
            <a:r>
              <a:rPr lang="en-US" b="1" dirty="0" err="1"/>
              <a:t>omposite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3380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MFIS reliable?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https://www.sciencedirect.com/science/article/pii/S2211034817303486?casa_token=zpQo9rfYcM8AAAAA:5wyUYSyC6Q5GegKntftRObhbYVpaDKniHxtBDT58dPWwxoh9aLs-wKNMLiJ5BeEReX5WpIboMA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Determining reliable change on the modified fatigue impact scale (5-item version)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44860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MFIS reliable?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https://www.sciencedirect.com/science/article/pii/S2211034817303486?casa_token=zpQo9rfYcM8AAAAA:5wyUYSyC6Q5GegKntftRObhbYVpaDKniHxtBDT58dPWwxoh9aLs-wKNMLiJ5BeEReX5WpIboMA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Determining reliable change on the modified fatigue impact scale (5-item version)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5515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MACFIMS, but is it applicable at individual patient 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https://journals.sagepub.com/doi/full/10.1177/13524585241249084?casa_token=PY_qvGRa7PoAAAAA%3AkzX8YjdwzW5Fbcbyr9TxDqz9zUZEXC2qi4f5lM6rckhkKYn_ZFdqso-H4oUWib2NAcZxXG8_V69B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Meaningful cognitive change for the Minimal Assessment of Cognitive Function in Multiple Sclerosis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3463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MACFIMS, but is it applicable at individual patient 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https://journals.sagepub.com/doi/full/10.1177/13524585241249084?casa_token=PY_qvGRa7PoAAAAA%3AkzX8YjdwzW5Fbcbyr9TxDqz9zUZEXC2qi4f5lM6rckhkKYn_ZFdqso-H4oUWib2NAcZxXG8_V69B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Meaningful cognitive change for the Minimal Assessment of Cognitive Function in Multiple Sclerosis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5131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MACFIMS, but is it applicable at individual patient 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https://journals.sagepub.com/doi/full/10.1177/13524585241249084?casa_token=PY_qvGRa7PoAAAAA%3AkzX8YjdwzW5Fbcbyr9TxDqz9zUZEXC2qi4f5lM6rckhkKYn_ZFdqso-H4oUWib2NAcZxXG8_V69B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Meaningful cognitive change for the Minimal Assessment of Cognitive Function in Multiple Sclerosis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71087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Misuse of group-level data. Recall natural error on test-retest seen in Swiss. This is a lie. Don’t do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Predicting loss of employment over three years in multiple sclerosis: clinically meaningful cognitive decline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https://www.tandfonline.com/doi/full/10.1080/13854046.2010.511272?casa_token=EUD5wQ7Re0UAAAAA%3Az6C2uXdd_C2xLLRoqVlBpLkSqc_QStrvgYPLzNp0QnUygY42hQ4Mp59ccSw2DIQsJLaXpanSLXgi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4848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Misuse of group-level data. Recall natural error on test-retest seen in Swiss. This is a lie. Don’t do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Predicting loss of employment over three years in multiple sclerosis: clinically meaningful cognitive decline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https://www.tandfonline.com/doi/full/10.1080/13854046.2010.511272?casa_token=EUD5wQ7Re0UAAAAA%3Az6C2uXdd_C2xLLRoqVlBpLkSqc_QStrvgYPLzNp0QnUygY42hQ4Mp59ccSw2DIQsJLaXpanSLXgi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7404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Misuse of group-level data. Recall natural error on test-retest seen in Swiss. This is a lie. Don’t do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Predicting loss of employment over three years in multiple sclerosis: clinically meaningful cognitive decline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https://www.tandfonline.com/doi/full/10.1080/13854046.2010.511272?casa_token=EUD5wQ7Re0UAAAAA%3Az6C2uXdd_C2xLLRoqVlBpLkSqc_QStrvgYPLzNp0QnUygY42hQ4Mp59ccSw2DIQsJLaXpanSLXgi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5721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Misuse of group-level data. Recall natural error on test-retest seen in Swiss. This is a lie. Don’t do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Predicting loss of employment over three years in multiple sclerosis: clinically meaningful cognitive decline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https://www.tandfonline.com/doi/full/10.1080/13854046.2010.511272?casa_token=EUD5wQ7Re0UAAAAA%3Az6C2uXdd_C2xLLRoqVlBpLkSqc_QStrvgYPLzNp0QnUygY42hQ4Mp59ccSw2DIQsJLaXpanSLXgi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94199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Misuse of group-level data. Recall natural error on test-retest seen in Swiss. Clinical anchoring is only useful on the level of individual patients if we also account for the test-retest qualities of each test. </a:t>
            </a:r>
          </a:p>
          <a:p>
            <a:r>
              <a:rPr lang="en-US" dirty="0"/>
              <a:t>This is a lie. Don’t do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Predicting loss of employment over three years in multiple sclerosis: clinically meaningful cognitive decline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https://www.tandfonline.com/doi/full/10.1080/13854046.2010.511272?casa_token=EUD5wQ7Re0UAAAAA%3Az6C2uXdd_C2xLLRoqVlBpLkSqc_QStrvgYPLzNp0QnUygY42hQ4Mp59ccSw2DIQsJLaXpanSLXgi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8366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Misuse of group-level data. Recall natural error on test-retest seen in Swiss. Real decline takes time. Clinical anchoring is only useful on the level of individual patients if we also account for the test-retest qualities of each test. </a:t>
            </a:r>
          </a:p>
          <a:p>
            <a:r>
              <a:rPr lang="en-US" dirty="0"/>
              <a:t>This is a lie. Don’t do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Predicting loss of employment over three years in multiple sclerosis: clinically meaningful cognitive decline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https://www.tandfonline.com/doi/full/10.1080/13854046.2010.511272?casa_token=EUD5wQ7Re0UAAAAA%3Az6C2uXdd_C2xLLRoqVlBpLkSqc_QStrvgYPLzNp0QnUygY42hQ4Mp59ccSw2DIQsJLaXpanSLXgi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09411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Decline during relapses that improves at time of recovery.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90852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Decline during relapses that improves at time of recovery.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53280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more decline occurring independent of captured relapse.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45419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more decline occurring independent of captured relapse.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82523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more decline occurring independent of captured relapse.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21323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more decline occurring independent of captured relapse.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98594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more decline occurring independent of captured relapse.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20922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more decline occurring independent of captured relapse.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6413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 userDrawn="1"/>
        </p:nvSpPr>
        <p:spPr>
          <a:xfrm>
            <a:off x="0" y="591863"/>
            <a:ext cx="12192000" cy="2825262"/>
          </a:xfrm>
          <a:prstGeom prst="rect">
            <a:avLst/>
          </a:prstGeom>
          <a:solidFill>
            <a:srgbClr val="00A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143" y="1733797"/>
            <a:ext cx="10776857" cy="951010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15" y="2767941"/>
            <a:ext cx="10776857" cy="653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800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je naam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E896DCE-6314-4456-ADEB-F5C25B82E6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762" y="0"/>
            <a:ext cx="3563547" cy="992580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4312762" y="992580"/>
            <a:ext cx="356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</a:rPr>
              <a:t>MS Center Amsterdam</a:t>
            </a:r>
          </a:p>
        </p:txBody>
      </p:sp>
      <p:sp>
        <p:nvSpPr>
          <p:cNvPr id="13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Centrum Amsterdam</a:t>
            </a:r>
          </a:p>
        </p:txBody>
      </p:sp>
      <p:sp>
        <p:nvSpPr>
          <p:cNvPr id="12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639" y="302370"/>
            <a:ext cx="2797791" cy="5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AAF0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23665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4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170722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kolom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AAF0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4426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beeld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 baseline="0">
                <a:solidFill>
                  <a:srgbClr val="00AAF0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358136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and kleurvlak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1540932"/>
            <a:ext cx="6096000" cy="4722439"/>
          </a:xfrm>
          <a:prstGeom prst="rect">
            <a:avLst/>
          </a:prstGeom>
          <a:solidFill>
            <a:srgbClr val="00A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7700" y="2705101"/>
            <a:ext cx="5359400" cy="32040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0933"/>
            <a:ext cx="6096000" cy="47224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1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107334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gend kleurvlak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4360985"/>
            <a:ext cx="12192000" cy="1900987"/>
          </a:xfrm>
          <a:prstGeom prst="rect">
            <a:avLst/>
          </a:prstGeom>
          <a:solidFill>
            <a:srgbClr val="00A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7224" y="4591050"/>
            <a:ext cx="5438775" cy="1428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3050"/>
            <a:ext cx="6096000" cy="2816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43050"/>
            <a:ext cx="6096000" cy="28165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6024" y="4600575"/>
            <a:ext cx="5438775" cy="1428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99139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53029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kolom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buClr>
                <a:srgbClr val="00AAF0"/>
              </a:buCl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97549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beeld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3388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DDD695A-1081-46FE-92DA-DE89DD3F4C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762" y="0"/>
            <a:ext cx="3563547" cy="992580"/>
          </a:xfrm>
          <a:prstGeom prst="rect">
            <a:avLst/>
          </a:prstGeom>
        </p:spPr>
      </p:pic>
      <p:sp>
        <p:nvSpPr>
          <p:cNvPr id="4" name="Tijdelijke aanduiding voor afbeelding 14">
            <a:extLst>
              <a:ext uri="{FF2B5EF4-FFF2-40B4-BE49-F238E27FC236}">
                <a16:creationId xmlns:a16="http://schemas.microsoft.com/office/drawing/2014/main" id="{DA58A6F3-534A-40A0-83C6-89CBA2926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92629"/>
            <a:ext cx="12192000" cy="596537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16386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639" y="302370"/>
            <a:ext cx="2797791" cy="5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lumns - patien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Regular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Or </a:t>
            </a:r>
            <a:r>
              <a:rPr lang="nl-NL" dirty="0" err="1"/>
              <a:t>use</a:t>
            </a:r>
            <a:r>
              <a:rPr lang="nl-NL" dirty="0"/>
              <a:t> a </a:t>
            </a:r>
            <a:r>
              <a:rPr lang="nl-NL" dirty="0" err="1"/>
              <a:t>bullet</a:t>
            </a:r>
            <a:r>
              <a:rPr lang="nl-NL" dirty="0"/>
              <a:t> list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058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CCC1A1E-656A-4AF0-AA4A-4C5B0A9CBB55}"/>
              </a:ext>
            </a:extLst>
          </p:cNvPr>
          <p:cNvSpPr/>
          <p:nvPr userDrawn="1"/>
        </p:nvSpPr>
        <p:spPr>
          <a:xfrm>
            <a:off x="1" y="6271260"/>
            <a:ext cx="12192000" cy="586740"/>
          </a:xfrm>
          <a:prstGeom prst="rect">
            <a:avLst/>
          </a:prstGeom>
          <a:solidFill>
            <a:srgbClr val="00AA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05E57A9-EF42-41CC-A2FF-69FC44463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1100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Hier de titel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A6CEDF9-8401-43A2-A4AB-0E7332B8A3E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13" y="0"/>
            <a:ext cx="495173" cy="1011192"/>
          </a:xfrm>
          <a:prstGeom prst="rect">
            <a:avLst/>
          </a:prstGeom>
        </p:spPr>
      </p:pic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</p:spTree>
    <p:extLst>
      <p:ext uri="{BB962C8B-B14F-4D97-AF65-F5344CB8AC3E}">
        <p14:creationId xmlns:p14="http://schemas.microsoft.com/office/powerpoint/2010/main" val="267064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94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679" r:id="rId10"/>
    <p:sldLayoutId id="2147483655" r:id="rId11"/>
    <p:sldLayoutId id="214748369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baseline="0">
          <a:solidFill>
            <a:srgbClr val="00AAF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chart" Target="../charts/chart2.xml"/><Relationship Id="rId10" Type="http://schemas.openxmlformats.org/officeDocument/2006/relationships/image" Target="../media/image19.png"/><Relationship Id="rId4" Type="http://schemas.openxmlformats.org/officeDocument/2006/relationships/image" Target="../media/image11.jp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9.png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3143" y="1668481"/>
            <a:ext cx="10776857" cy="95101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rebuchet MS"/>
              </a:rPr>
              <a:t>Definitions of progression: Cognition and other non-motor outcomes</a:t>
            </a:r>
            <a:endParaRPr lang="nl-NL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63A824A-BDBA-CF36-B973-0CC7DC2BBD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2400" dirty="0">
                <a:latin typeface="Trebuchet MS"/>
              </a:rPr>
              <a:t>Tom Fuchs, MD PhD</a:t>
            </a:r>
            <a:endParaRPr lang="nl-NL" sz="2400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0A9DF665-7DFC-497E-951D-FBBB49ED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05500"/>
            <a:ext cx="4114800" cy="365125"/>
          </a:xfrm>
        </p:spPr>
        <p:txBody>
          <a:bodyPr/>
          <a:lstStyle/>
          <a:p>
            <a:pPr algn="ctr"/>
            <a:r>
              <a:rPr lang="nl-NL" b="1" dirty="0">
                <a:solidFill>
                  <a:srgbClr val="003741"/>
                </a:solidFill>
              </a:rPr>
              <a:t>MS Center Amsterdam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8A761C-49E2-4E86-A7E2-337592717B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891" b="44281"/>
          <a:stretch/>
        </p:blipFill>
        <p:spPr>
          <a:xfrm>
            <a:off x="932229" y="3737956"/>
            <a:ext cx="2009951" cy="22026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75ED5F-50FC-4AA6-B4A6-0EB1FEAB9D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333"/>
          <a:stretch/>
        </p:blipFill>
        <p:spPr>
          <a:xfrm>
            <a:off x="3525115" y="3690785"/>
            <a:ext cx="2561360" cy="2249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93CE3-2CFC-468A-87BB-9ABEAEA68A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5610" y="3690247"/>
            <a:ext cx="5144940" cy="24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27B8-CFD6-42DA-B83C-2D974476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64B282-7B20-4E64-9FE8-8D7F1021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00E8C97-9CF1-4FB6-B500-D98A9B2AE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116253"/>
              </p:ext>
            </p:extLst>
          </p:nvPr>
        </p:nvGraphicFramePr>
        <p:xfrm>
          <a:off x="673100" y="2265753"/>
          <a:ext cx="11309350" cy="2353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570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27B8-CFD6-42DA-B83C-2D974476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64B282-7B20-4E64-9FE8-8D7F1021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00E8C97-9CF1-4FB6-B500-D98A9B2AE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2513227"/>
              </p:ext>
            </p:extLst>
          </p:nvPr>
        </p:nvGraphicFramePr>
        <p:xfrm>
          <a:off x="673100" y="2265753"/>
          <a:ext cx="11309350" cy="2353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47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DB2D-DC00-49C4-B367-52F8CE050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Cognition in Multiple Sclerosis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1500A-677E-495A-9F55-B0539D595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199" y="6381751"/>
            <a:ext cx="11046691" cy="32385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Zalc</a:t>
            </a:r>
            <a:r>
              <a:rPr lang="en-US" dirty="0">
                <a:solidFill>
                  <a:schemeClr val="tx1"/>
                </a:solidFill>
              </a:rPr>
              <a:t>, Brain,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5A8095-C293-4212-ADA4-AB344E5151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146" b="3855"/>
          <a:stretch/>
        </p:blipFill>
        <p:spPr>
          <a:xfrm>
            <a:off x="185924" y="2273911"/>
            <a:ext cx="4663166" cy="3972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D56B28-7D20-49B3-A164-1F8EF256CB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891" b="44281"/>
          <a:stretch/>
        </p:blipFill>
        <p:spPr>
          <a:xfrm>
            <a:off x="3343043" y="2561326"/>
            <a:ext cx="2229252" cy="24429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347060-81D4-4439-9E03-8BA4B80445AA}"/>
              </a:ext>
            </a:extLst>
          </p:cNvPr>
          <p:cNvSpPr/>
          <p:nvPr/>
        </p:nvSpPr>
        <p:spPr>
          <a:xfrm>
            <a:off x="5721446" y="2951815"/>
            <a:ext cx="609938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/>
              <a:t>“Marked enfeeblement of the memory" and "conceptions that formed slowly".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E9F28B25-D2FA-4729-8B1B-E2BC67BDB6A4}"/>
              </a:ext>
            </a:extLst>
          </p:cNvPr>
          <p:cNvSpPr txBox="1">
            <a:spLocks/>
          </p:cNvSpPr>
          <p:nvPr/>
        </p:nvSpPr>
        <p:spPr>
          <a:xfrm>
            <a:off x="8077200" y="641502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73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DB2D-DC00-49C4-B367-52F8CE050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Cognitive Impairment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5A8095-C293-4212-ADA4-AB344E5151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146" b="3855"/>
          <a:stretch/>
        </p:blipFill>
        <p:spPr>
          <a:xfrm>
            <a:off x="185924" y="2273911"/>
            <a:ext cx="1356028" cy="1155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D56B28-7D20-49B3-A164-1F8EF256CB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891" b="44281"/>
          <a:stretch/>
        </p:blipFill>
        <p:spPr>
          <a:xfrm>
            <a:off x="277216" y="3320762"/>
            <a:ext cx="791767" cy="8676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2B1B6B8-424C-44E5-B609-B72C092B82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247874"/>
              </p:ext>
            </p:extLst>
          </p:nvPr>
        </p:nvGraphicFramePr>
        <p:xfrm>
          <a:off x="1541952" y="2192948"/>
          <a:ext cx="10020300" cy="3990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D7BF766-F96B-4978-A6FB-69CC782C7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151" y="6453947"/>
            <a:ext cx="10834255" cy="388505"/>
          </a:xfrm>
        </p:spPr>
        <p:txBody>
          <a:bodyPr/>
          <a:lstStyle/>
          <a:p>
            <a:r>
              <a:rPr lang="en-US" dirty="0" err="1"/>
              <a:t>Brochet</a:t>
            </a:r>
            <a:r>
              <a:rPr lang="en-US" dirty="0"/>
              <a:t>, Frontiers in Neurology, 2019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1992EB28-24F2-4BB5-A861-8D88C75348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28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DB2D-DC00-49C4-B367-52F8CE050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Cognition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5A8095-C293-4212-ADA4-AB344E5151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146" b="3855"/>
          <a:stretch/>
        </p:blipFill>
        <p:spPr>
          <a:xfrm>
            <a:off x="185924" y="2273911"/>
            <a:ext cx="1356028" cy="1155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D56B28-7D20-49B3-A164-1F8EF256CB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891" b="44281"/>
          <a:stretch/>
        </p:blipFill>
        <p:spPr>
          <a:xfrm>
            <a:off x="277216" y="3320762"/>
            <a:ext cx="791767" cy="8676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2B1B6B8-424C-44E5-B609-B72C092B82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4965736"/>
              </p:ext>
            </p:extLst>
          </p:nvPr>
        </p:nvGraphicFramePr>
        <p:xfrm>
          <a:off x="185924" y="4507723"/>
          <a:ext cx="1356028" cy="1035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1992EB28-24F2-4BB5-A861-8D88C75348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6D0A79-083F-489A-B089-035E15AF114A}"/>
              </a:ext>
            </a:extLst>
          </p:cNvPr>
          <p:cNvSpPr txBox="1"/>
          <p:nvPr/>
        </p:nvSpPr>
        <p:spPr>
          <a:xfrm>
            <a:off x="673100" y="6376925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Kalb et al., MSJ,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51EECD-4F2C-4451-BE8C-1EB57EBBC6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221" y="2324188"/>
            <a:ext cx="1609950" cy="1778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7AE65D-579F-4074-BC34-98D4098E94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734" y="2109634"/>
            <a:ext cx="1356028" cy="1873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31D526-BFF9-433E-A6F9-A6863AA0D7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2791" y="2324188"/>
            <a:ext cx="2088462" cy="11486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EA2DD5-6989-4349-A5F6-91571279A2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6566" y="4473165"/>
            <a:ext cx="2031668" cy="1104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5AC425-6E38-4199-ADFD-ACFBFA1DD9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5734" y="4266082"/>
            <a:ext cx="1390844" cy="14003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BE277D-0EAE-48EE-AE50-FC8FD40C41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7304" y="4132791"/>
            <a:ext cx="1164993" cy="153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15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BAB3-AA72-4798-B146-EEA7E026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Time-Point Measure of Impairment</a:t>
            </a:r>
            <a:endParaRPr lang="en-US" dirty="0">
              <a:solidFill>
                <a:srgbClr val="3A8894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48675-DC95-4BBE-BBC1-103293D03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199" y="6381750"/>
            <a:ext cx="11397673" cy="476250"/>
          </a:xfrm>
        </p:spPr>
        <p:txBody>
          <a:bodyPr/>
          <a:lstStyle/>
          <a:p>
            <a:r>
              <a:rPr lang="en-US" dirty="0" err="1"/>
              <a:t>Oreja</a:t>
            </a:r>
            <a:r>
              <a:rPr lang="en-US" dirty="0"/>
              <a:t>-Guevara, Frontiers in Neurology, 2019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E03E62-53C7-42B6-B8BD-856AF86C3F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b="26019"/>
          <a:stretch/>
        </p:blipFill>
        <p:spPr>
          <a:xfrm>
            <a:off x="673099" y="2425656"/>
            <a:ext cx="11312963" cy="2346369"/>
          </a:xfrm>
        </p:spPr>
      </p:pic>
    </p:spTree>
    <p:extLst>
      <p:ext uri="{BB962C8B-B14F-4D97-AF65-F5344CB8AC3E}">
        <p14:creationId xmlns:p14="http://schemas.microsoft.com/office/powerpoint/2010/main" val="235771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BAB3-AA72-4798-B146-EEA7E026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Time-Point Measure of Impairment</a:t>
            </a:r>
            <a:endParaRPr lang="en-US" dirty="0">
              <a:solidFill>
                <a:srgbClr val="3A8894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0CCBCD-5921-4FD2-BF50-C377706F2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731" y="2349455"/>
            <a:ext cx="7468885" cy="37344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E58D4D-366C-4666-9B98-F07D1814E111}"/>
              </a:ext>
            </a:extLst>
          </p:cNvPr>
          <p:cNvSpPr txBox="1"/>
          <p:nvPr/>
        </p:nvSpPr>
        <p:spPr>
          <a:xfrm>
            <a:off x="673100" y="6376925"/>
            <a:ext cx="376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Hancock et al., MSARD, 2022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95D73E-F075-48B6-984F-93135A9B9A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b="26019"/>
          <a:stretch/>
        </p:blipFill>
        <p:spPr>
          <a:xfrm>
            <a:off x="673100" y="2273257"/>
            <a:ext cx="2641600" cy="547882"/>
          </a:xfrm>
        </p:spPr>
      </p:pic>
    </p:spTree>
    <p:extLst>
      <p:ext uri="{BB962C8B-B14F-4D97-AF65-F5344CB8AC3E}">
        <p14:creationId xmlns:p14="http://schemas.microsoft.com/office/powerpoint/2010/main" val="940515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BAB3-AA72-4798-B146-EEA7E026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Time-Point Measure of Impairment</a:t>
            </a:r>
            <a:endParaRPr lang="en-US" dirty="0">
              <a:solidFill>
                <a:srgbClr val="3A889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58D4D-366C-4666-9B98-F07D1814E111}"/>
              </a:ext>
            </a:extLst>
          </p:cNvPr>
          <p:cNvSpPr txBox="1"/>
          <p:nvPr/>
        </p:nvSpPr>
        <p:spPr>
          <a:xfrm>
            <a:off x="673100" y="6376925"/>
            <a:ext cx="376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Hancock et al., MSARD,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020498-09DD-4A2B-81EB-49E442D3AB8B}"/>
              </a:ext>
            </a:extLst>
          </p:cNvPr>
          <p:cNvSpPr txBox="1"/>
          <p:nvPr/>
        </p:nvSpPr>
        <p:spPr>
          <a:xfrm>
            <a:off x="5008372" y="3092406"/>
            <a:ext cx="67073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“1.5 standard deviations below the normative mean in two or more cognitive domains”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69BEA1-9872-41F9-8F92-A860FA179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58" y="2875509"/>
            <a:ext cx="1410711" cy="705356"/>
          </a:xfrm>
          <a:prstGeom prst="rect">
            <a:avLst/>
          </a:prstGeom>
        </p:spPr>
      </p:pic>
      <p:pic>
        <p:nvPicPr>
          <p:cNvPr id="13" name="Content Placeholder 6">
            <a:extLst>
              <a:ext uri="{FF2B5EF4-FFF2-40B4-BE49-F238E27FC236}">
                <a16:creationId xmlns:a16="http://schemas.microsoft.com/office/drawing/2014/main" id="{B333D613-9869-41DF-9BE2-492767A2B7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b="26019"/>
          <a:stretch/>
        </p:blipFill>
        <p:spPr>
          <a:xfrm>
            <a:off x="673100" y="2273257"/>
            <a:ext cx="2641600" cy="547882"/>
          </a:xfrm>
        </p:spPr>
      </p:pic>
    </p:spTree>
    <p:extLst>
      <p:ext uri="{BB962C8B-B14F-4D97-AF65-F5344CB8AC3E}">
        <p14:creationId xmlns:p14="http://schemas.microsoft.com/office/powerpoint/2010/main" val="2595810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BAB3-AA72-4798-B146-EEA7E026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Time-Point Measure of Impairment</a:t>
            </a:r>
            <a:endParaRPr lang="en-US" dirty="0">
              <a:solidFill>
                <a:srgbClr val="3A889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020498-09DD-4A2B-81EB-49E442D3AB8B}"/>
              </a:ext>
            </a:extLst>
          </p:cNvPr>
          <p:cNvSpPr txBox="1"/>
          <p:nvPr/>
        </p:nvSpPr>
        <p:spPr>
          <a:xfrm>
            <a:off x="405234" y="3623116"/>
            <a:ext cx="3167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“1.5 standard deviations below the normative mean in two or more cognitive domains”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BD1B58-A3A4-42BD-9E6A-3AA30DDA3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997" y="2238088"/>
            <a:ext cx="7945769" cy="37848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CB17E2-2CCF-48ED-BF36-4C9C06393721}"/>
              </a:ext>
            </a:extLst>
          </p:cNvPr>
          <p:cNvSpPr txBox="1"/>
          <p:nvPr/>
        </p:nvSpPr>
        <p:spPr>
          <a:xfrm>
            <a:off x="673100" y="6376925"/>
            <a:ext cx="376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Parmenter et al., 2009, JINS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F590441-B221-46B1-813B-E5C2CF2B56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58" y="2875509"/>
            <a:ext cx="1410711" cy="705356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260FD0F5-2772-4495-8992-918B074FD8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b="26019"/>
          <a:stretch/>
        </p:blipFill>
        <p:spPr>
          <a:xfrm>
            <a:off x="673100" y="2273257"/>
            <a:ext cx="2641600" cy="547882"/>
          </a:xfrm>
        </p:spPr>
      </p:pic>
    </p:spTree>
    <p:extLst>
      <p:ext uri="{BB962C8B-B14F-4D97-AF65-F5344CB8AC3E}">
        <p14:creationId xmlns:p14="http://schemas.microsoft.com/office/powerpoint/2010/main" val="114314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7E95-207E-49B2-8381-B453C1CC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Demographic-Corrected Norms for PROs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54212B-1665-4ABD-B2EC-B8DFFC3B8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5A1471-084C-4FA7-B1ED-4419AB83C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662" y="2124076"/>
            <a:ext cx="7854676" cy="38489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0E78A8-5C4C-4498-98AE-44F1740FF688}"/>
              </a:ext>
            </a:extLst>
          </p:cNvPr>
          <p:cNvSpPr txBox="1"/>
          <p:nvPr/>
        </p:nvSpPr>
        <p:spPr>
          <a:xfrm>
            <a:off x="673100" y="6376925"/>
            <a:ext cx="376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Strober et al., 2020, MSARD</a:t>
            </a:r>
          </a:p>
        </p:txBody>
      </p:sp>
      <p:sp>
        <p:nvSpPr>
          <p:cNvPr id="6" name="Arrow: Up-Down 5">
            <a:extLst>
              <a:ext uri="{FF2B5EF4-FFF2-40B4-BE49-F238E27FC236}">
                <a16:creationId xmlns:a16="http://schemas.microsoft.com/office/drawing/2014/main" id="{38481560-C0E2-4AF5-A5DA-AD8E71232ED3}"/>
              </a:ext>
            </a:extLst>
          </p:cNvPr>
          <p:cNvSpPr/>
          <p:nvPr/>
        </p:nvSpPr>
        <p:spPr>
          <a:xfrm rot="3846562">
            <a:off x="7138530" y="2343067"/>
            <a:ext cx="94578" cy="2419264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2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7E95-207E-49B2-8381-B453C1CC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Demographic-Corrected Norms for PROs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54212B-1665-4ABD-B2EC-B8DFFC3B8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5A1471-084C-4FA7-B1ED-4419AB83C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662" y="2124076"/>
            <a:ext cx="7854676" cy="3848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9C1F60-7D3C-41F3-BACA-83F654E47496}"/>
              </a:ext>
            </a:extLst>
          </p:cNvPr>
          <p:cNvSpPr/>
          <p:nvPr/>
        </p:nvSpPr>
        <p:spPr>
          <a:xfrm>
            <a:off x="4279900" y="2821935"/>
            <a:ext cx="774700" cy="17500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F2779F-9421-432E-90D8-513B7EF7AB9B}"/>
              </a:ext>
            </a:extLst>
          </p:cNvPr>
          <p:cNvSpPr txBox="1"/>
          <p:nvPr/>
        </p:nvSpPr>
        <p:spPr>
          <a:xfrm>
            <a:off x="673100" y="6376925"/>
            <a:ext cx="376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Strober et al., 2020, MSARD</a:t>
            </a:r>
          </a:p>
        </p:txBody>
      </p:sp>
    </p:spTree>
    <p:extLst>
      <p:ext uri="{BB962C8B-B14F-4D97-AF65-F5344CB8AC3E}">
        <p14:creationId xmlns:p14="http://schemas.microsoft.com/office/powerpoint/2010/main" val="29850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7E95-207E-49B2-8381-B453C1CC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Demographic-Corrected Norms for PROs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54212B-1665-4ABD-B2EC-B8DFFC3B8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5A1471-084C-4FA7-B1ED-4419AB83C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662" y="2124076"/>
            <a:ext cx="7854676" cy="3848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9C1F60-7D3C-41F3-BACA-83F654E47496}"/>
              </a:ext>
            </a:extLst>
          </p:cNvPr>
          <p:cNvSpPr/>
          <p:nvPr/>
        </p:nvSpPr>
        <p:spPr>
          <a:xfrm>
            <a:off x="9029700" y="2073276"/>
            <a:ext cx="774700" cy="17500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551B9-A2CD-4BC3-938A-8D2007758510}"/>
              </a:ext>
            </a:extLst>
          </p:cNvPr>
          <p:cNvSpPr txBox="1"/>
          <p:nvPr/>
        </p:nvSpPr>
        <p:spPr>
          <a:xfrm>
            <a:off x="673100" y="6376925"/>
            <a:ext cx="376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Strober et al., 2020, MSARD</a:t>
            </a:r>
          </a:p>
        </p:txBody>
      </p:sp>
    </p:spTree>
    <p:extLst>
      <p:ext uri="{BB962C8B-B14F-4D97-AF65-F5344CB8AC3E}">
        <p14:creationId xmlns:p14="http://schemas.microsoft.com/office/powerpoint/2010/main" val="148180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7E95-207E-49B2-8381-B453C1CC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Demographic-Corrected Norms for PROs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54212B-1665-4ABD-B2EC-B8DFFC3B8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5A1471-084C-4FA7-B1ED-4419AB83C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12" y="2209801"/>
            <a:ext cx="2313104" cy="11334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0E78A8-5C4C-4498-98AE-44F1740FF688}"/>
              </a:ext>
            </a:extLst>
          </p:cNvPr>
          <p:cNvSpPr txBox="1"/>
          <p:nvPr/>
        </p:nvSpPr>
        <p:spPr>
          <a:xfrm>
            <a:off x="673100" y="6376925"/>
            <a:ext cx="376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Hinz</a:t>
            </a:r>
            <a:r>
              <a:rPr lang="en-US" dirty="0"/>
              <a:t> et al., JPR, 2011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5C5D25-099E-43E9-9D1A-93911F646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400" y="2171702"/>
            <a:ext cx="8959654" cy="299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34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27B8-CFD6-42DA-B83C-2D974476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64B282-7B20-4E64-9FE8-8D7F1021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00E8C97-9CF1-4FB6-B500-D98A9B2AE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974407"/>
              </p:ext>
            </p:extLst>
          </p:nvPr>
        </p:nvGraphicFramePr>
        <p:xfrm>
          <a:off x="673100" y="2265753"/>
          <a:ext cx="11309350" cy="2353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944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8F7AB-1821-4394-8129-31588627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Decline vs Practice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73F29-AE06-4B33-AB45-6D7208FB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100" y="6400801"/>
            <a:ext cx="11360727" cy="457200"/>
          </a:xfrm>
        </p:spPr>
        <p:txBody>
          <a:bodyPr/>
          <a:lstStyle/>
          <a:p>
            <a:r>
              <a:rPr lang="en-US" dirty="0"/>
              <a:t>Fuchs et al., MSJ, 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36B2C2-595F-4F59-B50A-22B5952D3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656" y="2158030"/>
            <a:ext cx="4616687" cy="4038808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DE330005-DCBB-4E12-98C5-07439F92D65A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8F7AB-1821-4394-8129-31588627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Decline vs Practice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73F29-AE06-4B33-AB45-6D7208FB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100" y="6400801"/>
            <a:ext cx="11360727" cy="457200"/>
          </a:xfrm>
        </p:spPr>
        <p:txBody>
          <a:bodyPr/>
          <a:lstStyle/>
          <a:p>
            <a:r>
              <a:rPr lang="en-US" dirty="0"/>
              <a:t>Fuchs et al., MSARD,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36B2C2-595F-4F59-B50A-22B5952D3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1" y="2158030"/>
            <a:ext cx="1648804" cy="1442420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DE330005-DCBB-4E12-98C5-07439F92D65A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8A9EA-7488-474E-9C94-FEA1DCF69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492" y="2158030"/>
            <a:ext cx="4730958" cy="402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90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8F7AB-1821-4394-8129-31588627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Decline vs Practice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73F29-AE06-4B33-AB45-6D7208FB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100" y="6400801"/>
            <a:ext cx="11360727" cy="457200"/>
          </a:xfrm>
        </p:spPr>
        <p:txBody>
          <a:bodyPr/>
          <a:lstStyle/>
          <a:p>
            <a:r>
              <a:rPr lang="en-US" dirty="0"/>
              <a:t>Fuchs et al., MSARD,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36B2C2-595F-4F59-B50A-22B5952D3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1" y="2158030"/>
            <a:ext cx="1648804" cy="1442420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DE330005-DCBB-4E12-98C5-07439F92D65A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8A9EA-7488-474E-9C94-FEA1DCF69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49" y="3855896"/>
            <a:ext cx="1885951" cy="1604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6A4E28-4E9F-490F-84D8-6A7032456C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0573" y="2084855"/>
            <a:ext cx="7933677" cy="407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92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6347-8E7B-41B6-AD99-A392574AB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&amp; Test-Retest Error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4470D-86A7-48A8-82A1-02573550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056052-5471-4BCA-A703-397699E8B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589" y="2200275"/>
            <a:ext cx="6575066" cy="4057755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A8C7A8-8809-4C2E-93E3-32829786B2AE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Novakova</a:t>
            </a:r>
            <a:r>
              <a:rPr lang="en-US" dirty="0"/>
              <a:t> et al., unpublished</a:t>
            </a:r>
          </a:p>
        </p:txBody>
      </p:sp>
    </p:spTree>
    <p:extLst>
      <p:ext uri="{BB962C8B-B14F-4D97-AF65-F5344CB8AC3E}">
        <p14:creationId xmlns:p14="http://schemas.microsoft.com/office/powerpoint/2010/main" val="205124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6347-8E7B-41B6-AD99-A392574AB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&amp; Test-Retest Error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4470D-86A7-48A8-82A1-02573550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056052-5471-4BCA-A703-397699E8B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6" y="2285237"/>
            <a:ext cx="2270039" cy="1400938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BEFE97-8A0E-4E65-9F48-9012D6192657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Novakova</a:t>
            </a:r>
            <a:r>
              <a:rPr lang="en-US" dirty="0"/>
              <a:t> et al., unpublished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E416BA-C933-4F1C-933E-62F20549F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510" y="2075887"/>
            <a:ext cx="6688690" cy="40681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A818BA-C8FE-446C-BE96-C4C32EBD849F}"/>
              </a:ext>
            </a:extLst>
          </p:cNvPr>
          <p:cNvSpPr/>
          <p:nvPr/>
        </p:nvSpPr>
        <p:spPr>
          <a:xfrm>
            <a:off x="3703024" y="2590799"/>
            <a:ext cx="6688690" cy="10953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60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6347-8E7B-41B6-AD99-A392574AB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&amp; Test-Retest Error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4470D-86A7-48A8-82A1-02573550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056052-5471-4BCA-A703-397699E8B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6" y="2285237"/>
            <a:ext cx="2270039" cy="1400938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BEFE97-8A0E-4E65-9F48-9012D6192657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Novakova</a:t>
            </a:r>
            <a:r>
              <a:rPr lang="en-US" dirty="0"/>
              <a:t> et al., unpublished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E416BA-C933-4F1C-933E-62F20549F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165" y="4016448"/>
            <a:ext cx="2055730" cy="12503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F404A77-35CD-47CA-9EC8-5E5FEF1E97BB}"/>
              </a:ext>
            </a:extLst>
          </p:cNvPr>
          <p:cNvSpPr/>
          <p:nvPr/>
        </p:nvSpPr>
        <p:spPr>
          <a:xfrm>
            <a:off x="3703024" y="2113280"/>
            <a:ext cx="6589056" cy="40843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020BAD-34C5-450A-A4FB-B55AA4E35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1121" y="2173563"/>
            <a:ext cx="6479839" cy="3959901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E92B735-DF79-4F37-91B5-4CC44E196CB8}"/>
              </a:ext>
            </a:extLst>
          </p:cNvPr>
          <p:cNvSpPr/>
          <p:nvPr/>
        </p:nvSpPr>
        <p:spPr>
          <a:xfrm>
            <a:off x="4067175" y="3286106"/>
            <a:ext cx="6010275" cy="2228869"/>
          </a:xfrm>
          <a:custGeom>
            <a:avLst/>
            <a:gdLst>
              <a:gd name="connsiteX0" fmla="*/ 0 w 6010275"/>
              <a:gd name="connsiteY0" fmla="*/ 2228869 h 2228869"/>
              <a:gd name="connsiteX1" fmla="*/ 38100 w 6010275"/>
              <a:gd name="connsiteY1" fmla="*/ 2181244 h 2228869"/>
              <a:gd name="connsiteX2" fmla="*/ 95250 w 6010275"/>
              <a:gd name="connsiteY2" fmla="*/ 2143144 h 2228869"/>
              <a:gd name="connsiteX3" fmla="*/ 123825 w 6010275"/>
              <a:gd name="connsiteY3" fmla="*/ 2124094 h 2228869"/>
              <a:gd name="connsiteX4" fmla="*/ 152400 w 6010275"/>
              <a:gd name="connsiteY4" fmla="*/ 2095519 h 2228869"/>
              <a:gd name="connsiteX5" fmla="*/ 161925 w 6010275"/>
              <a:gd name="connsiteY5" fmla="*/ 2066944 h 2228869"/>
              <a:gd name="connsiteX6" fmla="*/ 190500 w 6010275"/>
              <a:gd name="connsiteY6" fmla="*/ 2057419 h 2228869"/>
              <a:gd name="connsiteX7" fmla="*/ 247650 w 6010275"/>
              <a:gd name="connsiteY7" fmla="*/ 2009794 h 2228869"/>
              <a:gd name="connsiteX8" fmla="*/ 276225 w 6010275"/>
              <a:gd name="connsiteY8" fmla="*/ 2000269 h 2228869"/>
              <a:gd name="connsiteX9" fmla="*/ 361950 w 6010275"/>
              <a:gd name="connsiteY9" fmla="*/ 1924069 h 2228869"/>
              <a:gd name="connsiteX10" fmla="*/ 381000 w 6010275"/>
              <a:gd name="connsiteY10" fmla="*/ 1895494 h 2228869"/>
              <a:gd name="connsiteX11" fmla="*/ 409575 w 6010275"/>
              <a:gd name="connsiteY11" fmla="*/ 1885969 h 2228869"/>
              <a:gd name="connsiteX12" fmla="*/ 438150 w 6010275"/>
              <a:gd name="connsiteY12" fmla="*/ 1866919 h 2228869"/>
              <a:gd name="connsiteX13" fmla="*/ 504825 w 6010275"/>
              <a:gd name="connsiteY13" fmla="*/ 1819294 h 2228869"/>
              <a:gd name="connsiteX14" fmla="*/ 561975 w 6010275"/>
              <a:gd name="connsiteY14" fmla="*/ 1771669 h 2228869"/>
              <a:gd name="connsiteX15" fmla="*/ 590550 w 6010275"/>
              <a:gd name="connsiteY15" fmla="*/ 1743094 h 2228869"/>
              <a:gd name="connsiteX16" fmla="*/ 609600 w 6010275"/>
              <a:gd name="connsiteY16" fmla="*/ 1714519 h 2228869"/>
              <a:gd name="connsiteX17" fmla="*/ 638175 w 6010275"/>
              <a:gd name="connsiteY17" fmla="*/ 1704994 h 2228869"/>
              <a:gd name="connsiteX18" fmla="*/ 676275 w 6010275"/>
              <a:gd name="connsiteY18" fmla="*/ 1676419 h 2228869"/>
              <a:gd name="connsiteX19" fmla="*/ 723900 w 6010275"/>
              <a:gd name="connsiteY19" fmla="*/ 1619269 h 2228869"/>
              <a:gd name="connsiteX20" fmla="*/ 800100 w 6010275"/>
              <a:gd name="connsiteY20" fmla="*/ 1562119 h 2228869"/>
              <a:gd name="connsiteX21" fmla="*/ 828675 w 6010275"/>
              <a:gd name="connsiteY21" fmla="*/ 1543069 h 2228869"/>
              <a:gd name="connsiteX22" fmla="*/ 857250 w 6010275"/>
              <a:gd name="connsiteY22" fmla="*/ 1533544 h 2228869"/>
              <a:gd name="connsiteX23" fmla="*/ 914400 w 6010275"/>
              <a:gd name="connsiteY23" fmla="*/ 1495444 h 2228869"/>
              <a:gd name="connsiteX24" fmla="*/ 981075 w 6010275"/>
              <a:gd name="connsiteY24" fmla="*/ 1457344 h 2228869"/>
              <a:gd name="connsiteX25" fmla="*/ 1019175 w 6010275"/>
              <a:gd name="connsiteY25" fmla="*/ 1438294 h 2228869"/>
              <a:gd name="connsiteX26" fmla="*/ 1057275 w 6010275"/>
              <a:gd name="connsiteY26" fmla="*/ 1409719 h 2228869"/>
              <a:gd name="connsiteX27" fmla="*/ 1152525 w 6010275"/>
              <a:gd name="connsiteY27" fmla="*/ 1362094 h 2228869"/>
              <a:gd name="connsiteX28" fmla="*/ 1219200 w 6010275"/>
              <a:gd name="connsiteY28" fmla="*/ 1323994 h 2228869"/>
              <a:gd name="connsiteX29" fmla="*/ 1276350 w 6010275"/>
              <a:gd name="connsiteY29" fmla="*/ 1295419 h 2228869"/>
              <a:gd name="connsiteX30" fmla="*/ 1314450 w 6010275"/>
              <a:gd name="connsiteY30" fmla="*/ 1257319 h 2228869"/>
              <a:gd name="connsiteX31" fmla="*/ 1371600 w 6010275"/>
              <a:gd name="connsiteY31" fmla="*/ 1219219 h 2228869"/>
              <a:gd name="connsiteX32" fmla="*/ 1400175 w 6010275"/>
              <a:gd name="connsiteY32" fmla="*/ 1190644 h 2228869"/>
              <a:gd name="connsiteX33" fmla="*/ 1466850 w 6010275"/>
              <a:gd name="connsiteY33" fmla="*/ 1152544 h 2228869"/>
              <a:gd name="connsiteX34" fmla="*/ 1514475 w 6010275"/>
              <a:gd name="connsiteY34" fmla="*/ 1114444 h 2228869"/>
              <a:gd name="connsiteX35" fmla="*/ 1543050 w 6010275"/>
              <a:gd name="connsiteY35" fmla="*/ 1085869 h 2228869"/>
              <a:gd name="connsiteX36" fmla="*/ 1600200 w 6010275"/>
              <a:gd name="connsiteY36" fmla="*/ 1066819 h 2228869"/>
              <a:gd name="connsiteX37" fmla="*/ 1628775 w 6010275"/>
              <a:gd name="connsiteY37" fmla="*/ 1057294 h 2228869"/>
              <a:gd name="connsiteX38" fmla="*/ 1685925 w 6010275"/>
              <a:gd name="connsiteY38" fmla="*/ 1038244 h 2228869"/>
              <a:gd name="connsiteX39" fmla="*/ 1714500 w 6010275"/>
              <a:gd name="connsiteY39" fmla="*/ 1028719 h 2228869"/>
              <a:gd name="connsiteX40" fmla="*/ 1752600 w 6010275"/>
              <a:gd name="connsiteY40" fmla="*/ 990619 h 2228869"/>
              <a:gd name="connsiteX41" fmla="*/ 1819275 w 6010275"/>
              <a:gd name="connsiteY41" fmla="*/ 962044 h 2228869"/>
              <a:gd name="connsiteX42" fmla="*/ 1847850 w 6010275"/>
              <a:gd name="connsiteY42" fmla="*/ 942994 h 2228869"/>
              <a:gd name="connsiteX43" fmla="*/ 1905000 w 6010275"/>
              <a:gd name="connsiteY43" fmla="*/ 923944 h 2228869"/>
              <a:gd name="connsiteX44" fmla="*/ 1933575 w 6010275"/>
              <a:gd name="connsiteY44" fmla="*/ 904894 h 2228869"/>
              <a:gd name="connsiteX45" fmla="*/ 2000250 w 6010275"/>
              <a:gd name="connsiteY45" fmla="*/ 885844 h 2228869"/>
              <a:gd name="connsiteX46" fmla="*/ 2085975 w 6010275"/>
              <a:gd name="connsiteY46" fmla="*/ 857269 h 2228869"/>
              <a:gd name="connsiteX47" fmla="*/ 2114550 w 6010275"/>
              <a:gd name="connsiteY47" fmla="*/ 847744 h 2228869"/>
              <a:gd name="connsiteX48" fmla="*/ 2190750 w 6010275"/>
              <a:gd name="connsiteY48" fmla="*/ 828694 h 2228869"/>
              <a:gd name="connsiteX49" fmla="*/ 2257425 w 6010275"/>
              <a:gd name="connsiteY49" fmla="*/ 809644 h 2228869"/>
              <a:gd name="connsiteX50" fmla="*/ 2286000 w 6010275"/>
              <a:gd name="connsiteY50" fmla="*/ 800119 h 2228869"/>
              <a:gd name="connsiteX51" fmla="*/ 2381250 w 6010275"/>
              <a:gd name="connsiteY51" fmla="*/ 781069 h 2228869"/>
              <a:gd name="connsiteX52" fmla="*/ 2419350 w 6010275"/>
              <a:gd name="connsiteY52" fmla="*/ 771544 h 2228869"/>
              <a:gd name="connsiteX53" fmla="*/ 2447925 w 6010275"/>
              <a:gd name="connsiteY53" fmla="*/ 752494 h 2228869"/>
              <a:gd name="connsiteX54" fmla="*/ 2486025 w 6010275"/>
              <a:gd name="connsiteY54" fmla="*/ 742969 h 2228869"/>
              <a:gd name="connsiteX55" fmla="*/ 2514600 w 6010275"/>
              <a:gd name="connsiteY55" fmla="*/ 733444 h 2228869"/>
              <a:gd name="connsiteX56" fmla="*/ 2581275 w 6010275"/>
              <a:gd name="connsiteY56" fmla="*/ 704869 h 2228869"/>
              <a:gd name="connsiteX57" fmla="*/ 2638425 w 6010275"/>
              <a:gd name="connsiteY57" fmla="*/ 695344 h 2228869"/>
              <a:gd name="connsiteX58" fmla="*/ 2695575 w 6010275"/>
              <a:gd name="connsiteY58" fmla="*/ 676294 h 2228869"/>
              <a:gd name="connsiteX59" fmla="*/ 2819400 w 6010275"/>
              <a:gd name="connsiteY59" fmla="*/ 647719 h 2228869"/>
              <a:gd name="connsiteX60" fmla="*/ 2867025 w 6010275"/>
              <a:gd name="connsiteY60" fmla="*/ 628669 h 2228869"/>
              <a:gd name="connsiteX61" fmla="*/ 2895600 w 6010275"/>
              <a:gd name="connsiteY61" fmla="*/ 619144 h 2228869"/>
              <a:gd name="connsiteX62" fmla="*/ 2952750 w 6010275"/>
              <a:gd name="connsiteY62" fmla="*/ 581044 h 2228869"/>
              <a:gd name="connsiteX63" fmla="*/ 2990850 w 6010275"/>
              <a:gd name="connsiteY63" fmla="*/ 571519 h 2228869"/>
              <a:gd name="connsiteX64" fmla="*/ 3076575 w 6010275"/>
              <a:gd name="connsiteY64" fmla="*/ 533419 h 2228869"/>
              <a:gd name="connsiteX65" fmla="*/ 3200400 w 6010275"/>
              <a:gd name="connsiteY65" fmla="*/ 514369 h 2228869"/>
              <a:gd name="connsiteX66" fmla="*/ 3257550 w 6010275"/>
              <a:gd name="connsiteY66" fmla="*/ 485794 h 2228869"/>
              <a:gd name="connsiteX67" fmla="*/ 3295650 w 6010275"/>
              <a:gd name="connsiteY67" fmla="*/ 476269 h 2228869"/>
              <a:gd name="connsiteX68" fmla="*/ 3419475 w 6010275"/>
              <a:gd name="connsiteY68" fmla="*/ 457219 h 2228869"/>
              <a:gd name="connsiteX69" fmla="*/ 3476625 w 6010275"/>
              <a:gd name="connsiteY69" fmla="*/ 428644 h 2228869"/>
              <a:gd name="connsiteX70" fmla="*/ 3514725 w 6010275"/>
              <a:gd name="connsiteY70" fmla="*/ 419119 h 2228869"/>
              <a:gd name="connsiteX71" fmla="*/ 3581400 w 6010275"/>
              <a:gd name="connsiteY71" fmla="*/ 390544 h 2228869"/>
              <a:gd name="connsiteX72" fmla="*/ 3705225 w 6010275"/>
              <a:gd name="connsiteY72" fmla="*/ 381019 h 2228869"/>
              <a:gd name="connsiteX73" fmla="*/ 3829050 w 6010275"/>
              <a:gd name="connsiteY73" fmla="*/ 361969 h 2228869"/>
              <a:gd name="connsiteX74" fmla="*/ 3886200 w 6010275"/>
              <a:gd name="connsiteY74" fmla="*/ 352444 h 2228869"/>
              <a:gd name="connsiteX75" fmla="*/ 3933825 w 6010275"/>
              <a:gd name="connsiteY75" fmla="*/ 342919 h 2228869"/>
              <a:gd name="connsiteX76" fmla="*/ 4048125 w 6010275"/>
              <a:gd name="connsiteY76" fmla="*/ 333394 h 2228869"/>
              <a:gd name="connsiteX77" fmla="*/ 4124325 w 6010275"/>
              <a:gd name="connsiteY77" fmla="*/ 323869 h 2228869"/>
              <a:gd name="connsiteX78" fmla="*/ 4210050 w 6010275"/>
              <a:gd name="connsiteY78" fmla="*/ 295294 h 2228869"/>
              <a:gd name="connsiteX79" fmla="*/ 4248150 w 6010275"/>
              <a:gd name="connsiteY79" fmla="*/ 285769 h 2228869"/>
              <a:gd name="connsiteX80" fmla="*/ 4343400 w 6010275"/>
              <a:gd name="connsiteY80" fmla="*/ 257194 h 2228869"/>
              <a:gd name="connsiteX81" fmla="*/ 4495800 w 6010275"/>
              <a:gd name="connsiteY81" fmla="*/ 238144 h 2228869"/>
              <a:gd name="connsiteX82" fmla="*/ 4524375 w 6010275"/>
              <a:gd name="connsiteY82" fmla="*/ 228619 h 2228869"/>
              <a:gd name="connsiteX83" fmla="*/ 4581525 w 6010275"/>
              <a:gd name="connsiteY83" fmla="*/ 219094 h 2228869"/>
              <a:gd name="connsiteX84" fmla="*/ 4629150 w 6010275"/>
              <a:gd name="connsiteY84" fmla="*/ 209569 h 2228869"/>
              <a:gd name="connsiteX85" fmla="*/ 4705350 w 6010275"/>
              <a:gd name="connsiteY85" fmla="*/ 190519 h 2228869"/>
              <a:gd name="connsiteX86" fmla="*/ 4800600 w 6010275"/>
              <a:gd name="connsiteY86" fmla="*/ 161944 h 2228869"/>
              <a:gd name="connsiteX87" fmla="*/ 4857750 w 6010275"/>
              <a:gd name="connsiteY87" fmla="*/ 142894 h 2228869"/>
              <a:gd name="connsiteX88" fmla="*/ 4914900 w 6010275"/>
              <a:gd name="connsiteY88" fmla="*/ 133369 h 2228869"/>
              <a:gd name="connsiteX89" fmla="*/ 4943475 w 6010275"/>
              <a:gd name="connsiteY89" fmla="*/ 123844 h 2228869"/>
              <a:gd name="connsiteX90" fmla="*/ 5057775 w 6010275"/>
              <a:gd name="connsiteY90" fmla="*/ 104794 h 2228869"/>
              <a:gd name="connsiteX91" fmla="*/ 5095875 w 6010275"/>
              <a:gd name="connsiteY91" fmla="*/ 95269 h 2228869"/>
              <a:gd name="connsiteX92" fmla="*/ 5257800 w 6010275"/>
              <a:gd name="connsiteY92" fmla="*/ 85744 h 2228869"/>
              <a:gd name="connsiteX93" fmla="*/ 5400675 w 6010275"/>
              <a:gd name="connsiteY93" fmla="*/ 57169 h 2228869"/>
              <a:gd name="connsiteX94" fmla="*/ 5429250 w 6010275"/>
              <a:gd name="connsiteY94" fmla="*/ 47644 h 2228869"/>
              <a:gd name="connsiteX95" fmla="*/ 5581650 w 6010275"/>
              <a:gd name="connsiteY95" fmla="*/ 28594 h 2228869"/>
              <a:gd name="connsiteX96" fmla="*/ 5753100 w 6010275"/>
              <a:gd name="connsiteY96" fmla="*/ 9544 h 2228869"/>
              <a:gd name="connsiteX97" fmla="*/ 6010275 w 6010275"/>
              <a:gd name="connsiteY97" fmla="*/ 19 h 22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010275" h="2228869">
                <a:moveTo>
                  <a:pt x="0" y="2228869"/>
                </a:moveTo>
                <a:cubicBezTo>
                  <a:pt x="12700" y="2212994"/>
                  <a:pt x="22989" y="2194844"/>
                  <a:pt x="38100" y="2181244"/>
                </a:cubicBezTo>
                <a:cubicBezTo>
                  <a:pt x="55118" y="2165928"/>
                  <a:pt x="76200" y="2155844"/>
                  <a:pt x="95250" y="2143144"/>
                </a:cubicBezTo>
                <a:cubicBezTo>
                  <a:pt x="104775" y="2136794"/>
                  <a:pt x="115730" y="2132189"/>
                  <a:pt x="123825" y="2124094"/>
                </a:cubicBezTo>
                <a:lnTo>
                  <a:pt x="152400" y="2095519"/>
                </a:lnTo>
                <a:cubicBezTo>
                  <a:pt x="155575" y="2085994"/>
                  <a:pt x="154825" y="2074044"/>
                  <a:pt x="161925" y="2066944"/>
                </a:cubicBezTo>
                <a:cubicBezTo>
                  <a:pt x="169025" y="2059844"/>
                  <a:pt x="181520" y="2061909"/>
                  <a:pt x="190500" y="2057419"/>
                </a:cubicBezTo>
                <a:cubicBezTo>
                  <a:pt x="252826" y="2026256"/>
                  <a:pt x="184453" y="2051925"/>
                  <a:pt x="247650" y="2009794"/>
                </a:cubicBezTo>
                <a:cubicBezTo>
                  <a:pt x="256004" y="2004225"/>
                  <a:pt x="266700" y="2003444"/>
                  <a:pt x="276225" y="2000269"/>
                </a:cubicBezTo>
                <a:cubicBezTo>
                  <a:pt x="341470" y="1935024"/>
                  <a:pt x="310959" y="1958063"/>
                  <a:pt x="361950" y="1924069"/>
                </a:cubicBezTo>
                <a:cubicBezTo>
                  <a:pt x="368300" y="1914544"/>
                  <a:pt x="372061" y="1902645"/>
                  <a:pt x="381000" y="1895494"/>
                </a:cubicBezTo>
                <a:cubicBezTo>
                  <a:pt x="388840" y="1889222"/>
                  <a:pt x="400595" y="1890459"/>
                  <a:pt x="409575" y="1885969"/>
                </a:cubicBezTo>
                <a:cubicBezTo>
                  <a:pt x="419814" y="1880849"/>
                  <a:pt x="429458" y="1874369"/>
                  <a:pt x="438150" y="1866919"/>
                </a:cubicBezTo>
                <a:cubicBezTo>
                  <a:pt x="495677" y="1817610"/>
                  <a:pt x="452320" y="1836796"/>
                  <a:pt x="504825" y="1819294"/>
                </a:cubicBezTo>
                <a:cubicBezTo>
                  <a:pt x="588307" y="1735812"/>
                  <a:pt x="482409" y="1837974"/>
                  <a:pt x="561975" y="1771669"/>
                </a:cubicBezTo>
                <a:cubicBezTo>
                  <a:pt x="572323" y="1763045"/>
                  <a:pt x="581926" y="1753442"/>
                  <a:pt x="590550" y="1743094"/>
                </a:cubicBezTo>
                <a:cubicBezTo>
                  <a:pt x="597879" y="1734300"/>
                  <a:pt x="600661" y="1721670"/>
                  <a:pt x="609600" y="1714519"/>
                </a:cubicBezTo>
                <a:cubicBezTo>
                  <a:pt x="617440" y="1708247"/>
                  <a:pt x="628650" y="1708169"/>
                  <a:pt x="638175" y="1704994"/>
                </a:cubicBezTo>
                <a:cubicBezTo>
                  <a:pt x="650875" y="1695469"/>
                  <a:pt x="665050" y="1687644"/>
                  <a:pt x="676275" y="1676419"/>
                </a:cubicBezTo>
                <a:cubicBezTo>
                  <a:pt x="744569" y="1608125"/>
                  <a:pt x="638077" y="1689488"/>
                  <a:pt x="723900" y="1619269"/>
                </a:cubicBezTo>
                <a:cubicBezTo>
                  <a:pt x="748473" y="1599164"/>
                  <a:pt x="773682" y="1579731"/>
                  <a:pt x="800100" y="1562119"/>
                </a:cubicBezTo>
                <a:cubicBezTo>
                  <a:pt x="809625" y="1555769"/>
                  <a:pt x="818436" y="1548189"/>
                  <a:pt x="828675" y="1543069"/>
                </a:cubicBezTo>
                <a:cubicBezTo>
                  <a:pt x="837655" y="1538579"/>
                  <a:pt x="848473" y="1538420"/>
                  <a:pt x="857250" y="1533544"/>
                </a:cubicBezTo>
                <a:cubicBezTo>
                  <a:pt x="877264" y="1522425"/>
                  <a:pt x="893922" y="1505683"/>
                  <a:pt x="914400" y="1495444"/>
                </a:cubicBezTo>
                <a:cubicBezTo>
                  <a:pt x="1029535" y="1437877"/>
                  <a:pt x="886833" y="1511196"/>
                  <a:pt x="981075" y="1457344"/>
                </a:cubicBezTo>
                <a:cubicBezTo>
                  <a:pt x="993403" y="1450299"/>
                  <a:pt x="1007134" y="1445819"/>
                  <a:pt x="1019175" y="1438294"/>
                </a:cubicBezTo>
                <a:cubicBezTo>
                  <a:pt x="1032637" y="1429880"/>
                  <a:pt x="1043492" y="1417595"/>
                  <a:pt x="1057275" y="1409719"/>
                </a:cubicBezTo>
                <a:cubicBezTo>
                  <a:pt x="1088096" y="1392107"/>
                  <a:pt x="1122989" y="1381785"/>
                  <a:pt x="1152525" y="1362094"/>
                </a:cubicBezTo>
                <a:cubicBezTo>
                  <a:pt x="1222143" y="1315682"/>
                  <a:pt x="1134607" y="1372333"/>
                  <a:pt x="1219200" y="1323994"/>
                </a:cubicBezTo>
                <a:cubicBezTo>
                  <a:pt x="1270901" y="1294451"/>
                  <a:pt x="1223959" y="1312883"/>
                  <a:pt x="1276350" y="1295419"/>
                </a:cubicBezTo>
                <a:cubicBezTo>
                  <a:pt x="1289050" y="1282719"/>
                  <a:pt x="1300425" y="1268539"/>
                  <a:pt x="1314450" y="1257319"/>
                </a:cubicBezTo>
                <a:cubicBezTo>
                  <a:pt x="1332328" y="1243016"/>
                  <a:pt x="1355411" y="1235408"/>
                  <a:pt x="1371600" y="1219219"/>
                </a:cubicBezTo>
                <a:cubicBezTo>
                  <a:pt x="1381125" y="1209694"/>
                  <a:pt x="1389827" y="1199268"/>
                  <a:pt x="1400175" y="1190644"/>
                </a:cubicBezTo>
                <a:cubicBezTo>
                  <a:pt x="1420370" y="1173815"/>
                  <a:pt x="1443559" y="1164189"/>
                  <a:pt x="1466850" y="1152544"/>
                </a:cubicBezTo>
                <a:cubicBezTo>
                  <a:pt x="1485371" y="1096981"/>
                  <a:pt x="1460303" y="1145400"/>
                  <a:pt x="1514475" y="1114444"/>
                </a:cubicBezTo>
                <a:cubicBezTo>
                  <a:pt x="1526171" y="1107761"/>
                  <a:pt x="1531275" y="1092411"/>
                  <a:pt x="1543050" y="1085869"/>
                </a:cubicBezTo>
                <a:cubicBezTo>
                  <a:pt x="1560603" y="1076117"/>
                  <a:pt x="1581150" y="1073169"/>
                  <a:pt x="1600200" y="1066819"/>
                </a:cubicBezTo>
                <a:lnTo>
                  <a:pt x="1628775" y="1057294"/>
                </a:lnTo>
                <a:lnTo>
                  <a:pt x="1685925" y="1038244"/>
                </a:lnTo>
                <a:lnTo>
                  <a:pt x="1714500" y="1028719"/>
                </a:lnTo>
                <a:cubicBezTo>
                  <a:pt x="1727200" y="1016019"/>
                  <a:pt x="1738232" y="1001395"/>
                  <a:pt x="1752600" y="990619"/>
                </a:cubicBezTo>
                <a:cubicBezTo>
                  <a:pt x="1792241" y="960888"/>
                  <a:pt x="1782490" y="980436"/>
                  <a:pt x="1819275" y="962044"/>
                </a:cubicBezTo>
                <a:cubicBezTo>
                  <a:pt x="1829514" y="956924"/>
                  <a:pt x="1837389" y="947643"/>
                  <a:pt x="1847850" y="942994"/>
                </a:cubicBezTo>
                <a:cubicBezTo>
                  <a:pt x="1866200" y="934839"/>
                  <a:pt x="1888292" y="935083"/>
                  <a:pt x="1905000" y="923944"/>
                </a:cubicBezTo>
                <a:cubicBezTo>
                  <a:pt x="1914525" y="917594"/>
                  <a:pt x="1923336" y="910014"/>
                  <a:pt x="1933575" y="904894"/>
                </a:cubicBezTo>
                <a:cubicBezTo>
                  <a:pt x="1950048" y="896657"/>
                  <a:pt x="1984381" y="890727"/>
                  <a:pt x="2000250" y="885844"/>
                </a:cubicBezTo>
                <a:cubicBezTo>
                  <a:pt x="2029039" y="876986"/>
                  <a:pt x="2057400" y="866794"/>
                  <a:pt x="2085975" y="857269"/>
                </a:cubicBezTo>
                <a:cubicBezTo>
                  <a:pt x="2095500" y="854094"/>
                  <a:pt x="2104810" y="850179"/>
                  <a:pt x="2114550" y="847744"/>
                </a:cubicBezTo>
                <a:cubicBezTo>
                  <a:pt x="2139950" y="841394"/>
                  <a:pt x="2165912" y="836973"/>
                  <a:pt x="2190750" y="828694"/>
                </a:cubicBezTo>
                <a:cubicBezTo>
                  <a:pt x="2259263" y="805856"/>
                  <a:pt x="2173704" y="833564"/>
                  <a:pt x="2257425" y="809644"/>
                </a:cubicBezTo>
                <a:cubicBezTo>
                  <a:pt x="2267079" y="806886"/>
                  <a:pt x="2276217" y="802377"/>
                  <a:pt x="2286000" y="800119"/>
                </a:cubicBezTo>
                <a:cubicBezTo>
                  <a:pt x="2317550" y="792838"/>
                  <a:pt x="2349838" y="788922"/>
                  <a:pt x="2381250" y="781069"/>
                </a:cubicBezTo>
                <a:lnTo>
                  <a:pt x="2419350" y="771544"/>
                </a:lnTo>
                <a:cubicBezTo>
                  <a:pt x="2428875" y="765194"/>
                  <a:pt x="2437403" y="757003"/>
                  <a:pt x="2447925" y="752494"/>
                </a:cubicBezTo>
                <a:cubicBezTo>
                  <a:pt x="2459957" y="747337"/>
                  <a:pt x="2473438" y="746565"/>
                  <a:pt x="2486025" y="742969"/>
                </a:cubicBezTo>
                <a:cubicBezTo>
                  <a:pt x="2495679" y="740211"/>
                  <a:pt x="2505372" y="737399"/>
                  <a:pt x="2514600" y="733444"/>
                </a:cubicBezTo>
                <a:cubicBezTo>
                  <a:pt x="2545960" y="720004"/>
                  <a:pt x="2550346" y="711742"/>
                  <a:pt x="2581275" y="704869"/>
                </a:cubicBezTo>
                <a:cubicBezTo>
                  <a:pt x="2600128" y="700679"/>
                  <a:pt x="2619689" y="700028"/>
                  <a:pt x="2638425" y="695344"/>
                </a:cubicBezTo>
                <a:cubicBezTo>
                  <a:pt x="2657906" y="690474"/>
                  <a:pt x="2675768" y="679595"/>
                  <a:pt x="2695575" y="676294"/>
                </a:cubicBezTo>
                <a:cubicBezTo>
                  <a:pt x="2755175" y="666361"/>
                  <a:pt x="2758511" y="668015"/>
                  <a:pt x="2819400" y="647719"/>
                </a:cubicBezTo>
                <a:cubicBezTo>
                  <a:pt x="2835620" y="642312"/>
                  <a:pt x="2851016" y="634672"/>
                  <a:pt x="2867025" y="628669"/>
                </a:cubicBezTo>
                <a:cubicBezTo>
                  <a:pt x="2876426" y="625144"/>
                  <a:pt x="2886823" y="624020"/>
                  <a:pt x="2895600" y="619144"/>
                </a:cubicBezTo>
                <a:cubicBezTo>
                  <a:pt x="2915614" y="608025"/>
                  <a:pt x="2930538" y="586597"/>
                  <a:pt x="2952750" y="581044"/>
                </a:cubicBezTo>
                <a:cubicBezTo>
                  <a:pt x="2965450" y="577869"/>
                  <a:pt x="2978593" y="576116"/>
                  <a:pt x="2990850" y="571519"/>
                </a:cubicBezTo>
                <a:cubicBezTo>
                  <a:pt x="3123623" y="521729"/>
                  <a:pt x="2920180" y="585551"/>
                  <a:pt x="3076575" y="533419"/>
                </a:cubicBezTo>
                <a:cubicBezTo>
                  <a:pt x="3117820" y="519671"/>
                  <a:pt x="3156015" y="519301"/>
                  <a:pt x="3200400" y="514369"/>
                </a:cubicBezTo>
                <a:cubicBezTo>
                  <a:pt x="3320807" y="474233"/>
                  <a:pt x="3128299" y="541187"/>
                  <a:pt x="3257550" y="485794"/>
                </a:cubicBezTo>
                <a:cubicBezTo>
                  <a:pt x="3269582" y="480637"/>
                  <a:pt x="3282813" y="478836"/>
                  <a:pt x="3295650" y="476269"/>
                </a:cubicBezTo>
                <a:cubicBezTo>
                  <a:pt x="3328690" y="469661"/>
                  <a:pt x="3387452" y="461794"/>
                  <a:pt x="3419475" y="457219"/>
                </a:cubicBezTo>
                <a:cubicBezTo>
                  <a:pt x="3539882" y="417083"/>
                  <a:pt x="3347374" y="484037"/>
                  <a:pt x="3476625" y="428644"/>
                </a:cubicBezTo>
                <a:cubicBezTo>
                  <a:pt x="3488657" y="423487"/>
                  <a:pt x="3502468" y="423716"/>
                  <a:pt x="3514725" y="419119"/>
                </a:cubicBezTo>
                <a:cubicBezTo>
                  <a:pt x="3535794" y="411218"/>
                  <a:pt x="3557747" y="393501"/>
                  <a:pt x="3581400" y="390544"/>
                </a:cubicBezTo>
                <a:cubicBezTo>
                  <a:pt x="3622477" y="385409"/>
                  <a:pt x="3664015" y="384944"/>
                  <a:pt x="3705225" y="381019"/>
                </a:cubicBezTo>
                <a:cubicBezTo>
                  <a:pt x="3789921" y="372953"/>
                  <a:pt x="3761111" y="374322"/>
                  <a:pt x="3829050" y="361969"/>
                </a:cubicBezTo>
                <a:cubicBezTo>
                  <a:pt x="3848051" y="358514"/>
                  <a:pt x="3867199" y="355899"/>
                  <a:pt x="3886200" y="352444"/>
                </a:cubicBezTo>
                <a:cubicBezTo>
                  <a:pt x="3902128" y="349548"/>
                  <a:pt x="3917747" y="344811"/>
                  <a:pt x="3933825" y="342919"/>
                </a:cubicBezTo>
                <a:cubicBezTo>
                  <a:pt x="3971795" y="338452"/>
                  <a:pt x="4010083" y="337198"/>
                  <a:pt x="4048125" y="333394"/>
                </a:cubicBezTo>
                <a:cubicBezTo>
                  <a:pt x="4073596" y="330847"/>
                  <a:pt x="4098925" y="327044"/>
                  <a:pt x="4124325" y="323869"/>
                </a:cubicBezTo>
                <a:cubicBezTo>
                  <a:pt x="4152900" y="314344"/>
                  <a:pt x="4180829" y="302599"/>
                  <a:pt x="4210050" y="295294"/>
                </a:cubicBezTo>
                <a:cubicBezTo>
                  <a:pt x="4222750" y="292119"/>
                  <a:pt x="4235611" y="289531"/>
                  <a:pt x="4248150" y="285769"/>
                </a:cubicBezTo>
                <a:cubicBezTo>
                  <a:pt x="4296746" y="271190"/>
                  <a:pt x="4299492" y="265976"/>
                  <a:pt x="4343400" y="257194"/>
                </a:cubicBezTo>
                <a:cubicBezTo>
                  <a:pt x="4402483" y="245377"/>
                  <a:pt x="4430141" y="244710"/>
                  <a:pt x="4495800" y="238144"/>
                </a:cubicBezTo>
                <a:cubicBezTo>
                  <a:pt x="4505325" y="234969"/>
                  <a:pt x="4514574" y="230797"/>
                  <a:pt x="4524375" y="228619"/>
                </a:cubicBezTo>
                <a:cubicBezTo>
                  <a:pt x="4543228" y="224429"/>
                  <a:pt x="4562524" y="222549"/>
                  <a:pt x="4581525" y="219094"/>
                </a:cubicBezTo>
                <a:cubicBezTo>
                  <a:pt x="4597453" y="216198"/>
                  <a:pt x="4613375" y="213209"/>
                  <a:pt x="4629150" y="209569"/>
                </a:cubicBezTo>
                <a:cubicBezTo>
                  <a:pt x="4654661" y="203682"/>
                  <a:pt x="4681932" y="202228"/>
                  <a:pt x="4705350" y="190519"/>
                </a:cubicBezTo>
                <a:cubicBezTo>
                  <a:pt x="4778162" y="154113"/>
                  <a:pt x="4705726" y="185663"/>
                  <a:pt x="4800600" y="161944"/>
                </a:cubicBezTo>
                <a:cubicBezTo>
                  <a:pt x="4820081" y="157074"/>
                  <a:pt x="4837943" y="146195"/>
                  <a:pt x="4857750" y="142894"/>
                </a:cubicBezTo>
                <a:cubicBezTo>
                  <a:pt x="4876800" y="139719"/>
                  <a:pt x="4896047" y="137559"/>
                  <a:pt x="4914900" y="133369"/>
                </a:cubicBezTo>
                <a:cubicBezTo>
                  <a:pt x="4924701" y="131191"/>
                  <a:pt x="4933735" y="126279"/>
                  <a:pt x="4943475" y="123844"/>
                </a:cubicBezTo>
                <a:cubicBezTo>
                  <a:pt x="4996124" y="110682"/>
                  <a:pt x="4998635" y="115547"/>
                  <a:pt x="5057775" y="104794"/>
                </a:cubicBezTo>
                <a:cubicBezTo>
                  <a:pt x="5070655" y="102452"/>
                  <a:pt x="5082843" y="96510"/>
                  <a:pt x="5095875" y="95269"/>
                </a:cubicBezTo>
                <a:cubicBezTo>
                  <a:pt x="5149700" y="90143"/>
                  <a:pt x="5203825" y="88919"/>
                  <a:pt x="5257800" y="85744"/>
                </a:cubicBezTo>
                <a:cubicBezTo>
                  <a:pt x="5342225" y="57602"/>
                  <a:pt x="5294992" y="68912"/>
                  <a:pt x="5400675" y="57169"/>
                </a:cubicBezTo>
                <a:cubicBezTo>
                  <a:pt x="5410200" y="53994"/>
                  <a:pt x="5419333" y="49210"/>
                  <a:pt x="5429250" y="47644"/>
                </a:cubicBezTo>
                <a:cubicBezTo>
                  <a:pt x="5479819" y="39659"/>
                  <a:pt x="5531983" y="41011"/>
                  <a:pt x="5581650" y="28594"/>
                </a:cubicBezTo>
                <a:cubicBezTo>
                  <a:pt x="5659797" y="9057"/>
                  <a:pt x="5617537" y="17290"/>
                  <a:pt x="5753100" y="9544"/>
                </a:cubicBezTo>
                <a:cubicBezTo>
                  <a:pt x="5935645" y="-887"/>
                  <a:pt x="5896794" y="19"/>
                  <a:pt x="6010275" y="19"/>
                </a:cubicBezTo>
              </a:path>
            </a:pathLst>
          </a:custGeom>
          <a:ln>
            <a:solidFill>
              <a:srgbClr val="7030A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DEC98AB7-8AE8-41A0-9EC6-B461754056BD}"/>
              </a:ext>
            </a:extLst>
          </p:cNvPr>
          <p:cNvSpPr/>
          <p:nvPr/>
        </p:nvSpPr>
        <p:spPr>
          <a:xfrm>
            <a:off x="5367293" y="3997281"/>
            <a:ext cx="157208" cy="1143000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34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6347-8E7B-41B6-AD99-A392574AB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&amp; Test-Retest Error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4470D-86A7-48A8-82A1-02573550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056052-5471-4BCA-A703-397699E8B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6" y="2285237"/>
            <a:ext cx="2270039" cy="1400938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BEFE97-8A0E-4E65-9F48-9012D6192657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Novakova</a:t>
            </a:r>
            <a:r>
              <a:rPr lang="en-US" dirty="0"/>
              <a:t> et al., unpublished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E416BA-C933-4F1C-933E-62F20549F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165" y="4016448"/>
            <a:ext cx="2055730" cy="12503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F404A77-35CD-47CA-9EC8-5E5FEF1E97BB}"/>
              </a:ext>
            </a:extLst>
          </p:cNvPr>
          <p:cNvSpPr/>
          <p:nvPr/>
        </p:nvSpPr>
        <p:spPr>
          <a:xfrm>
            <a:off x="3703024" y="2113280"/>
            <a:ext cx="6589056" cy="40843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020BAD-34C5-450A-A4FB-B55AA4E35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1121" y="2173563"/>
            <a:ext cx="6479839" cy="3959901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E92B735-DF79-4F37-91B5-4CC44E196CB8}"/>
              </a:ext>
            </a:extLst>
          </p:cNvPr>
          <p:cNvSpPr/>
          <p:nvPr/>
        </p:nvSpPr>
        <p:spPr>
          <a:xfrm>
            <a:off x="4067175" y="3286106"/>
            <a:ext cx="6010275" cy="2228869"/>
          </a:xfrm>
          <a:custGeom>
            <a:avLst/>
            <a:gdLst>
              <a:gd name="connsiteX0" fmla="*/ 0 w 6010275"/>
              <a:gd name="connsiteY0" fmla="*/ 2228869 h 2228869"/>
              <a:gd name="connsiteX1" fmla="*/ 38100 w 6010275"/>
              <a:gd name="connsiteY1" fmla="*/ 2181244 h 2228869"/>
              <a:gd name="connsiteX2" fmla="*/ 95250 w 6010275"/>
              <a:gd name="connsiteY2" fmla="*/ 2143144 h 2228869"/>
              <a:gd name="connsiteX3" fmla="*/ 123825 w 6010275"/>
              <a:gd name="connsiteY3" fmla="*/ 2124094 h 2228869"/>
              <a:gd name="connsiteX4" fmla="*/ 152400 w 6010275"/>
              <a:gd name="connsiteY4" fmla="*/ 2095519 h 2228869"/>
              <a:gd name="connsiteX5" fmla="*/ 161925 w 6010275"/>
              <a:gd name="connsiteY5" fmla="*/ 2066944 h 2228869"/>
              <a:gd name="connsiteX6" fmla="*/ 190500 w 6010275"/>
              <a:gd name="connsiteY6" fmla="*/ 2057419 h 2228869"/>
              <a:gd name="connsiteX7" fmla="*/ 247650 w 6010275"/>
              <a:gd name="connsiteY7" fmla="*/ 2009794 h 2228869"/>
              <a:gd name="connsiteX8" fmla="*/ 276225 w 6010275"/>
              <a:gd name="connsiteY8" fmla="*/ 2000269 h 2228869"/>
              <a:gd name="connsiteX9" fmla="*/ 361950 w 6010275"/>
              <a:gd name="connsiteY9" fmla="*/ 1924069 h 2228869"/>
              <a:gd name="connsiteX10" fmla="*/ 381000 w 6010275"/>
              <a:gd name="connsiteY10" fmla="*/ 1895494 h 2228869"/>
              <a:gd name="connsiteX11" fmla="*/ 409575 w 6010275"/>
              <a:gd name="connsiteY11" fmla="*/ 1885969 h 2228869"/>
              <a:gd name="connsiteX12" fmla="*/ 438150 w 6010275"/>
              <a:gd name="connsiteY12" fmla="*/ 1866919 h 2228869"/>
              <a:gd name="connsiteX13" fmla="*/ 504825 w 6010275"/>
              <a:gd name="connsiteY13" fmla="*/ 1819294 h 2228869"/>
              <a:gd name="connsiteX14" fmla="*/ 561975 w 6010275"/>
              <a:gd name="connsiteY14" fmla="*/ 1771669 h 2228869"/>
              <a:gd name="connsiteX15" fmla="*/ 590550 w 6010275"/>
              <a:gd name="connsiteY15" fmla="*/ 1743094 h 2228869"/>
              <a:gd name="connsiteX16" fmla="*/ 609600 w 6010275"/>
              <a:gd name="connsiteY16" fmla="*/ 1714519 h 2228869"/>
              <a:gd name="connsiteX17" fmla="*/ 638175 w 6010275"/>
              <a:gd name="connsiteY17" fmla="*/ 1704994 h 2228869"/>
              <a:gd name="connsiteX18" fmla="*/ 676275 w 6010275"/>
              <a:gd name="connsiteY18" fmla="*/ 1676419 h 2228869"/>
              <a:gd name="connsiteX19" fmla="*/ 723900 w 6010275"/>
              <a:gd name="connsiteY19" fmla="*/ 1619269 h 2228869"/>
              <a:gd name="connsiteX20" fmla="*/ 800100 w 6010275"/>
              <a:gd name="connsiteY20" fmla="*/ 1562119 h 2228869"/>
              <a:gd name="connsiteX21" fmla="*/ 828675 w 6010275"/>
              <a:gd name="connsiteY21" fmla="*/ 1543069 h 2228869"/>
              <a:gd name="connsiteX22" fmla="*/ 857250 w 6010275"/>
              <a:gd name="connsiteY22" fmla="*/ 1533544 h 2228869"/>
              <a:gd name="connsiteX23" fmla="*/ 914400 w 6010275"/>
              <a:gd name="connsiteY23" fmla="*/ 1495444 h 2228869"/>
              <a:gd name="connsiteX24" fmla="*/ 981075 w 6010275"/>
              <a:gd name="connsiteY24" fmla="*/ 1457344 h 2228869"/>
              <a:gd name="connsiteX25" fmla="*/ 1019175 w 6010275"/>
              <a:gd name="connsiteY25" fmla="*/ 1438294 h 2228869"/>
              <a:gd name="connsiteX26" fmla="*/ 1057275 w 6010275"/>
              <a:gd name="connsiteY26" fmla="*/ 1409719 h 2228869"/>
              <a:gd name="connsiteX27" fmla="*/ 1152525 w 6010275"/>
              <a:gd name="connsiteY27" fmla="*/ 1362094 h 2228869"/>
              <a:gd name="connsiteX28" fmla="*/ 1219200 w 6010275"/>
              <a:gd name="connsiteY28" fmla="*/ 1323994 h 2228869"/>
              <a:gd name="connsiteX29" fmla="*/ 1276350 w 6010275"/>
              <a:gd name="connsiteY29" fmla="*/ 1295419 h 2228869"/>
              <a:gd name="connsiteX30" fmla="*/ 1314450 w 6010275"/>
              <a:gd name="connsiteY30" fmla="*/ 1257319 h 2228869"/>
              <a:gd name="connsiteX31" fmla="*/ 1371600 w 6010275"/>
              <a:gd name="connsiteY31" fmla="*/ 1219219 h 2228869"/>
              <a:gd name="connsiteX32" fmla="*/ 1400175 w 6010275"/>
              <a:gd name="connsiteY32" fmla="*/ 1190644 h 2228869"/>
              <a:gd name="connsiteX33" fmla="*/ 1466850 w 6010275"/>
              <a:gd name="connsiteY33" fmla="*/ 1152544 h 2228869"/>
              <a:gd name="connsiteX34" fmla="*/ 1514475 w 6010275"/>
              <a:gd name="connsiteY34" fmla="*/ 1114444 h 2228869"/>
              <a:gd name="connsiteX35" fmla="*/ 1543050 w 6010275"/>
              <a:gd name="connsiteY35" fmla="*/ 1085869 h 2228869"/>
              <a:gd name="connsiteX36" fmla="*/ 1600200 w 6010275"/>
              <a:gd name="connsiteY36" fmla="*/ 1066819 h 2228869"/>
              <a:gd name="connsiteX37" fmla="*/ 1628775 w 6010275"/>
              <a:gd name="connsiteY37" fmla="*/ 1057294 h 2228869"/>
              <a:gd name="connsiteX38" fmla="*/ 1685925 w 6010275"/>
              <a:gd name="connsiteY38" fmla="*/ 1038244 h 2228869"/>
              <a:gd name="connsiteX39" fmla="*/ 1714500 w 6010275"/>
              <a:gd name="connsiteY39" fmla="*/ 1028719 h 2228869"/>
              <a:gd name="connsiteX40" fmla="*/ 1752600 w 6010275"/>
              <a:gd name="connsiteY40" fmla="*/ 990619 h 2228869"/>
              <a:gd name="connsiteX41" fmla="*/ 1819275 w 6010275"/>
              <a:gd name="connsiteY41" fmla="*/ 962044 h 2228869"/>
              <a:gd name="connsiteX42" fmla="*/ 1847850 w 6010275"/>
              <a:gd name="connsiteY42" fmla="*/ 942994 h 2228869"/>
              <a:gd name="connsiteX43" fmla="*/ 1905000 w 6010275"/>
              <a:gd name="connsiteY43" fmla="*/ 923944 h 2228869"/>
              <a:gd name="connsiteX44" fmla="*/ 1933575 w 6010275"/>
              <a:gd name="connsiteY44" fmla="*/ 904894 h 2228869"/>
              <a:gd name="connsiteX45" fmla="*/ 2000250 w 6010275"/>
              <a:gd name="connsiteY45" fmla="*/ 885844 h 2228869"/>
              <a:gd name="connsiteX46" fmla="*/ 2085975 w 6010275"/>
              <a:gd name="connsiteY46" fmla="*/ 857269 h 2228869"/>
              <a:gd name="connsiteX47" fmla="*/ 2114550 w 6010275"/>
              <a:gd name="connsiteY47" fmla="*/ 847744 h 2228869"/>
              <a:gd name="connsiteX48" fmla="*/ 2190750 w 6010275"/>
              <a:gd name="connsiteY48" fmla="*/ 828694 h 2228869"/>
              <a:gd name="connsiteX49" fmla="*/ 2257425 w 6010275"/>
              <a:gd name="connsiteY49" fmla="*/ 809644 h 2228869"/>
              <a:gd name="connsiteX50" fmla="*/ 2286000 w 6010275"/>
              <a:gd name="connsiteY50" fmla="*/ 800119 h 2228869"/>
              <a:gd name="connsiteX51" fmla="*/ 2381250 w 6010275"/>
              <a:gd name="connsiteY51" fmla="*/ 781069 h 2228869"/>
              <a:gd name="connsiteX52" fmla="*/ 2419350 w 6010275"/>
              <a:gd name="connsiteY52" fmla="*/ 771544 h 2228869"/>
              <a:gd name="connsiteX53" fmla="*/ 2447925 w 6010275"/>
              <a:gd name="connsiteY53" fmla="*/ 752494 h 2228869"/>
              <a:gd name="connsiteX54" fmla="*/ 2486025 w 6010275"/>
              <a:gd name="connsiteY54" fmla="*/ 742969 h 2228869"/>
              <a:gd name="connsiteX55" fmla="*/ 2514600 w 6010275"/>
              <a:gd name="connsiteY55" fmla="*/ 733444 h 2228869"/>
              <a:gd name="connsiteX56" fmla="*/ 2581275 w 6010275"/>
              <a:gd name="connsiteY56" fmla="*/ 704869 h 2228869"/>
              <a:gd name="connsiteX57" fmla="*/ 2638425 w 6010275"/>
              <a:gd name="connsiteY57" fmla="*/ 695344 h 2228869"/>
              <a:gd name="connsiteX58" fmla="*/ 2695575 w 6010275"/>
              <a:gd name="connsiteY58" fmla="*/ 676294 h 2228869"/>
              <a:gd name="connsiteX59" fmla="*/ 2819400 w 6010275"/>
              <a:gd name="connsiteY59" fmla="*/ 647719 h 2228869"/>
              <a:gd name="connsiteX60" fmla="*/ 2867025 w 6010275"/>
              <a:gd name="connsiteY60" fmla="*/ 628669 h 2228869"/>
              <a:gd name="connsiteX61" fmla="*/ 2895600 w 6010275"/>
              <a:gd name="connsiteY61" fmla="*/ 619144 h 2228869"/>
              <a:gd name="connsiteX62" fmla="*/ 2952750 w 6010275"/>
              <a:gd name="connsiteY62" fmla="*/ 581044 h 2228869"/>
              <a:gd name="connsiteX63" fmla="*/ 2990850 w 6010275"/>
              <a:gd name="connsiteY63" fmla="*/ 571519 h 2228869"/>
              <a:gd name="connsiteX64" fmla="*/ 3076575 w 6010275"/>
              <a:gd name="connsiteY64" fmla="*/ 533419 h 2228869"/>
              <a:gd name="connsiteX65" fmla="*/ 3200400 w 6010275"/>
              <a:gd name="connsiteY65" fmla="*/ 514369 h 2228869"/>
              <a:gd name="connsiteX66" fmla="*/ 3257550 w 6010275"/>
              <a:gd name="connsiteY66" fmla="*/ 485794 h 2228869"/>
              <a:gd name="connsiteX67" fmla="*/ 3295650 w 6010275"/>
              <a:gd name="connsiteY67" fmla="*/ 476269 h 2228869"/>
              <a:gd name="connsiteX68" fmla="*/ 3419475 w 6010275"/>
              <a:gd name="connsiteY68" fmla="*/ 457219 h 2228869"/>
              <a:gd name="connsiteX69" fmla="*/ 3476625 w 6010275"/>
              <a:gd name="connsiteY69" fmla="*/ 428644 h 2228869"/>
              <a:gd name="connsiteX70" fmla="*/ 3514725 w 6010275"/>
              <a:gd name="connsiteY70" fmla="*/ 419119 h 2228869"/>
              <a:gd name="connsiteX71" fmla="*/ 3581400 w 6010275"/>
              <a:gd name="connsiteY71" fmla="*/ 390544 h 2228869"/>
              <a:gd name="connsiteX72" fmla="*/ 3705225 w 6010275"/>
              <a:gd name="connsiteY72" fmla="*/ 381019 h 2228869"/>
              <a:gd name="connsiteX73" fmla="*/ 3829050 w 6010275"/>
              <a:gd name="connsiteY73" fmla="*/ 361969 h 2228869"/>
              <a:gd name="connsiteX74" fmla="*/ 3886200 w 6010275"/>
              <a:gd name="connsiteY74" fmla="*/ 352444 h 2228869"/>
              <a:gd name="connsiteX75" fmla="*/ 3933825 w 6010275"/>
              <a:gd name="connsiteY75" fmla="*/ 342919 h 2228869"/>
              <a:gd name="connsiteX76" fmla="*/ 4048125 w 6010275"/>
              <a:gd name="connsiteY76" fmla="*/ 333394 h 2228869"/>
              <a:gd name="connsiteX77" fmla="*/ 4124325 w 6010275"/>
              <a:gd name="connsiteY77" fmla="*/ 323869 h 2228869"/>
              <a:gd name="connsiteX78" fmla="*/ 4210050 w 6010275"/>
              <a:gd name="connsiteY78" fmla="*/ 295294 h 2228869"/>
              <a:gd name="connsiteX79" fmla="*/ 4248150 w 6010275"/>
              <a:gd name="connsiteY79" fmla="*/ 285769 h 2228869"/>
              <a:gd name="connsiteX80" fmla="*/ 4343400 w 6010275"/>
              <a:gd name="connsiteY80" fmla="*/ 257194 h 2228869"/>
              <a:gd name="connsiteX81" fmla="*/ 4495800 w 6010275"/>
              <a:gd name="connsiteY81" fmla="*/ 238144 h 2228869"/>
              <a:gd name="connsiteX82" fmla="*/ 4524375 w 6010275"/>
              <a:gd name="connsiteY82" fmla="*/ 228619 h 2228869"/>
              <a:gd name="connsiteX83" fmla="*/ 4581525 w 6010275"/>
              <a:gd name="connsiteY83" fmla="*/ 219094 h 2228869"/>
              <a:gd name="connsiteX84" fmla="*/ 4629150 w 6010275"/>
              <a:gd name="connsiteY84" fmla="*/ 209569 h 2228869"/>
              <a:gd name="connsiteX85" fmla="*/ 4705350 w 6010275"/>
              <a:gd name="connsiteY85" fmla="*/ 190519 h 2228869"/>
              <a:gd name="connsiteX86" fmla="*/ 4800600 w 6010275"/>
              <a:gd name="connsiteY86" fmla="*/ 161944 h 2228869"/>
              <a:gd name="connsiteX87" fmla="*/ 4857750 w 6010275"/>
              <a:gd name="connsiteY87" fmla="*/ 142894 h 2228869"/>
              <a:gd name="connsiteX88" fmla="*/ 4914900 w 6010275"/>
              <a:gd name="connsiteY88" fmla="*/ 133369 h 2228869"/>
              <a:gd name="connsiteX89" fmla="*/ 4943475 w 6010275"/>
              <a:gd name="connsiteY89" fmla="*/ 123844 h 2228869"/>
              <a:gd name="connsiteX90" fmla="*/ 5057775 w 6010275"/>
              <a:gd name="connsiteY90" fmla="*/ 104794 h 2228869"/>
              <a:gd name="connsiteX91" fmla="*/ 5095875 w 6010275"/>
              <a:gd name="connsiteY91" fmla="*/ 95269 h 2228869"/>
              <a:gd name="connsiteX92" fmla="*/ 5257800 w 6010275"/>
              <a:gd name="connsiteY92" fmla="*/ 85744 h 2228869"/>
              <a:gd name="connsiteX93" fmla="*/ 5400675 w 6010275"/>
              <a:gd name="connsiteY93" fmla="*/ 57169 h 2228869"/>
              <a:gd name="connsiteX94" fmla="*/ 5429250 w 6010275"/>
              <a:gd name="connsiteY94" fmla="*/ 47644 h 2228869"/>
              <a:gd name="connsiteX95" fmla="*/ 5581650 w 6010275"/>
              <a:gd name="connsiteY95" fmla="*/ 28594 h 2228869"/>
              <a:gd name="connsiteX96" fmla="*/ 5753100 w 6010275"/>
              <a:gd name="connsiteY96" fmla="*/ 9544 h 2228869"/>
              <a:gd name="connsiteX97" fmla="*/ 6010275 w 6010275"/>
              <a:gd name="connsiteY97" fmla="*/ 19 h 22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010275" h="2228869">
                <a:moveTo>
                  <a:pt x="0" y="2228869"/>
                </a:moveTo>
                <a:cubicBezTo>
                  <a:pt x="12700" y="2212994"/>
                  <a:pt x="22989" y="2194844"/>
                  <a:pt x="38100" y="2181244"/>
                </a:cubicBezTo>
                <a:cubicBezTo>
                  <a:pt x="55118" y="2165928"/>
                  <a:pt x="76200" y="2155844"/>
                  <a:pt x="95250" y="2143144"/>
                </a:cubicBezTo>
                <a:cubicBezTo>
                  <a:pt x="104775" y="2136794"/>
                  <a:pt x="115730" y="2132189"/>
                  <a:pt x="123825" y="2124094"/>
                </a:cubicBezTo>
                <a:lnTo>
                  <a:pt x="152400" y="2095519"/>
                </a:lnTo>
                <a:cubicBezTo>
                  <a:pt x="155575" y="2085994"/>
                  <a:pt x="154825" y="2074044"/>
                  <a:pt x="161925" y="2066944"/>
                </a:cubicBezTo>
                <a:cubicBezTo>
                  <a:pt x="169025" y="2059844"/>
                  <a:pt x="181520" y="2061909"/>
                  <a:pt x="190500" y="2057419"/>
                </a:cubicBezTo>
                <a:cubicBezTo>
                  <a:pt x="252826" y="2026256"/>
                  <a:pt x="184453" y="2051925"/>
                  <a:pt x="247650" y="2009794"/>
                </a:cubicBezTo>
                <a:cubicBezTo>
                  <a:pt x="256004" y="2004225"/>
                  <a:pt x="266700" y="2003444"/>
                  <a:pt x="276225" y="2000269"/>
                </a:cubicBezTo>
                <a:cubicBezTo>
                  <a:pt x="341470" y="1935024"/>
                  <a:pt x="310959" y="1958063"/>
                  <a:pt x="361950" y="1924069"/>
                </a:cubicBezTo>
                <a:cubicBezTo>
                  <a:pt x="368300" y="1914544"/>
                  <a:pt x="372061" y="1902645"/>
                  <a:pt x="381000" y="1895494"/>
                </a:cubicBezTo>
                <a:cubicBezTo>
                  <a:pt x="388840" y="1889222"/>
                  <a:pt x="400595" y="1890459"/>
                  <a:pt x="409575" y="1885969"/>
                </a:cubicBezTo>
                <a:cubicBezTo>
                  <a:pt x="419814" y="1880849"/>
                  <a:pt x="429458" y="1874369"/>
                  <a:pt x="438150" y="1866919"/>
                </a:cubicBezTo>
                <a:cubicBezTo>
                  <a:pt x="495677" y="1817610"/>
                  <a:pt x="452320" y="1836796"/>
                  <a:pt x="504825" y="1819294"/>
                </a:cubicBezTo>
                <a:cubicBezTo>
                  <a:pt x="588307" y="1735812"/>
                  <a:pt x="482409" y="1837974"/>
                  <a:pt x="561975" y="1771669"/>
                </a:cubicBezTo>
                <a:cubicBezTo>
                  <a:pt x="572323" y="1763045"/>
                  <a:pt x="581926" y="1753442"/>
                  <a:pt x="590550" y="1743094"/>
                </a:cubicBezTo>
                <a:cubicBezTo>
                  <a:pt x="597879" y="1734300"/>
                  <a:pt x="600661" y="1721670"/>
                  <a:pt x="609600" y="1714519"/>
                </a:cubicBezTo>
                <a:cubicBezTo>
                  <a:pt x="617440" y="1708247"/>
                  <a:pt x="628650" y="1708169"/>
                  <a:pt x="638175" y="1704994"/>
                </a:cubicBezTo>
                <a:cubicBezTo>
                  <a:pt x="650875" y="1695469"/>
                  <a:pt x="665050" y="1687644"/>
                  <a:pt x="676275" y="1676419"/>
                </a:cubicBezTo>
                <a:cubicBezTo>
                  <a:pt x="744569" y="1608125"/>
                  <a:pt x="638077" y="1689488"/>
                  <a:pt x="723900" y="1619269"/>
                </a:cubicBezTo>
                <a:cubicBezTo>
                  <a:pt x="748473" y="1599164"/>
                  <a:pt x="773682" y="1579731"/>
                  <a:pt x="800100" y="1562119"/>
                </a:cubicBezTo>
                <a:cubicBezTo>
                  <a:pt x="809625" y="1555769"/>
                  <a:pt x="818436" y="1548189"/>
                  <a:pt x="828675" y="1543069"/>
                </a:cubicBezTo>
                <a:cubicBezTo>
                  <a:pt x="837655" y="1538579"/>
                  <a:pt x="848473" y="1538420"/>
                  <a:pt x="857250" y="1533544"/>
                </a:cubicBezTo>
                <a:cubicBezTo>
                  <a:pt x="877264" y="1522425"/>
                  <a:pt x="893922" y="1505683"/>
                  <a:pt x="914400" y="1495444"/>
                </a:cubicBezTo>
                <a:cubicBezTo>
                  <a:pt x="1029535" y="1437877"/>
                  <a:pt x="886833" y="1511196"/>
                  <a:pt x="981075" y="1457344"/>
                </a:cubicBezTo>
                <a:cubicBezTo>
                  <a:pt x="993403" y="1450299"/>
                  <a:pt x="1007134" y="1445819"/>
                  <a:pt x="1019175" y="1438294"/>
                </a:cubicBezTo>
                <a:cubicBezTo>
                  <a:pt x="1032637" y="1429880"/>
                  <a:pt x="1043492" y="1417595"/>
                  <a:pt x="1057275" y="1409719"/>
                </a:cubicBezTo>
                <a:cubicBezTo>
                  <a:pt x="1088096" y="1392107"/>
                  <a:pt x="1122989" y="1381785"/>
                  <a:pt x="1152525" y="1362094"/>
                </a:cubicBezTo>
                <a:cubicBezTo>
                  <a:pt x="1222143" y="1315682"/>
                  <a:pt x="1134607" y="1372333"/>
                  <a:pt x="1219200" y="1323994"/>
                </a:cubicBezTo>
                <a:cubicBezTo>
                  <a:pt x="1270901" y="1294451"/>
                  <a:pt x="1223959" y="1312883"/>
                  <a:pt x="1276350" y="1295419"/>
                </a:cubicBezTo>
                <a:cubicBezTo>
                  <a:pt x="1289050" y="1282719"/>
                  <a:pt x="1300425" y="1268539"/>
                  <a:pt x="1314450" y="1257319"/>
                </a:cubicBezTo>
                <a:cubicBezTo>
                  <a:pt x="1332328" y="1243016"/>
                  <a:pt x="1355411" y="1235408"/>
                  <a:pt x="1371600" y="1219219"/>
                </a:cubicBezTo>
                <a:cubicBezTo>
                  <a:pt x="1381125" y="1209694"/>
                  <a:pt x="1389827" y="1199268"/>
                  <a:pt x="1400175" y="1190644"/>
                </a:cubicBezTo>
                <a:cubicBezTo>
                  <a:pt x="1420370" y="1173815"/>
                  <a:pt x="1443559" y="1164189"/>
                  <a:pt x="1466850" y="1152544"/>
                </a:cubicBezTo>
                <a:cubicBezTo>
                  <a:pt x="1485371" y="1096981"/>
                  <a:pt x="1460303" y="1145400"/>
                  <a:pt x="1514475" y="1114444"/>
                </a:cubicBezTo>
                <a:cubicBezTo>
                  <a:pt x="1526171" y="1107761"/>
                  <a:pt x="1531275" y="1092411"/>
                  <a:pt x="1543050" y="1085869"/>
                </a:cubicBezTo>
                <a:cubicBezTo>
                  <a:pt x="1560603" y="1076117"/>
                  <a:pt x="1581150" y="1073169"/>
                  <a:pt x="1600200" y="1066819"/>
                </a:cubicBezTo>
                <a:lnTo>
                  <a:pt x="1628775" y="1057294"/>
                </a:lnTo>
                <a:lnTo>
                  <a:pt x="1685925" y="1038244"/>
                </a:lnTo>
                <a:lnTo>
                  <a:pt x="1714500" y="1028719"/>
                </a:lnTo>
                <a:cubicBezTo>
                  <a:pt x="1727200" y="1016019"/>
                  <a:pt x="1738232" y="1001395"/>
                  <a:pt x="1752600" y="990619"/>
                </a:cubicBezTo>
                <a:cubicBezTo>
                  <a:pt x="1792241" y="960888"/>
                  <a:pt x="1782490" y="980436"/>
                  <a:pt x="1819275" y="962044"/>
                </a:cubicBezTo>
                <a:cubicBezTo>
                  <a:pt x="1829514" y="956924"/>
                  <a:pt x="1837389" y="947643"/>
                  <a:pt x="1847850" y="942994"/>
                </a:cubicBezTo>
                <a:cubicBezTo>
                  <a:pt x="1866200" y="934839"/>
                  <a:pt x="1888292" y="935083"/>
                  <a:pt x="1905000" y="923944"/>
                </a:cubicBezTo>
                <a:cubicBezTo>
                  <a:pt x="1914525" y="917594"/>
                  <a:pt x="1923336" y="910014"/>
                  <a:pt x="1933575" y="904894"/>
                </a:cubicBezTo>
                <a:cubicBezTo>
                  <a:pt x="1950048" y="896657"/>
                  <a:pt x="1984381" y="890727"/>
                  <a:pt x="2000250" y="885844"/>
                </a:cubicBezTo>
                <a:cubicBezTo>
                  <a:pt x="2029039" y="876986"/>
                  <a:pt x="2057400" y="866794"/>
                  <a:pt x="2085975" y="857269"/>
                </a:cubicBezTo>
                <a:cubicBezTo>
                  <a:pt x="2095500" y="854094"/>
                  <a:pt x="2104810" y="850179"/>
                  <a:pt x="2114550" y="847744"/>
                </a:cubicBezTo>
                <a:cubicBezTo>
                  <a:pt x="2139950" y="841394"/>
                  <a:pt x="2165912" y="836973"/>
                  <a:pt x="2190750" y="828694"/>
                </a:cubicBezTo>
                <a:cubicBezTo>
                  <a:pt x="2259263" y="805856"/>
                  <a:pt x="2173704" y="833564"/>
                  <a:pt x="2257425" y="809644"/>
                </a:cubicBezTo>
                <a:cubicBezTo>
                  <a:pt x="2267079" y="806886"/>
                  <a:pt x="2276217" y="802377"/>
                  <a:pt x="2286000" y="800119"/>
                </a:cubicBezTo>
                <a:cubicBezTo>
                  <a:pt x="2317550" y="792838"/>
                  <a:pt x="2349838" y="788922"/>
                  <a:pt x="2381250" y="781069"/>
                </a:cubicBezTo>
                <a:lnTo>
                  <a:pt x="2419350" y="771544"/>
                </a:lnTo>
                <a:cubicBezTo>
                  <a:pt x="2428875" y="765194"/>
                  <a:pt x="2437403" y="757003"/>
                  <a:pt x="2447925" y="752494"/>
                </a:cubicBezTo>
                <a:cubicBezTo>
                  <a:pt x="2459957" y="747337"/>
                  <a:pt x="2473438" y="746565"/>
                  <a:pt x="2486025" y="742969"/>
                </a:cubicBezTo>
                <a:cubicBezTo>
                  <a:pt x="2495679" y="740211"/>
                  <a:pt x="2505372" y="737399"/>
                  <a:pt x="2514600" y="733444"/>
                </a:cubicBezTo>
                <a:cubicBezTo>
                  <a:pt x="2545960" y="720004"/>
                  <a:pt x="2550346" y="711742"/>
                  <a:pt x="2581275" y="704869"/>
                </a:cubicBezTo>
                <a:cubicBezTo>
                  <a:pt x="2600128" y="700679"/>
                  <a:pt x="2619689" y="700028"/>
                  <a:pt x="2638425" y="695344"/>
                </a:cubicBezTo>
                <a:cubicBezTo>
                  <a:pt x="2657906" y="690474"/>
                  <a:pt x="2675768" y="679595"/>
                  <a:pt x="2695575" y="676294"/>
                </a:cubicBezTo>
                <a:cubicBezTo>
                  <a:pt x="2755175" y="666361"/>
                  <a:pt x="2758511" y="668015"/>
                  <a:pt x="2819400" y="647719"/>
                </a:cubicBezTo>
                <a:cubicBezTo>
                  <a:pt x="2835620" y="642312"/>
                  <a:pt x="2851016" y="634672"/>
                  <a:pt x="2867025" y="628669"/>
                </a:cubicBezTo>
                <a:cubicBezTo>
                  <a:pt x="2876426" y="625144"/>
                  <a:pt x="2886823" y="624020"/>
                  <a:pt x="2895600" y="619144"/>
                </a:cubicBezTo>
                <a:cubicBezTo>
                  <a:pt x="2915614" y="608025"/>
                  <a:pt x="2930538" y="586597"/>
                  <a:pt x="2952750" y="581044"/>
                </a:cubicBezTo>
                <a:cubicBezTo>
                  <a:pt x="2965450" y="577869"/>
                  <a:pt x="2978593" y="576116"/>
                  <a:pt x="2990850" y="571519"/>
                </a:cubicBezTo>
                <a:cubicBezTo>
                  <a:pt x="3123623" y="521729"/>
                  <a:pt x="2920180" y="585551"/>
                  <a:pt x="3076575" y="533419"/>
                </a:cubicBezTo>
                <a:cubicBezTo>
                  <a:pt x="3117820" y="519671"/>
                  <a:pt x="3156015" y="519301"/>
                  <a:pt x="3200400" y="514369"/>
                </a:cubicBezTo>
                <a:cubicBezTo>
                  <a:pt x="3320807" y="474233"/>
                  <a:pt x="3128299" y="541187"/>
                  <a:pt x="3257550" y="485794"/>
                </a:cubicBezTo>
                <a:cubicBezTo>
                  <a:pt x="3269582" y="480637"/>
                  <a:pt x="3282813" y="478836"/>
                  <a:pt x="3295650" y="476269"/>
                </a:cubicBezTo>
                <a:cubicBezTo>
                  <a:pt x="3328690" y="469661"/>
                  <a:pt x="3387452" y="461794"/>
                  <a:pt x="3419475" y="457219"/>
                </a:cubicBezTo>
                <a:cubicBezTo>
                  <a:pt x="3539882" y="417083"/>
                  <a:pt x="3347374" y="484037"/>
                  <a:pt x="3476625" y="428644"/>
                </a:cubicBezTo>
                <a:cubicBezTo>
                  <a:pt x="3488657" y="423487"/>
                  <a:pt x="3502468" y="423716"/>
                  <a:pt x="3514725" y="419119"/>
                </a:cubicBezTo>
                <a:cubicBezTo>
                  <a:pt x="3535794" y="411218"/>
                  <a:pt x="3557747" y="393501"/>
                  <a:pt x="3581400" y="390544"/>
                </a:cubicBezTo>
                <a:cubicBezTo>
                  <a:pt x="3622477" y="385409"/>
                  <a:pt x="3664015" y="384944"/>
                  <a:pt x="3705225" y="381019"/>
                </a:cubicBezTo>
                <a:cubicBezTo>
                  <a:pt x="3789921" y="372953"/>
                  <a:pt x="3761111" y="374322"/>
                  <a:pt x="3829050" y="361969"/>
                </a:cubicBezTo>
                <a:cubicBezTo>
                  <a:pt x="3848051" y="358514"/>
                  <a:pt x="3867199" y="355899"/>
                  <a:pt x="3886200" y="352444"/>
                </a:cubicBezTo>
                <a:cubicBezTo>
                  <a:pt x="3902128" y="349548"/>
                  <a:pt x="3917747" y="344811"/>
                  <a:pt x="3933825" y="342919"/>
                </a:cubicBezTo>
                <a:cubicBezTo>
                  <a:pt x="3971795" y="338452"/>
                  <a:pt x="4010083" y="337198"/>
                  <a:pt x="4048125" y="333394"/>
                </a:cubicBezTo>
                <a:cubicBezTo>
                  <a:pt x="4073596" y="330847"/>
                  <a:pt x="4098925" y="327044"/>
                  <a:pt x="4124325" y="323869"/>
                </a:cubicBezTo>
                <a:cubicBezTo>
                  <a:pt x="4152900" y="314344"/>
                  <a:pt x="4180829" y="302599"/>
                  <a:pt x="4210050" y="295294"/>
                </a:cubicBezTo>
                <a:cubicBezTo>
                  <a:pt x="4222750" y="292119"/>
                  <a:pt x="4235611" y="289531"/>
                  <a:pt x="4248150" y="285769"/>
                </a:cubicBezTo>
                <a:cubicBezTo>
                  <a:pt x="4296746" y="271190"/>
                  <a:pt x="4299492" y="265976"/>
                  <a:pt x="4343400" y="257194"/>
                </a:cubicBezTo>
                <a:cubicBezTo>
                  <a:pt x="4402483" y="245377"/>
                  <a:pt x="4430141" y="244710"/>
                  <a:pt x="4495800" y="238144"/>
                </a:cubicBezTo>
                <a:cubicBezTo>
                  <a:pt x="4505325" y="234969"/>
                  <a:pt x="4514574" y="230797"/>
                  <a:pt x="4524375" y="228619"/>
                </a:cubicBezTo>
                <a:cubicBezTo>
                  <a:pt x="4543228" y="224429"/>
                  <a:pt x="4562524" y="222549"/>
                  <a:pt x="4581525" y="219094"/>
                </a:cubicBezTo>
                <a:cubicBezTo>
                  <a:pt x="4597453" y="216198"/>
                  <a:pt x="4613375" y="213209"/>
                  <a:pt x="4629150" y="209569"/>
                </a:cubicBezTo>
                <a:cubicBezTo>
                  <a:pt x="4654661" y="203682"/>
                  <a:pt x="4681932" y="202228"/>
                  <a:pt x="4705350" y="190519"/>
                </a:cubicBezTo>
                <a:cubicBezTo>
                  <a:pt x="4778162" y="154113"/>
                  <a:pt x="4705726" y="185663"/>
                  <a:pt x="4800600" y="161944"/>
                </a:cubicBezTo>
                <a:cubicBezTo>
                  <a:pt x="4820081" y="157074"/>
                  <a:pt x="4837943" y="146195"/>
                  <a:pt x="4857750" y="142894"/>
                </a:cubicBezTo>
                <a:cubicBezTo>
                  <a:pt x="4876800" y="139719"/>
                  <a:pt x="4896047" y="137559"/>
                  <a:pt x="4914900" y="133369"/>
                </a:cubicBezTo>
                <a:cubicBezTo>
                  <a:pt x="4924701" y="131191"/>
                  <a:pt x="4933735" y="126279"/>
                  <a:pt x="4943475" y="123844"/>
                </a:cubicBezTo>
                <a:cubicBezTo>
                  <a:pt x="4996124" y="110682"/>
                  <a:pt x="4998635" y="115547"/>
                  <a:pt x="5057775" y="104794"/>
                </a:cubicBezTo>
                <a:cubicBezTo>
                  <a:pt x="5070655" y="102452"/>
                  <a:pt x="5082843" y="96510"/>
                  <a:pt x="5095875" y="95269"/>
                </a:cubicBezTo>
                <a:cubicBezTo>
                  <a:pt x="5149700" y="90143"/>
                  <a:pt x="5203825" y="88919"/>
                  <a:pt x="5257800" y="85744"/>
                </a:cubicBezTo>
                <a:cubicBezTo>
                  <a:pt x="5342225" y="57602"/>
                  <a:pt x="5294992" y="68912"/>
                  <a:pt x="5400675" y="57169"/>
                </a:cubicBezTo>
                <a:cubicBezTo>
                  <a:pt x="5410200" y="53994"/>
                  <a:pt x="5419333" y="49210"/>
                  <a:pt x="5429250" y="47644"/>
                </a:cubicBezTo>
                <a:cubicBezTo>
                  <a:pt x="5479819" y="39659"/>
                  <a:pt x="5531983" y="41011"/>
                  <a:pt x="5581650" y="28594"/>
                </a:cubicBezTo>
                <a:cubicBezTo>
                  <a:pt x="5659797" y="9057"/>
                  <a:pt x="5617537" y="17290"/>
                  <a:pt x="5753100" y="9544"/>
                </a:cubicBezTo>
                <a:cubicBezTo>
                  <a:pt x="5935645" y="-887"/>
                  <a:pt x="5896794" y="19"/>
                  <a:pt x="6010275" y="19"/>
                </a:cubicBezTo>
              </a:path>
            </a:pathLst>
          </a:custGeom>
          <a:ln>
            <a:solidFill>
              <a:srgbClr val="7030A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DEC98AB7-8AE8-41A0-9EC6-B461754056BD}"/>
              </a:ext>
            </a:extLst>
          </p:cNvPr>
          <p:cNvSpPr/>
          <p:nvPr/>
        </p:nvSpPr>
        <p:spPr>
          <a:xfrm>
            <a:off x="8510543" y="2857500"/>
            <a:ext cx="157208" cy="1143000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41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AFEF-0C28-4B25-AD0E-232DD7A1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AC5D2-E974-41CE-BA58-CCAFF1E3F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509F0-237A-417B-B208-0B9DB5F29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2281640"/>
            <a:ext cx="4743450" cy="3851824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A3E0F88-E524-44D8-933C-F6DC974EFA06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Weinstock et al., MSJ, 2021</a:t>
            </a:r>
          </a:p>
        </p:txBody>
      </p:sp>
    </p:spTree>
    <p:extLst>
      <p:ext uri="{BB962C8B-B14F-4D97-AF65-F5344CB8AC3E}">
        <p14:creationId xmlns:p14="http://schemas.microsoft.com/office/powerpoint/2010/main" val="153050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AFEF-0C28-4B25-AD0E-232DD7A1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AC5D2-E974-41CE-BA58-CCAFF1E3F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509F0-237A-417B-B208-0B9DB5F29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56" y="2229599"/>
            <a:ext cx="1632406" cy="1325563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B2790C7-4C89-4B3A-A40A-77D0B38780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828014"/>
              </p:ext>
            </p:extLst>
          </p:nvPr>
        </p:nvGraphicFramePr>
        <p:xfrm>
          <a:off x="2305507" y="2155519"/>
          <a:ext cx="9728322" cy="3778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8031">
                  <a:extLst>
                    <a:ext uri="{9D8B030D-6E8A-4147-A177-3AD203B41FA5}">
                      <a16:colId xmlns:a16="http://schemas.microsoft.com/office/drawing/2014/main" val="1333324590"/>
                    </a:ext>
                  </a:extLst>
                </a:gridCol>
                <a:gridCol w="948695">
                  <a:extLst>
                    <a:ext uri="{9D8B030D-6E8A-4147-A177-3AD203B41FA5}">
                      <a16:colId xmlns:a16="http://schemas.microsoft.com/office/drawing/2014/main" val="2694290560"/>
                    </a:ext>
                  </a:extLst>
                </a:gridCol>
                <a:gridCol w="758953">
                  <a:extLst>
                    <a:ext uri="{9D8B030D-6E8A-4147-A177-3AD203B41FA5}">
                      <a16:colId xmlns:a16="http://schemas.microsoft.com/office/drawing/2014/main" val="2093249334"/>
                    </a:ext>
                  </a:extLst>
                </a:gridCol>
                <a:gridCol w="758953">
                  <a:extLst>
                    <a:ext uri="{9D8B030D-6E8A-4147-A177-3AD203B41FA5}">
                      <a16:colId xmlns:a16="http://schemas.microsoft.com/office/drawing/2014/main" val="1286832525"/>
                    </a:ext>
                  </a:extLst>
                </a:gridCol>
                <a:gridCol w="758953">
                  <a:extLst>
                    <a:ext uri="{9D8B030D-6E8A-4147-A177-3AD203B41FA5}">
                      <a16:colId xmlns:a16="http://schemas.microsoft.com/office/drawing/2014/main" val="2464091543"/>
                    </a:ext>
                  </a:extLst>
                </a:gridCol>
                <a:gridCol w="721007">
                  <a:extLst>
                    <a:ext uri="{9D8B030D-6E8A-4147-A177-3AD203B41FA5}">
                      <a16:colId xmlns:a16="http://schemas.microsoft.com/office/drawing/2014/main" val="3458794135"/>
                    </a:ext>
                  </a:extLst>
                </a:gridCol>
                <a:gridCol w="663776">
                  <a:extLst>
                    <a:ext uri="{9D8B030D-6E8A-4147-A177-3AD203B41FA5}">
                      <a16:colId xmlns:a16="http://schemas.microsoft.com/office/drawing/2014/main" val="1464193311"/>
                    </a:ext>
                  </a:extLst>
                </a:gridCol>
                <a:gridCol w="1518221">
                  <a:extLst>
                    <a:ext uri="{9D8B030D-6E8A-4147-A177-3AD203B41FA5}">
                      <a16:colId xmlns:a16="http://schemas.microsoft.com/office/drawing/2014/main" val="2482279921"/>
                    </a:ext>
                  </a:extLst>
                </a:gridCol>
                <a:gridCol w="2371733">
                  <a:extLst>
                    <a:ext uri="{9D8B030D-6E8A-4147-A177-3AD203B41FA5}">
                      <a16:colId xmlns:a16="http://schemas.microsoft.com/office/drawing/2014/main" val="598005450"/>
                    </a:ext>
                  </a:extLst>
                </a:gridCol>
              </a:tblGrid>
              <a:tr h="11418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 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SD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1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SD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2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ICC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1,2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SEM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1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SEM</a:t>
                      </a:r>
                      <a:r>
                        <a:rPr lang="en-US" sz="1800" baseline="-25000" dirty="0">
                          <a:effectLst/>
                          <a:latin typeface="+mj-lt"/>
                        </a:rPr>
                        <a:t>2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SE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RCI 80% Confidence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RCI cutoff for Individual Patient Use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8507281"/>
                  </a:ext>
                </a:extLst>
              </a:tr>
              <a:tr h="878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SDMT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5115940"/>
                  </a:ext>
                </a:extLst>
              </a:tr>
              <a:tr h="878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BVMT-R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6.7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7.7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0.70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3.7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4.2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5.6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7.2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932613"/>
                  </a:ext>
                </a:extLst>
              </a:tr>
              <a:tr h="878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CVLT-II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11.9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10.6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0.69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6.7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6.0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8.9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11.4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11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7024658"/>
                  </a:ext>
                </a:extLst>
              </a:tr>
            </a:tbl>
          </a:graphicData>
        </a:graphic>
      </p:graphicFrame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A3E0F88-E524-44D8-933C-F6DC974EFA06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Weinstock et al., MSJ, 2021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CDF824-3F57-4544-9B41-0CE75232EE79}"/>
              </a:ext>
            </a:extLst>
          </p:cNvPr>
          <p:cNvSpPr/>
          <p:nvPr/>
        </p:nvSpPr>
        <p:spPr>
          <a:xfrm>
            <a:off x="9686925" y="3267075"/>
            <a:ext cx="2346902" cy="84984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BA435D-6093-43B5-A4B9-6936E258305C}"/>
              </a:ext>
            </a:extLst>
          </p:cNvPr>
          <p:cNvSpPr/>
          <p:nvPr/>
        </p:nvSpPr>
        <p:spPr>
          <a:xfrm>
            <a:off x="406400" y="4174067"/>
            <a:ext cx="11692467" cy="1836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7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AFEF-0C28-4B25-AD0E-232DD7A1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AC5D2-E974-41CE-BA58-CCAFF1E3F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509F0-237A-417B-B208-0B9DB5F29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56" y="2229599"/>
            <a:ext cx="1632406" cy="1325563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B2790C7-4C89-4B3A-A40A-77D0B38780F2}"/>
              </a:ext>
            </a:extLst>
          </p:cNvPr>
          <p:cNvGraphicFramePr>
            <a:graphicFrameLocks noGrp="1"/>
          </p:cNvGraphicFramePr>
          <p:nvPr/>
        </p:nvGraphicFramePr>
        <p:xfrm>
          <a:off x="2305507" y="2155519"/>
          <a:ext cx="9728322" cy="3778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8031">
                  <a:extLst>
                    <a:ext uri="{9D8B030D-6E8A-4147-A177-3AD203B41FA5}">
                      <a16:colId xmlns:a16="http://schemas.microsoft.com/office/drawing/2014/main" val="1333324590"/>
                    </a:ext>
                  </a:extLst>
                </a:gridCol>
                <a:gridCol w="948695">
                  <a:extLst>
                    <a:ext uri="{9D8B030D-6E8A-4147-A177-3AD203B41FA5}">
                      <a16:colId xmlns:a16="http://schemas.microsoft.com/office/drawing/2014/main" val="2694290560"/>
                    </a:ext>
                  </a:extLst>
                </a:gridCol>
                <a:gridCol w="758953">
                  <a:extLst>
                    <a:ext uri="{9D8B030D-6E8A-4147-A177-3AD203B41FA5}">
                      <a16:colId xmlns:a16="http://schemas.microsoft.com/office/drawing/2014/main" val="2093249334"/>
                    </a:ext>
                  </a:extLst>
                </a:gridCol>
                <a:gridCol w="758953">
                  <a:extLst>
                    <a:ext uri="{9D8B030D-6E8A-4147-A177-3AD203B41FA5}">
                      <a16:colId xmlns:a16="http://schemas.microsoft.com/office/drawing/2014/main" val="1286832525"/>
                    </a:ext>
                  </a:extLst>
                </a:gridCol>
                <a:gridCol w="758953">
                  <a:extLst>
                    <a:ext uri="{9D8B030D-6E8A-4147-A177-3AD203B41FA5}">
                      <a16:colId xmlns:a16="http://schemas.microsoft.com/office/drawing/2014/main" val="2464091543"/>
                    </a:ext>
                  </a:extLst>
                </a:gridCol>
                <a:gridCol w="721007">
                  <a:extLst>
                    <a:ext uri="{9D8B030D-6E8A-4147-A177-3AD203B41FA5}">
                      <a16:colId xmlns:a16="http://schemas.microsoft.com/office/drawing/2014/main" val="3458794135"/>
                    </a:ext>
                  </a:extLst>
                </a:gridCol>
                <a:gridCol w="663776">
                  <a:extLst>
                    <a:ext uri="{9D8B030D-6E8A-4147-A177-3AD203B41FA5}">
                      <a16:colId xmlns:a16="http://schemas.microsoft.com/office/drawing/2014/main" val="1464193311"/>
                    </a:ext>
                  </a:extLst>
                </a:gridCol>
                <a:gridCol w="1518221">
                  <a:extLst>
                    <a:ext uri="{9D8B030D-6E8A-4147-A177-3AD203B41FA5}">
                      <a16:colId xmlns:a16="http://schemas.microsoft.com/office/drawing/2014/main" val="2482279921"/>
                    </a:ext>
                  </a:extLst>
                </a:gridCol>
                <a:gridCol w="2371733">
                  <a:extLst>
                    <a:ext uri="{9D8B030D-6E8A-4147-A177-3AD203B41FA5}">
                      <a16:colId xmlns:a16="http://schemas.microsoft.com/office/drawing/2014/main" val="598005450"/>
                    </a:ext>
                  </a:extLst>
                </a:gridCol>
              </a:tblGrid>
              <a:tr h="11418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 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SD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1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SD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2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ICC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1,2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SEM</a:t>
                      </a:r>
                      <a:r>
                        <a:rPr lang="en-US" sz="1800" baseline="-25000">
                          <a:effectLst/>
                          <a:latin typeface="+mj-lt"/>
                        </a:rPr>
                        <a:t>1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SEM</a:t>
                      </a:r>
                      <a:r>
                        <a:rPr lang="en-US" sz="1800" baseline="-25000" dirty="0">
                          <a:effectLst/>
                          <a:latin typeface="+mj-lt"/>
                        </a:rPr>
                        <a:t>2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SE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RCI 80% Confidence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RCI cutoff for Individual Patient Use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8507281"/>
                  </a:ext>
                </a:extLst>
              </a:tr>
              <a:tr h="878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SDMT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5115940"/>
                  </a:ext>
                </a:extLst>
              </a:tr>
              <a:tr h="878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BVMT-R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6.7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7.7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0.70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3.7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4.2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5.6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7.2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932613"/>
                  </a:ext>
                </a:extLst>
              </a:tr>
              <a:tr h="878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CVLT-II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11.9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10.6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0.69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6.7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6.0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8.9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j-lt"/>
                        </a:rPr>
                        <a:t>11.4</a:t>
                      </a:r>
                      <a:endParaRPr lang="en-US" sz="18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11</a:t>
                      </a:r>
                      <a:endParaRPr lang="en-US" sz="18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7024658"/>
                  </a:ext>
                </a:extLst>
              </a:tr>
            </a:tbl>
          </a:graphicData>
        </a:graphic>
      </p:graphicFrame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A3E0F88-E524-44D8-933C-F6DC974EFA06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Fuchs et al., MSJ, in press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15C8E-2458-4F68-BBDE-9D0F76A3EEAD}"/>
              </a:ext>
            </a:extLst>
          </p:cNvPr>
          <p:cNvSpPr/>
          <p:nvPr/>
        </p:nvSpPr>
        <p:spPr>
          <a:xfrm>
            <a:off x="406400" y="5934075"/>
            <a:ext cx="11692467" cy="11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119013-9DEF-49BF-A2D1-AAE7CEFED669}"/>
              </a:ext>
            </a:extLst>
          </p:cNvPr>
          <p:cNvSpPr/>
          <p:nvPr/>
        </p:nvSpPr>
        <p:spPr>
          <a:xfrm>
            <a:off x="9686925" y="3253579"/>
            <a:ext cx="2346902" cy="26804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79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AE9B-0B33-43E0-9EF2-C97D09ED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3E17A5-3A1C-4743-B7C9-81B75E6F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CBBB0A-F825-4C74-B207-4F8F1BEF3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62" y="2169242"/>
            <a:ext cx="5908675" cy="3953374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2D2B2A2-7DAC-422A-8467-081C726CFA50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Benedict et al., BICAMS.net, 2012</a:t>
            </a:r>
          </a:p>
        </p:txBody>
      </p:sp>
    </p:spTree>
    <p:extLst>
      <p:ext uri="{BB962C8B-B14F-4D97-AF65-F5344CB8AC3E}">
        <p14:creationId xmlns:p14="http://schemas.microsoft.com/office/powerpoint/2010/main" val="256226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AE9B-0B33-43E0-9EF2-C97D09ED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3E17A5-3A1C-4743-B7C9-81B75E6F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2D2B2A2-7DAC-422A-8467-081C726CFA50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Benedict et al., BICAMS.net, 2012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564C70-281A-4FA2-9462-DB90D2387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37" y="3563283"/>
            <a:ext cx="11384790" cy="16998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27A987-147B-4F26-AE64-B4881F745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271397"/>
            <a:ext cx="1615131" cy="108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842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AE9B-0B33-43E0-9EF2-C97D09ED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3E17A5-3A1C-4743-B7C9-81B75E6F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7220A-A505-4247-9E05-48E9F6ED9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3460802"/>
            <a:ext cx="1700783" cy="253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5BBC2D-6321-4853-8450-503AB2256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271397"/>
            <a:ext cx="1615131" cy="1080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2C7022-EE87-4A0A-B706-84F7961952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51" b="60277"/>
          <a:stretch/>
        </p:blipFill>
        <p:spPr>
          <a:xfrm>
            <a:off x="2399172" y="2258904"/>
            <a:ext cx="9592803" cy="26454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2088F1-8D93-493A-B720-89596FCF9A44}"/>
              </a:ext>
            </a:extLst>
          </p:cNvPr>
          <p:cNvSpPr/>
          <p:nvPr/>
        </p:nvSpPr>
        <p:spPr>
          <a:xfrm>
            <a:off x="11518899" y="2414108"/>
            <a:ext cx="584017" cy="249020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3129993-B9B7-4339-ACE5-B5DAC1F57F82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Benedict et al., BICAMS.net, 2012</a:t>
            </a:r>
          </a:p>
        </p:txBody>
      </p:sp>
    </p:spTree>
    <p:extLst>
      <p:ext uri="{BB962C8B-B14F-4D97-AF65-F5344CB8AC3E}">
        <p14:creationId xmlns:p14="http://schemas.microsoft.com/office/powerpoint/2010/main" val="1970446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AE9B-0B33-43E0-9EF2-C97D09ED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3E17A5-3A1C-4743-B7C9-81B75E6F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7220A-A505-4247-9E05-48E9F6ED9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3460802"/>
            <a:ext cx="1700783" cy="253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5BBC2D-6321-4853-8450-503AB2256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271397"/>
            <a:ext cx="1615131" cy="1080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8A32C9-76BF-4327-A8B3-C84B3EF3B0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831" b="29113"/>
          <a:stretch/>
        </p:blipFill>
        <p:spPr>
          <a:xfrm>
            <a:off x="2373883" y="2206580"/>
            <a:ext cx="9592803" cy="18796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B5DD49-B83A-4F67-A920-98B1122710B8}"/>
              </a:ext>
            </a:extLst>
          </p:cNvPr>
          <p:cNvSpPr/>
          <p:nvPr/>
        </p:nvSpPr>
        <p:spPr>
          <a:xfrm>
            <a:off x="11518899" y="2414109"/>
            <a:ext cx="584017" cy="167211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33E5395-46A7-4502-9480-A59E722434A0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Benedict et al., BICAMS.net, 2012</a:t>
            </a:r>
          </a:p>
        </p:txBody>
      </p:sp>
    </p:spTree>
    <p:extLst>
      <p:ext uri="{BB962C8B-B14F-4D97-AF65-F5344CB8AC3E}">
        <p14:creationId xmlns:p14="http://schemas.microsoft.com/office/powerpoint/2010/main" val="2864566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AE9B-0B33-43E0-9EF2-C97D09ED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3E17A5-3A1C-4743-B7C9-81B75E6F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7220A-A505-4247-9E05-48E9F6ED9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3460802"/>
            <a:ext cx="1700783" cy="253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5BBC2D-6321-4853-8450-503AB2256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271397"/>
            <a:ext cx="1615131" cy="1080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24630-3BB1-4928-AB19-B3A1815EE8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707"/>
          <a:stretch/>
        </p:blipFill>
        <p:spPr>
          <a:xfrm>
            <a:off x="2373883" y="2190750"/>
            <a:ext cx="9592803" cy="17524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0D007E-FB77-46B1-88B9-BFA793969D92}"/>
              </a:ext>
            </a:extLst>
          </p:cNvPr>
          <p:cNvSpPr/>
          <p:nvPr/>
        </p:nvSpPr>
        <p:spPr>
          <a:xfrm>
            <a:off x="11518899" y="2414109"/>
            <a:ext cx="584017" cy="167211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B59916-E8AC-4E8B-85AC-BDDBBF54C6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9914" b="-16520"/>
          <a:stretch/>
        </p:blipFill>
        <p:spPr>
          <a:xfrm>
            <a:off x="673100" y="4523352"/>
            <a:ext cx="9911892" cy="1234556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5D2EEBE-B791-4E54-B0D4-0261D4F2D2A0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Benedict et al., BICAMS.net, 2012</a:t>
            </a:r>
          </a:p>
        </p:txBody>
      </p:sp>
    </p:spTree>
    <p:extLst>
      <p:ext uri="{BB962C8B-B14F-4D97-AF65-F5344CB8AC3E}">
        <p14:creationId xmlns:p14="http://schemas.microsoft.com/office/powerpoint/2010/main" val="1321075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86BB7-DE8D-4E66-B7EA-DFC275CC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Change, Sensory Processing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F246B-F413-4215-9E78-4E6D7DC10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F5129A-4424-4571-AD57-4F83157A4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2576414"/>
            <a:ext cx="10659030" cy="1716185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3771072-D508-4BBF-A9EB-F30E044C7301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Brown et al., MSJ, 2006</a:t>
            </a:r>
          </a:p>
        </p:txBody>
      </p:sp>
    </p:spTree>
    <p:extLst>
      <p:ext uri="{BB962C8B-B14F-4D97-AF65-F5344CB8AC3E}">
        <p14:creationId xmlns:p14="http://schemas.microsoft.com/office/powerpoint/2010/main" val="125291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86BB7-DE8D-4E66-B7EA-DFC275CC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Change, Sensory Processing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F246B-F413-4215-9E78-4E6D7DC10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F5129A-4424-4571-AD57-4F83157A4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2576414"/>
            <a:ext cx="4025900" cy="6482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8C900F-918F-4246-8798-18E5F0C8C265}"/>
              </a:ext>
            </a:extLst>
          </p:cNvPr>
          <p:cNvSpPr/>
          <p:nvPr/>
        </p:nvSpPr>
        <p:spPr>
          <a:xfrm>
            <a:off x="1642533" y="3726583"/>
            <a:ext cx="95588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200" b="1" dirty="0">
                <a:latin typeface="Aharoni" panose="02010803020104030203" pitchFamily="2" charset="-79"/>
                <a:cs typeface="Aharoni" panose="02010803020104030203" pitchFamily="2" charset="-79"/>
              </a:rPr>
              <a:t>“The threshold indicating change beyond chance or measurement error with </a:t>
            </a:r>
            <a:r>
              <a:rPr lang="en-US" sz="5600" b="1" dirty="0">
                <a:latin typeface="Aharoni" panose="02010803020104030203" pitchFamily="2" charset="-79"/>
                <a:cs typeface="Aharoni" panose="02010803020104030203" pitchFamily="2" charset="-79"/>
              </a:rPr>
              <a:t>95</a:t>
            </a:r>
            <a:r>
              <a:rPr lang="en-US" sz="4800" b="1" dirty="0">
                <a:latin typeface="Aharoni" panose="02010803020104030203" pitchFamily="2" charset="-79"/>
                <a:cs typeface="Aharoni" panose="02010803020104030203" pitchFamily="2" charset="-79"/>
              </a:rPr>
              <a:t>%</a:t>
            </a:r>
            <a:r>
              <a:rPr lang="en-US" sz="4200" b="1" dirty="0">
                <a:latin typeface="Aharoni" panose="02010803020104030203" pitchFamily="2" charset="-79"/>
                <a:cs typeface="Aharoni" panose="02010803020104030203" pitchFamily="2" charset="-79"/>
              </a:rPr>
              <a:t> certainty was </a:t>
            </a:r>
            <a:r>
              <a:rPr lang="en-US" sz="5600" b="1" dirty="0">
                <a:latin typeface="Aharoni" panose="02010803020104030203" pitchFamily="2" charset="-79"/>
                <a:cs typeface="Aharoni" panose="02010803020104030203" pitchFamily="2" charset="-79"/>
              </a:rPr>
              <a:t>19</a:t>
            </a:r>
            <a:r>
              <a:rPr lang="en-US" sz="4200" b="1" dirty="0">
                <a:latin typeface="Aharoni" panose="02010803020104030203" pitchFamily="2" charset="-79"/>
                <a:cs typeface="Aharoni" panose="02010803020104030203" pitchFamily="2" charset="-79"/>
              </a:rPr>
              <a:t>ms”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3A20D71-E3E2-449F-B763-7381D0A9D161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Brown et al., MSJ, 2006</a:t>
            </a:r>
          </a:p>
        </p:txBody>
      </p:sp>
    </p:spTree>
    <p:extLst>
      <p:ext uri="{BB962C8B-B14F-4D97-AF65-F5344CB8AC3E}">
        <p14:creationId xmlns:p14="http://schemas.microsoft.com/office/powerpoint/2010/main" val="755084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5DC49-9C4C-4B8B-A4B3-23876175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Change, PROs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EB0CD-49BF-462E-B13F-FA0EED529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A6C48-6CCA-4EAE-A970-552F36C50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78" y="2568987"/>
            <a:ext cx="10766044" cy="2311354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ED68A96-248B-4C3E-B518-66F95C632DBD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Hoogervorst</a:t>
            </a:r>
            <a:r>
              <a:rPr lang="en-US" dirty="0"/>
              <a:t> et al., MSJ, 2004</a:t>
            </a:r>
          </a:p>
        </p:txBody>
      </p:sp>
    </p:spTree>
    <p:extLst>
      <p:ext uri="{BB962C8B-B14F-4D97-AF65-F5344CB8AC3E}">
        <p14:creationId xmlns:p14="http://schemas.microsoft.com/office/powerpoint/2010/main" val="24699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5DC49-9C4C-4B8B-A4B3-23876175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Change, PROs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EB0CD-49BF-462E-B13F-FA0EED529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A6C48-6CCA-4EAE-A970-552F36C50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78" y="2568987"/>
            <a:ext cx="3952155" cy="84848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ED68A96-248B-4C3E-B518-66F95C632DBD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Hoogervorst</a:t>
            </a:r>
            <a:r>
              <a:rPr lang="en-US" dirty="0"/>
              <a:t>,. . </a:t>
            </a:r>
            <a:r>
              <a:rPr lang="en-US" dirty="0" err="1"/>
              <a:t>Polman</a:t>
            </a:r>
            <a:r>
              <a:rPr lang="en-US" dirty="0"/>
              <a:t>, et al., MSJ, 2004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2A3F70-09FD-436B-B325-9A0B7E219624}"/>
              </a:ext>
            </a:extLst>
          </p:cNvPr>
          <p:cNvSpPr/>
          <p:nvPr/>
        </p:nvSpPr>
        <p:spPr>
          <a:xfrm>
            <a:off x="712978" y="3634940"/>
            <a:ext cx="1041222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“Reliable change is associated with a likewise change in patient perceived disability, the smallest reliable change being identified by at least </a:t>
            </a:r>
            <a:r>
              <a:rPr lang="en-US" sz="5600" b="1" dirty="0">
                <a:latin typeface="Aharoni" panose="02010803020104030203" pitchFamily="2" charset="-79"/>
                <a:cs typeface="Aharoni" panose="02010803020104030203" pitchFamily="2" charset="-79"/>
              </a:rPr>
              <a:t>20%</a:t>
            </a:r>
            <a:r>
              <a:rPr lang="en-U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change in each MSFC component.”</a:t>
            </a:r>
          </a:p>
        </p:txBody>
      </p:sp>
    </p:spTree>
    <p:extLst>
      <p:ext uri="{BB962C8B-B14F-4D97-AF65-F5344CB8AC3E}">
        <p14:creationId xmlns:p14="http://schemas.microsoft.com/office/powerpoint/2010/main" val="2748495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924B-21E4-432B-88C7-7FCEB377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Change, PROs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3ACDF-C67A-412B-8FFE-7ACACB34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71CB60-7F5F-4B49-AEF7-44229BBE3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999" y="2425655"/>
            <a:ext cx="8611802" cy="3429479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7F2328E-B6CE-42E3-A6BA-02CE93E26754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Smith et al., MSARD, 2018</a:t>
            </a:r>
          </a:p>
        </p:txBody>
      </p:sp>
    </p:spTree>
    <p:extLst>
      <p:ext uri="{BB962C8B-B14F-4D97-AF65-F5344CB8AC3E}">
        <p14:creationId xmlns:p14="http://schemas.microsoft.com/office/powerpoint/2010/main" val="26323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924B-21E4-432B-88C7-7FCEB377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Change, PROs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3ACDF-C67A-412B-8FFE-7ACACB34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71CB60-7F5F-4B49-AEF7-44229BBE3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13" y="2234830"/>
            <a:ext cx="2318587" cy="923331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7F2328E-B6CE-42E3-A6BA-02CE93E26754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Smith et al., MSARD, 2018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721EAA-0304-454C-9A55-95143B0A527F}"/>
              </a:ext>
            </a:extLst>
          </p:cNvPr>
          <p:cNvSpPr/>
          <p:nvPr/>
        </p:nvSpPr>
        <p:spPr>
          <a:xfrm>
            <a:off x="1735666" y="3490290"/>
            <a:ext cx="965623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“Differences of </a:t>
            </a:r>
            <a:r>
              <a:rPr lang="en-US" sz="5600" dirty="0"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points on the MFIS-5 represent statistically meaningful change at the . . </a:t>
            </a:r>
            <a:r>
              <a:rPr lang="en-US" sz="5600" dirty="0">
                <a:latin typeface="Aharoni" panose="02010803020104030203" pitchFamily="2" charset="-79"/>
                <a:cs typeface="Aharoni" panose="02010803020104030203" pitchFamily="2" charset="-79"/>
              </a:rPr>
              <a:t>0.80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confidence interval”</a:t>
            </a:r>
          </a:p>
        </p:txBody>
      </p:sp>
    </p:spTree>
    <p:extLst>
      <p:ext uri="{BB962C8B-B14F-4D97-AF65-F5344CB8AC3E}">
        <p14:creationId xmlns:p14="http://schemas.microsoft.com/office/powerpoint/2010/main" val="258899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0608-6E8C-43AF-B3C2-1DF620B31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736B-181D-4EA3-88F6-33F69A44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F9F8DF0-AA87-48B8-9B60-26BDE0D07C14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Portaccio</a:t>
            </a:r>
            <a:r>
              <a:rPr lang="en-US" dirty="0"/>
              <a:t>. . . Amato et al., MSJ 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15ED20-51CD-4A4F-9A04-10059C578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090" y="2224489"/>
            <a:ext cx="4849803" cy="393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0608-6E8C-43AF-B3C2-1DF620B31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736B-181D-4EA3-88F6-33F69A44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F9F8DF0-AA87-48B8-9B60-26BDE0D07C14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Portaccio</a:t>
            </a:r>
            <a:r>
              <a:rPr lang="en-US" dirty="0"/>
              <a:t>. . . Amato et al., MSJ 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15ED20-51CD-4A4F-9A04-10059C578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1" y="2248411"/>
            <a:ext cx="1784350" cy="14489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DA26E1-0DC6-49B1-ABA0-4165F4314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12" y="2105536"/>
            <a:ext cx="9283203" cy="343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595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0608-6E8C-43AF-B3C2-1DF620B31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Change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736B-181D-4EA3-88F6-33F69A44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F9F8DF0-AA87-48B8-9B60-26BDE0D07C14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Portaccio</a:t>
            </a:r>
            <a:r>
              <a:rPr lang="en-US" dirty="0"/>
              <a:t>. . . Amato et al., MSJ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439A0-E0EA-40A1-84DF-07D82DDD5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050" y="2105025"/>
            <a:ext cx="8075954" cy="409148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46AFCF-EE67-4C46-B77D-9E274FBB872C}"/>
              </a:ext>
            </a:extLst>
          </p:cNvPr>
          <p:cNvSpPr/>
          <p:nvPr/>
        </p:nvSpPr>
        <p:spPr>
          <a:xfrm>
            <a:off x="9318624" y="2105025"/>
            <a:ext cx="2091380" cy="40914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1AC2D6-E527-419E-9557-E08A106C6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1" y="2248411"/>
            <a:ext cx="1784350" cy="14489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919601-DD5C-4792-B283-D6BA6151A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" y="3901652"/>
            <a:ext cx="1993900" cy="73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86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86AC-DB21-434C-BF98-5048FE7B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Anchoring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0CC5-B712-4CC5-8F4A-7AA0D723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DDCA8B9-A75D-4FA8-935E-73E5570BEC18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Morrow et al., The Clinical Neuropsychologist, 2010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CF94CA-F0E9-4E5F-9AAB-A2F989493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887" y="2047473"/>
            <a:ext cx="5776913" cy="419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7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86AC-DB21-434C-BF98-5048FE7B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Anchoring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0CC5-B712-4CC5-8F4A-7AA0D723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F76BE-99A7-4F21-A19D-EC3E3747D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420" r="2352" b="25990"/>
          <a:stretch/>
        </p:blipFill>
        <p:spPr>
          <a:xfrm>
            <a:off x="3037732" y="2362199"/>
            <a:ext cx="8996096" cy="5048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CEF709-973C-465D-A203-72C5F3B6DD8E}"/>
              </a:ext>
            </a:extLst>
          </p:cNvPr>
          <p:cNvSpPr/>
          <p:nvPr/>
        </p:nvSpPr>
        <p:spPr>
          <a:xfrm>
            <a:off x="5274650" y="2593213"/>
            <a:ext cx="5355250" cy="3500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DDCA8B9-A75D-4FA8-935E-73E5570BEC18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Morrow et al., The Clinical Neuropsychologist, 2010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5D67FF-44B4-4A19-AC58-B11C62B11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2126746"/>
            <a:ext cx="2108200" cy="153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62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86AC-DB21-434C-BF98-5048FE7B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Anchoring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0CC5-B712-4CC5-8F4A-7AA0D723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DDCA8B9-A75D-4FA8-935E-73E5570BEC18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Morrow et al., The Clinical Neuropsychologist, 2010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ACC4DA-F40D-4A76-B6C6-378477F04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126746"/>
            <a:ext cx="2108200" cy="15326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3C8F61-8E53-470B-B590-9FC3A3417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976" y="2061845"/>
            <a:ext cx="4429124" cy="39557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0E665E-6B1B-4FB6-9213-8B2F5E5D33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7420" r="2352" b="25990"/>
          <a:stretch/>
        </p:blipFill>
        <p:spPr>
          <a:xfrm>
            <a:off x="524095" y="4039736"/>
            <a:ext cx="2257205" cy="12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44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86AC-DB21-434C-BF98-5048FE7B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Anchoring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0CC5-B712-4CC5-8F4A-7AA0D723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ACC4DA-F40D-4A76-B6C6-378477F04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126746"/>
            <a:ext cx="2108200" cy="1532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B7A2C-ACA7-433B-8F20-09E466BCC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2055424"/>
            <a:ext cx="6762750" cy="41327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3C8F61-8E53-470B-B590-9FC3A3417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137" y="4324805"/>
            <a:ext cx="1886125" cy="1684554"/>
          </a:xfrm>
          <a:prstGeom prst="rect">
            <a:avLst/>
          </a:prstGeom>
        </p:spPr>
      </p:pic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CD3FE9CB-86CA-4E29-8EA0-943E62093F6A}"/>
              </a:ext>
            </a:extLst>
          </p:cNvPr>
          <p:cNvSpPr/>
          <p:nvPr/>
        </p:nvSpPr>
        <p:spPr>
          <a:xfrm>
            <a:off x="5624467" y="3997001"/>
            <a:ext cx="147683" cy="1179606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F6048F5-855F-4FDB-9D11-A5864A576C7F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Novakova</a:t>
            </a:r>
            <a:r>
              <a:rPr lang="en-US" dirty="0"/>
              <a:t> et al., unpublished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053566-5216-4AEF-B6F9-C195CD0810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7420" r="2352" b="25990"/>
          <a:stretch/>
        </p:blipFill>
        <p:spPr>
          <a:xfrm>
            <a:off x="524095" y="4039736"/>
            <a:ext cx="2257205" cy="12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27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35B8DF3-811C-46A2-8E6E-D3D61D1A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055424"/>
            <a:ext cx="6762750" cy="41327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0186AC-DB21-434C-BF98-5048FE7B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Anchoring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0CC5-B712-4CC5-8F4A-7AA0D723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ACC4DA-F40D-4A76-B6C6-378477F04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" y="2126746"/>
            <a:ext cx="2108200" cy="1532628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980438A-2054-48F1-8C20-F9E3EC2394CD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Novakova</a:t>
            </a:r>
            <a:r>
              <a:rPr lang="en-US" dirty="0"/>
              <a:t> et al., unpublished</a:t>
            </a:r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C297D250-4EC4-4CE8-BEB5-8552D24B6F70}"/>
              </a:ext>
            </a:extLst>
          </p:cNvPr>
          <p:cNvSpPr/>
          <p:nvPr/>
        </p:nvSpPr>
        <p:spPr>
          <a:xfrm>
            <a:off x="8367668" y="2585629"/>
            <a:ext cx="157208" cy="1143000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01971CC-5428-4B47-9E2E-C57C6A116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137" y="4324805"/>
            <a:ext cx="1886125" cy="16845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16F456-5817-44FE-BFC8-025227A94F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7420" r="2352" b="25990"/>
          <a:stretch/>
        </p:blipFill>
        <p:spPr>
          <a:xfrm>
            <a:off x="524095" y="4039736"/>
            <a:ext cx="2257205" cy="12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59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86AC-DB21-434C-BF98-5048FE7B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Anchoring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0CC5-B712-4CC5-8F4A-7AA0D723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ACC4DA-F40D-4A76-B6C6-378477F04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2126746"/>
            <a:ext cx="2108200" cy="1532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B7A2C-ACA7-433B-8F20-09E466BCC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2775" y="2347052"/>
            <a:ext cx="2373981" cy="1450766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980438A-2054-48F1-8C20-F9E3EC2394CD}"/>
              </a:ext>
            </a:extLst>
          </p:cNvPr>
          <p:cNvSpPr txBox="1">
            <a:spLocks/>
          </p:cNvSpPr>
          <p:nvPr/>
        </p:nvSpPr>
        <p:spPr>
          <a:xfrm>
            <a:off x="673100" y="6400801"/>
            <a:ext cx="11360727" cy="4572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Novakova</a:t>
            </a:r>
            <a:r>
              <a:rPr lang="en-US" dirty="0"/>
              <a:t> et al., unpublished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4FE1D7-BD44-49FA-A96F-3F2447087A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246" y="2012639"/>
            <a:ext cx="4164679" cy="4208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FDD322-0A59-4A1C-9B34-63AE67033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137" y="4324805"/>
            <a:ext cx="1886125" cy="16845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D1D5D5-4D15-474D-AC83-631AAD9A07F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7420" r="2352" b="25990"/>
          <a:stretch/>
        </p:blipFill>
        <p:spPr>
          <a:xfrm>
            <a:off x="524095" y="4039736"/>
            <a:ext cx="2257205" cy="12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04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27B8-CFD6-42DA-B83C-2D974476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64B282-7B20-4E64-9FE8-8D7F1021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00E8C97-9CF1-4FB6-B500-D98A9B2AE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5172671"/>
              </p:ext>
            </p:extLst>
          </p:nvPr>
        </p:nvGraphicFramePr>
        <p:xfrm>
          <a:off x="673100" y="2265753"/>
          <a:ext cx="11309350" cy="2353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05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3810B-0F3C-4076-B2E0-EB56286F9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Cognition During Relapse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9E0CE-6501-4D6F-B720-BE6E5BE48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200" y="6381750"/>
            <a:ext cx="11333018" cy="406977"/>
          </a:xfrm>
        </p:spPr>
        <p:txBody>
          <a:bodyPr/>
          <a:lstStyle/>
          <a:p>
            <a:r>
              <a:rPr lang="en-US" dirty="0"/>
              <a:t>Benedict, Lancet Neurology,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C768F9-5641-4D5D-AAB6-B6DD7DFC16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333"/>
          <a:stretch/>
        </p:blipFill>
        <p:spPr>
          <a:xfrm>
            <a:off x="3825861" y="2151801"/>
            <a:ext cx="4540278" cy="398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4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3810B-0F3C-4076-B2E0-EB56286F9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Cognition During Relapse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A187502-3B1D-4EEB-A599-59832C0626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746645" y="2114794"/>
            <a:ext cx="6698710" cy="411645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9E0CE-6501-4D6F-B720-BE6E5BE48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200" y="6381750"/>
            <a:ext cx="11333018" cy="406977"/>
          </a:xfrm>
        </p:spPr>
        <p:txBody>
          <a:bodyPr/>
          <a:lstStyle/>
          <a:p>
            <a:r>
              <a:rPr lang="en-US" dirty="0"/>
              <a:t>Benedict, Lancet Neurology,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C768F9-5641-4D5D-AAB6-B6DD7DFC16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333"/>
          <a:stretch/>
        </p:blipFill>
        <p:spPr>
          <a:xfrm>
            <a:off x="673100" y="2202190"/>
            <a:ext cx="1670910" cy="14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62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6CD8-8D02-4DB0-AFBE-4CCD71D8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74" y="1100092"/>
            <a:ext cx="10834070" cy="1325563"/>
          </a:xfrm>
        </p:spPr>
        <p:txBody>
          <a:bodyPr/>
          <a:lstStyle/>
          <a:p>
            <a:r>
              <a:rPr lang="en-US" dirty="0"/>
              <a:t>Cognitive PIRA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5501A-3A52-497F-ADE8-6A80BBA2E861}"/>
              </a:ext>
            </a:extLst>
          </p:cNvPr>
          <p:cNvSpPr txBox="1"/>
          <p:nvPr/>
        </p:nvSpPr>
        <p:spPr>
          <a:xfrm>
            <a:off x="5640512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11F55-AEFE-4113-88DC-A9EAF6DC92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4337" y="2045689"/>
            <a:ext cx="4003149" cy="410746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C8DE394-94ED-4C65-B089-3C3302F4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856" y="6395502"/>
            <a:ext cx="11388436" cy="370032"/>
          </a:xfrm>
        </p:spPr>
        <p:txBody>
          <a:bodyPr/>
          <a:lstStyle/>
          <a:p>
            <a:r>
              <a:rPr lang="en-US" dirty="0"/>
              <a:t>Fuchs, MSJ, in press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569D57D-4149-4E03-92F6-77148D3BEA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75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6CD8-8D02-4DB0-AFBE-4CCD71D8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74" y="1100092"/>
            <a:ext cx="10834070" cy="1325563"/>
          </a:xfrm>
        </p:spPr>
        <p:txBody>
          <a:bodyPr/>
          <a:lstStyle/>
          <a:p>
            <a:r>
              <a:rPr lang="en-US" dirty="0"/>
              <a:t>Cognitive PIRA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5501A-3A52-497F-ADE8-6A80BBA2E861}"/>
              </a:ext>
            </a:extLst>
          </p:cNvPr>
          <p:cNvSpPr txBox="1"/>
          <p:nvPr/>
        </p:nvSpPr>
        <p:spPr>
          <a:xfrm>
            <a:off x="5640512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11F55-AEFE-4113-88DC-A9EAF6DC92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037" y="2102839"/>
            <a:ext cx="4003149" cy="410746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C8DE394-94ED-4C65-B089-3C3302F4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856" y="6395502"/>
            <a:ext cx="11388436" cy="370032"/>
          </a:xfrm>
        </p:spPr>
        <p:txBody>
          <a:bodyPr/>
          <a:lstStyle/>
          <a:p>
            <a:r>
              <a:rPr lang="en-US" dirty="0"/>
              <a:t>Fuchs, MSJ, in press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569D57D-4149-4E03-92F6-77148D3BEA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E5E34-57E0-4BB5-815C-C586EE9AA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400" y="2425655"/>
            <a:ext cx="6981392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58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6CD8-8D02-4DB0-AFBE-4CCD71D8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74" y="1100092"/>
            <a:ext cx="10834070" cy="1325563"/>
          </a:xfrm>
        </p:spPr>
        <p:txBody>
          <a:bodyPr/>
          <a:lstStyle/>
          <a:p>
            <a:r>
              <a:rPr lang="en-US" dirty="0"/>
              <a:t>Cognitive PIRA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5501A-3A52-497F-ADE8-6A80BBA2E861}"/>
              </a:ext>
            </a:extLst>
          </p:cNvPr>
          <p:cNvSpPr txBox="1"/>
          <p:nvPr/>
        </p:nvSpPr>
        <p:spPr>
          <a:xfrm>
            <a:off x="5640512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C8DE394-94ED-4C65-B089-3C3302F4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856" y="6395502"/>
            <a:ext cx="11388436" cy="370032"/>
          </a:xfrm>
        </p:spPr>
        <p:txBody>
          <a:bodyPr/>
          <a:lstStyle/>
          <a:p>
            <a:r>
              <a:rPr lang="en-US" dirty="0"/>
              <a:t>Fuchs, MSJ, in press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569D57D-4149-4E03-92F6-77148D3BEA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B31764-785E-44D4-ADA6-2F4B33478C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03" t="8647" b="70205"/>
          <a:stretch/>
        </p:blipFill>
        <p:spPr>
          <a:xfrm>
            <a:off x="2562225" y="2300011"/>
            <a:ext cx="9142078" cy="35245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8D2716-D3BC-45EC-A9B8-50BE0360D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57" y="2138086"/>
            <a:ext cx="1448379" cy="74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16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6CD8-8D02-4DB0-AFBE-4CCD71D8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74" y="1100092"/>
            <a:ext cx="10834070" cy="1325563"/>
          </a:xfrm>
        </p:spPr>
        <p:txBody>
          <a:bodyPr/>
          <a:lstStyle/>
          <a:p>
            <a:r>
              <a:rPr lang="en-US" dirty="0"/>
              <a:t>Cognitive PIRA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5501A-3A52-497F-ADE8-6A80BBA2E861}"/>
              </a:ext>
            </a:extLst>
          </p:cNvPr>
          <p:cNvSpPr txBox="1"/>
          <p:nvPr/>
        </p:nvSpPr>
        <p:spPr>
          <a:xfrm>
            <a:off x="5640512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C8DE394-94ED-4C65-B089-3C3302F4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856" y="6395502"/>
            <a:ext cx="11388436" cy="370032"/>
          </a:xfrm>
        </p:spPr>
        <p:txBody>
          <a:bodyPr/>
          <a:lstStyle/>
          <a:p>
            <a:r>
              <a:rPr lang="en-US" dirty="0"/>
              <a:t>Fuchs, MSJ, in press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569D57D-4149-4E03-92F6-77148D3BEA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B31764-785E-44D4-ADA6-2F4B33478C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03" t="8647" b="70205"/>
          <a:stretch/>
        </p:blipFill>
        <p:spPr>
          <a:xfrm>
            <a:off x="452057" y="2937316"/>
            <a:ext cx="1611841" cy="6214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09E8D7-B830-41D9-A315-722B23CA31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5059" y="2138086"/>
            <a:ext cx="7129462" cy="4000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6B3E23-765F-49D6-86DD-3D4DA7770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57" y="2138086"/>
            <a:ext cx="1448379" cy="74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8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6CD8-8D02-4DB0-AFBE-4CCD71D8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74" y="1100092"/>
            <a:ext cx="10834070" cy="1325563"/>
          </a:xfrm>
        </p:spPr>
        <p:txBody>
          <a:bodyPr/>
          <a:lstStyle/>
          <a:p>
            <a:r>
              <a:rPr lang="en-US" dirty="0"/>
              <a:t>Cognitive PIRA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5501A-3A52-497F-ADE8-6A80BBA2E861}"/>
              </a:ext>
            </a:extLst>
          </p:cNvPr>
          <p:cNvSpPr txBox="1"/>
          <p:nvPr/>
        </p:nvSpPr>
        <p:spPr>
          <a:xfrm>
            <a:off x="5640512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C8DE394-94ED-4C65-B089-3C3302F4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856" y="6395502"/>
            <a:ext cx="11388436" cy="370032"/>
          </a:xfrm>
        </p:spPr>
        <p:txBody>
          <a:bodyPr/>
          <a:lstStyle/>
          <a:p>
            <a:r>
              <a:rPr lang="en-US" dirty="0"/>
              <a:t>Fuchs, MSJ, in press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569D57D-4149-4E03-92F6-77148D3BEA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A968CD-8A36-480A-9C28-E04179BE15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48" b="4336"/>
          <a:stretch/>
        </p:blipFill>
        <p:spPr>
          <a:xfrm>
            <a:off x="2348425" y="2360016"/>
            <a:ext cx="9717682" cy="34026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42C527-BD50-439A-B3C4-6D50C4A195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396" y="3634821"/>
            <a:ext cx="1451161" cy="8143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1CCF43-E4DA-4EA3-A835-2A87CFDA58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03" t="8647" b="70205"/>
          <a:stretch/>
        </p:blipFill>
        <p:spPr>
          <a:xfrm>
            <a:off x="452057" y="2937316"/>
            <a:ext cx="1611841" cy="6214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C415D8-B842-49A1-BF40-126A50B0F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057" y="2138086"/>
            <a:ext cx="1448379" cy="74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30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6CD8-8D02-4DB0-AFBE-4CCD71D8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74" y="1100092"/>
            <a:ext cx="10834070" cy="1325563"/>
          </a:xfrm>
        </p:spPr>
        <p:txBody>
          <a:bodyPr/>
          <a:lstStyle/>
          <a:p>
            <a:r>
              <a:rPr lang="en-US" dirty="0"/>
              <a:t>Cognitive PIRA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5501A-3A52-497F-ADE8-6A80BBA2E861}"/>
              </a:ext>
            </a:extLst>
          </p:cNvPr>
          <p:cNvSpPr txBox="1"/>
          <p:nvPr/>
        </p:nvSpPr>
        <p:spPr>
          <a:xfrm>
            <a:off x="5640512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C8DE394-94ED-4C65-B089-3C3302F4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856" y="6395502"/>
            <a:ext cx="11388436" cy="370032"/>
          </a:xfrm>
        </p:spPr>
        <p:txBody>
          <a:bodyPr/>
          <a:lstStyle/>
          <a:p>
            <a:r>
              <a:rPr lang="en-US" dirty="0"/>
              <a:t>Fuchs, MSJ, in press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569D57D-4149-4E03-92F6-77148D3BEA03}"/>
              </a:ext>
            </a:extLst>
          </p:cNvPr>
          <p:cNvSpPr txBox="1">
            <a:spLocks/>
          </p:cNvSpPr>
          <p:nvPr/>
        </p:nvSpPr>
        <p:spPr>
          <a:xfrm>
            <a:off x="8077200" y="640550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42C527-BD50-439A-B3C4-6D50C4A195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396" y="3634821"/>
            <a:ext cx="1451161" cy="8143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1CCF43-E4DA-4EA3-A835-2A87CFDA58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03" t="8647" b="70205"/>
          <a:stretch/>
        </p:blipFill>
        <p:spPr>
          <a:xfrm>
            <a:off x="452057" y="2937316"/>
            <a:ext cx="1611841" cy="6214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C415D8-B842-49A1-BF40-126A50B0F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57" y="2138086"/>
            <a:ext cx="1448379" cy="741031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5B57BC6-819F-4A07-9E9B-D98D41FEED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11355"/>
              </p:ext>
            </p:extLst>
          </p:nvPr>
        </p:nvGraphicFramePr>
        <p:xfrm>
          <a:off x="2609850" y="2054225"/>
          <a:ext cx="8727782" cy="4142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38826">
                  <a:extLst>
                    <a:ext uri="{9D8B030D-6E8A-4147-A177-3AD203B41FA5}">
                      <a16:colId xmlns:a16="http://schemas.microsoft.com/office/drawing/2014/main" val="1411470117"/>
                    </a:ext>
                  </a:extLst>
                </a:gridCol>
                <a:gridCol w="1956361">
                  <a:extLst>
                    <a:ext uri="{9D8B030D-6E8A-4147-A177-3AD203B41FA5}">
                      <a16:colId xmlns:a16="http://schemas.microsoft.com/office/drawing/2014/main" val="209521423"/>
                    </a:ext>
                  </a:extLst>
                </a:gridCol>
                <a:gridCol w="932595">
                  <a:extLst>
                    <a:ext uri="{9D8B030D-6E8A-4147-A177-3AD203B41FA5}">
                      <a16:colId xmlns:a16="http://schemas.microsoft.com/office/drawing/2014/main" val="3602547664"/>
                    </a:ext>
                  </a:extLst>
                </a:gridCol>
              </a:tblGrid>
              <a:tr h="5333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Standardized β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41663728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Independent Factors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71067876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Number of cognitive assessments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&lt;0.001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07676940"/>
                  </a:ext>
                </a:extLst>
              </a:tr>
              <a:tr h="6146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Assessment density (mean years between cognitive assessments)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&lt;0.001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32476217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Covariates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40545951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Age (years)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-0.032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0.341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82001104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Sex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-0.101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0.166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8203324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Disease duration (years)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-0.048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0.152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86162928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DMT use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0.799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06717621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Baseline EDSS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0.978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34118494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Baseline SDMT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0.013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0.697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783785"/>
                  </a:ext>
                </a:extLst>
              </a:tr>
              <a:tr h="299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Education (years)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0.981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88443374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107E921-E8AF-49E8-B45A-F462908317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548" b="4336"/>
          <a:stretch/>
        </p:blipFill>
        <p:spPr>
          <a:xfrm>
            <a:off x="287257" y="4505152"/>
            <a:ext cx="1975925" cy="6918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12DD1D-A592-4BC5-BDF2-841836F7BC65}"/>
              </a:ext>
            </a:extLst>
          </p:cNvPr>
          <p:cNvSpPr/>
          <p:nvPr/>
        </p:nvSpPr>
        <p:spPr>
          <a:xfrm>
            <a:off x="2600764" y="2879118"/>
            <a:ext cx="8736868" cy="914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007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F0A60-FBD2-4AA3-AA5F-A751277B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47BD9-5214-410E-B662-5BC8498A6E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Single-Time Point Impairment</a:t>
            </a:r>
          </a:p>
          <a:p>
            <a:r>
              <a:rPr lang="en-US" dirty="0"/>
              <a:t>Normalization and demographic correction are important for identifying statistically-meaningful </a:t>
            </a:r>
            <a:r>
              <a:rPr lang="en-US" b="1" dirty="0"/>
              <a:t>difference</a:t>
            </a:r>
          </a:p>
          <a:p>
            <a:pPr marL="0" indent="0">
              <a:buNone/>
            </a:pPr>
            <a:r>
              <a:rPr lang="en-US" b="1" dirty="0"/>
              <a:t>Longitudinal Change</a:t>
            </a:r>
          </a:p>
          <a:p>
            <a:r>
              <a:rPr lang="en-US" dirty="0"/>
              <a:t>Statistically meaningful </a:t>
            </a:r>
            <a:r>
              <a:rPr lang="en-US" b="1" dirty="0"/>
              <a:t>change</a:t>
            </a:r>
            <a:r>
              <a:rPr lang="en-US" dirty="0"/>
              <a:t> for an </a:t>
            </a:r>
            <a:r>
              <a:rPr lang="en-US" b="1" dirty="0"/>
              <a:t>individual</a:t>
            </a:r>
            <a:r>
              <a:rPr lang="en-US" dirty="0"/>
              <a:t> patient is specific to the </a:t>
            </a:r>
            <a:r>
              <a:rPr lang="en-US" b="1" dirty="0"/>
              <a:t>test-retest </a:t>
            </a:r>
            <a:r>
              <a:rPr lang="en-US" dirty="0"/>
              <a:t>properties of each test/questionnaire</a:t>
            </a:r>
          </a:p>
          <a:p>
            <a:pPr marL="0" indent="0">
              <a:buNone/>
            </a:pPr>
            <a:r>
              <a:rPr lang="en-US" b="1" dirty="0"/>
              <a:t>PIRA and RAW</a:t>
            </a:r>
          </a:p>
          <a:p>
            <a:r>
              <a:rPr lang="en-US" dirty="0"/>
              <a:t>PIRA predominates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0AA593-9D3C-4AD4-ACCF-E773CDA97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NL" b="1">
                <a:solidFill>
                  <a:srgbClr val="003741"/>
                </a:solidFill>
              </a:rPr>
              <a:t>MS Center Amsterdam</a:t>
            </a:r>
            <a:endParaRPr lang="nl-NL" b="1" dirty="0">
              <a:solidFill>
                <a:srgbClr val="0037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0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14">
            <a:extLst>
              <a:ext uri="{FF2B5EF4-FFF2-40B4-BE49-F238E27FC236}">
                <a16:creationId xmlns:a16="http://schemas.microsoft.com/office/drawing/2014/main" id="{DF881C94-5AF1-B56B-8D13-9436E9D55DAB}"/>
              </a:ext>
            </a:extLst>
          </p:cNvPr>
          <p:cNvSpPr txBox="1"/>
          <p:nvPr/>
        </p:nvSpPr>
        <p:spPr>
          <a:xfrm>
            <a:off x="673100" y="6346617"/>
            <a:ext cx="9109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solidFill>
                  <a:schemeClr val="bg1"/>
                </a:solidFill>
                <a:latin typeface="Trebuchet MS" panose="020B0703020202090204" pitchFamily="34" charset="0"/>
              </a:rPr>
              <a:t>References: </a:t>
            </a:r>
            <a:r>
              <a:rPr lang="en-US" sz="1600" baseline="30000" dirty="0">
                <a:solidFill>
                  <a:schemeClr val="bg1"/>
                </a:solidFill>
                <a:latin typeface="Trebuchet MS" panose="020B070302020209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Trebuchet MS" panose="020B0703020202090204" pitchFamily="34" charset="0"/>
              </a:rPr>
              <a:t>Author et al. YEAR; </a:t>
            </a:r>
            <a:r>
              <a:rPr lang="en-US" sz="1600" baseline="30000" dirty="0">
                <a:solidFill>
                  <a:schemeClr val="bg1"/>
                </a:solidFill>
                <a:latin typeface="Trebuchet MS" panose="020B070302020209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Trebuchet MS" panose="020B0703020202090204" pitchFamily="34" charset="0"/>
              </a:rPr>
              <a:t>Author et al. YEAR; </a:t>
            </a:r>
            <a:r>
              <a:rPr lang="en-US" sz="1600" baseline="30000" dirty="0">
                <a:solidFill>
                  <a:schemeClr val="bg1"/>
                </a:solidFill>
                <a:latin typeface="Trebuchet MS" panose="020B0703020202090204" pitchFamily="34" charset="0"/>
              </a:rPr>
              <a:t>3</a:t>
            </a:r>
            <a:r>
              <a:rPr lang="en-US" sz="1600" dirty="0">
                <a:solidFill>
                  <a:schemeClr val="bg1"/>
                </a:solidFill>
                <a:latin typeface="Trebuchet MS" panose="020B0703020202090204" pitchFamily="34" charset="0"/>
              </a:rPr>
              <a:t>Author et al. YEAR</a:t>
            </a:r>
          </a:p>
        </p:txBody>
      </p:sp>
      <p:pic>
        <p:nvPicPr>
          <p:cNvPr id="125" name="Picture 2" descr="Image result for amsterdam neuro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156" y="6402112"/>
            <a:ext cx="189369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Afbeelding 125" descr="cid:image001.png@01D3FE70.9A3875A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106" y="6386037"/>
            <a:ext cx="211999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Picture 2" descr="Anatomie en Neurowetenschappen – Amsterdam UM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53" y="6389275"/>
            <a:ext cx="1728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9808238" y="6405500"/>
            <a:ext cx="1849709" cy="365125"/>
          </a:xfrm>
        </p:spPr>
        <p:txBody>
          <a:bodyPr/>
          <a:lstStyle/>
          <a:p>
            <a:pPr algn="ctr"/>
            <a:r>
              <a:rPr lang="nl-NL" sz="1250" b="1" dirty="0">
                <a:solidFill>
                  <a:srgbClr val="003741"/>
                </a:solidFill>
              </a:rPr>
              <a:t>MS Center Amsterdam</a:t>
            </a:r>
          </a:p>
        </p:txBody>
      </p:sp>
      <p:sp>
        <p:nvSpPr>
          <p:cNvPr id="133" name="Tijdelijke aanduiding voor inhoud 1"/>
          <p:cNvSpPr>
            <a:spLocks noGrp="1"/>
          </p:cNvSpPr>
          <p:nvPr>
            <p:ph sz="half" idx="1"/>
          </p:nvPr>
        </p:nvSpPr>
        <p:spPr>
          <a:xfrm>
            <a:off x="359389" y="2684207"/>
            <a:ext cx="5359400" cy="3204086"/>
          </a:xfrm>
        </p:spPr>
        <p:txBody>
          <a:bodyPr anchor="ctr"/>
          <a:lstStyle/>
          <a:p>
            <a:pPr algn="ctr"/>
            <a:r>
              <a:rPr lang="en-GB" b="1" spc="50" dirty="0">
                <a:ln w="0"/>
                <a:latin typeface="Trebuchet MS" panose="020B0603020202020204" pitchFamily="34" charset="0"/>
              </a:rPr>
              <a:t>Any questions?</a:t>
            </a:r>
          </a:p>
          <a:p>
            <a:pPr algn="ctr"/>
            <a:endParaRPr lang="en-GB" b="1" spc="50" dirty="0">
              <a:ln w="0"/>
              <a:latin typeface="Trebuchet MS" panose="020B0603020202020204" pitchFamily="34" charset="0"/>
            </a:endParaRPr>
          </a:p>
          <a:p>
            <a:pPr algn="ctr"/>
            <a:r>
              <a:rPr lang="en-GB" b="1" spc="50" dirty="0">
                <a:ln w="0"/>
                <a:latin typeface="Trebuchet MS" panose="020B0603020202020204" pitchFamily="34" charset="0"/>
              </a:rPr>
              <a:t>Tom Fuchs, MD PhD</a:t>
            </a:r>
          </a:p>
          <a:p>
            <a:pPr algn="ctr"/>
            <a:r>
              <a:rPr lang="en-GB" b="1" spc="50" dirty="0">
                <a:ln w="0"/>
                <a:latin typeface="Trebuchet MS" panose="020B0603020202020204" pitchFamily="34" charset="0"/>
              </a:rPr>
              <a:t>t.Fuchs@amsterdamumc.nl</a:t>
            </a:r>
            <a:endParaRPr lang="nl-NL" b="1" spc="50" dirty="0">
              <a:ln w="0"/>
              <a:latin typeface="Trebuchet MS" panose="020B0603020202020204" pitchFamily="34" charset="0"/>
            </a:endParaRPr>
          </a:p>
        </p:txBody>
      </p:sp>
      <p:sp>
        <p:nvSpPr>
          <p:cNvPr id="134" name="Titel 3"/>
          <p:cNvSpPr txBox="1">
            <a:spLocks/>
          </p:cNvSpPr>
          <p:nvPr/>
        </p:nvSpPr>
        <p:spPr>
          <a:xfrm>
            <a:off x="0" y="1894771"/>
            <a:ext cx="6086476" cy="13111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spc="50" dirty="0">
                <a:ln w="0"/>
                <a:solidFill>
                  <a:srgbClr val="FAFBFC"/>
                </a:solidFill>
                <a:latin typeface="Trebuchet MS" panose="020B0603020202020204" pitchFamily="34" charset="0"/>
              </a:rPr>
              <a:t>Thank you for your</a:t>
            </a:r>
            <a:br>
              <a:rPr lang="en-US" sz="4400" spc="50" dirty="0">
                <a:ln w="0"/>
                <a:solidFill>
                  <a:srgbClr val="FAFBFC"/>
                </a:solidFill>
                <a:latin typeface="Trebuchet MS" panose="020B0603020202020204" pitchFamily="34" charset="0"/>
              </a:rPr>
            </a:br>
            <a:r>
              <a:rPr lang="en-US" sz="4400" spc="50" dirty="0">
                <a:ln w="0"/>
                <a:solidFill>
                  <a:srgbClr val="FAFBFC"/>
                </a:solidFill>
                <a:latin typeface="Trebuchet MS" panose="020B0603020202020204" pitchFamily="34" charset="0"/>
              </a:rPr>
              <a:t>attention!</a:t>
            </a:r>
            <a:endParaRPr lang="nl-NL" sz="4400" spc="50" dirty="0">
              <a:ln w="0"/>
              <a:solidFill>
                <a:srgbClr val="FAFBFC"/>
              </a:solidFill>
              <a:latin typeface="Trebuchet MS" panose="020B0603020202020204" pitchFamily="34" charset="0"/>
            </a:endParaRPr>
          </a:p>
        </p:txBody>
      </p:sp>
      <p:pic>
        <p:nvPicPr>
          <p:cNvPr id="135" name="Afbeelding 1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6645" y="6270628"/>
            <a:ext cx="558799" cy="558799"/>
          </a:xfrm>
          <a:prstGeom prst="rect">
            <a:avLst/>
          </a:prstGeom>
        </p:spPr>
      </p:pic>
      <p:pic>
        <p:nvPicPr>
          <p:cNvPr id="164" name="Picture 20">
            <a:extLst>
              <a:ext uri="{FF2B5EF4-FFF2-40B4-BE49-F238E27FC236}">
                <a16:creationId xmlns:a16="http://schemas.microsoft.com/office/drawing/2014/main" id="{D2031C4E-7A2F-487B-A197-8B3C285F12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578"/>
          <a:stretch/>
        </p:blipFill>
        <p:spPr>
          <a:xfrm>
            <a:off x="6528237" y="3066346"/>
            <a:ext cx="5129710" cy="121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1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msterdam UMC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sterdamUMC.potx" id="{91FEFCCD-0BDC-4B57-B7FB-E2FF7E5D6731}" vid="{B9EBA2E9-AD7F-4176-960C-D6582B82209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AmsterdamUMC</Template>
  <TotalTime>5283</TotalTime>
  <Words>2525</Words>
  <Application>Microsoft Office PowerPoint</Application>
  <PresentationFormat>Widescreen</PresentationFormat>
  <Paragraphs>430</Paragraphs>
  <Slides>56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Aharoni</vt:lpstr>
      <vt:lpstr>Arial</vt:lpstr>
      <vt:lpstr>Calibri</vt:lpstr>
      <vt:lpstr>Trebuchet MS</vt:lpstr>
      <vt:lpstr>Kantoorthema</vt:lpstr>
      <vt:lpstr>Definitions of progression: Cognition and other non-motor outcomes</vt:lpstr>
      <vt:lpstr>Outline</vt:lpstr>
      <vt:lpstr>Outline</vt:lpstr>
      <vt:lpstr>Cognition in Multiple Sclerosis</vt:lpstr>
      <vt:lpstr>Prevalence of Cognitive Impairment</vt:lpstr>
      <vt:lpstr>Importance of Cognition</vt:lpstr>
      <vt:lpstr>Single Time-Point Measure of Impairment</vt:lpstr>
      <vt:lpstr>Single Time-Point Measure of Impairment</vt:lpstr>
      <vt:lpstr>Single Time-Point Measure of Impairment</vt:lpstr>
      <vt:lpstr>Single Time-Point Measure of Impairment</vt:lpstr>
      <vt:lpstr>Demographic-Corrected Norms for PROs</vt:lpstr>
      <vt:lpstr>Demographic-Corrected Norms for PROs</vt:lpstr>
      <vt:lpstr>Demographic-Corrected Norms for PROs</vt:lpstr>
      <vt:lpstr>Demographic-Corrected Norms for PROs</vt:lpstr>
      <vt:lpstr>Outline</vt:lpstr>
      <vt:lpstr>Longitudinal Decline vs Practice</vt:lpstr>
      <vt:lpstr>Longitudinal Decline vs Practice</vt:lpstr>
      <vt:lpstr>Longitudinal Decline vs Practice</vt:lpstr>
      <vt:lpstr>Practice &amp; Test-Retest Error</vt:lpstr>
      <vt:lpstr>Practice &amp; Test-Retest Error</vt:lpstr>
      <vt:lpstr>Practice &amp; Test-Retest Error</vt:lpstr>
      <vt:lpstr>Practice &amp; Test-Retest Error</vt:lpstr>
      <vt:lpstr>Reliable Change</vt:lpstr>
      <vt:lpstr>Reliable Change</vt:lpstr>
      <vt:lpstr>Reliable Change</vt:lpstr>
      <vt:lpstr>Reliable Change</vt:lpstr>
      <vt:lpstr>Reliable Change</vt:lpstr>
      <vt:lpstr>Reliable Change</vt:lpstr>
      <vt:lpstr>Reliable Change</vt:lpstr>
      <vt:lpstr>Reliable Change</vt:lpstr>
      <vt:lpstr>Reliable Change, Sensory Processing</vt:lpstr>
      <vt:lpstr>Reliable Change, Sensory Processing</vt:lpstr>
      <vt:lpstr>Reliable Change, PROs</vt:lpstr>
      <vt:lpstr>Reliable Change, PROs</vt:lpstr>
      <vt:lpstr>Reliable Change, PROs</vt:lpstr>
      <vt:lpstr>Reliable Change, PROs</vt:lpstr>
      <vt:lpstr>Reliable Change</vt:lpstr>
      <vt:lpstr>Reliable Change</vt:lpstr>
      <vt:lpstr>Reliable Change</vt:lpstr>
      <vt:lpstr>Clinical Anchoring</vt:lpstr>
      <vt:lpstr>Clinical Anchoring</vt:lpstr>
      <vt:lpstr>Clinical Anchoring</vt:lpstr>
      <vt:lpstr>Clinical Anchoring</vt:lpstr>
      <vt:lpstr>Clinical Anchoring</vt:lpstr>
      <vt:lpstr>Clinical Anchoring</vt:lpstr>
      <vt:lpstr>Outline</vt:lpstr>
      <vt:lpstr>Cognition During Relapse</vt:lpstr>
      <vt:lpstr>Cognition During Relapse</vt:lpstr>
      <vt:lpstr>Cognitive PIRA</vt:lpstr>
      <vt:lpstr>Cognitive PIRA</vt:lpstr>
      <vt:lpstr>Cognitive PIRA</vt:lpstr>
      <vt:lpstr>Cognitive PIRA</vt:lpstr>
      <vt:lpstr>Cognitive PIRA</vt:lpstr>
      <vt:lpstr>Cognitive PIRA</vt:lpstr>
      <vt:lpstr>Conclusions</vt:lpstr>
      <vt:lpstr>PowerPoint Presentation</vt:lpstr>
    </vt:vector>
  </TitlesOfParts>
  <Company>VUmc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Kerssens, Inge</dc:creator>
  <cp:lastModifiedBy>Fuchs, T.A. (Tom)</cp:lastModifiedBy>
  <cp:revision>838</cp:revision>
  <cp:lastPrinted>2018-07-30T14:30:55Z</cp:lastPrinted>
  <dcterms:created xsi:type="dcterms:W3CDTF">2018-07-12T11:34:07Z</dcterms:created>
  <dcterms:modified xsi:type="dcterms:W3CDTF">2024-05-21T09:58:43Z</dcterms:modified>
</cp:coreProperties>
</file>