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1" r:id="rId1"/>
  </p:sldMasterIdLst>
  <p:notesMasterIdLst>
    <p:notesMasterId r:id="rId21"/>
  </p:notesMasterIdLst>
  <p:handoutMasterIdLst>
    <p:handoutMasterId r:id="rId22"/>
  </p:handoutMasterIdLst>
  <p:sldIdLst>
    <p:sldId id="291" r:id="rId2"/>
    <p:sldId id="295" r:id="rId3"/>
    <p:sldId id="357" r:id="rId4"/>
    <p:sldId id="351" r:id="rId5"/>
    <p:sldId id="348" r:id="rId6"/>
    <p:sldId id="338" r:id="rId7"/>
    <p:sldId id="306" r:id="rId8"/>
    <p:sldId id="335" r:id="rId9"/>
    <p:sldId id="350" r:id="rId10"/>
    <p:sldId id="334" r:id="rId11"/>
    <p:sldId id="309" r:id="rId12"/>
    <p:sldId id="341" r:id="rId13"/>
    <p:sldId id="356" r:id="rId14"/>
    <p:sldId id="346" r:id="rId15"/>
    <p:sldId id="325" r:id="rId16"/>
    <p:sldId id="342" r:id="rId17"/>
    <p:sldId id="326" r:id="rId18"/>
    <p:sldId id="330" r:id="rId19"/>
    <p:sldId id="317" r:id="rId2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383"/>
    <a:srgbClr val="666666"/>
    <a:srgbClr val="005BBB"/>
    <a:srgbClr val="4DC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82765" autoAdjust="0"/>
  </p:normalViewPr>
  <p:slideViewPr>
    <p:cSldViewPr snapToGrid="0" snapToObjects="1">
      <p:cViewPr varScale="1">
        <p:scale>
          <a:sx n="61" d="100"/>
          <a:sy n="61" d="100"/>
        </p:scale>
        <p:origin x="1134" y="78"/>
      </p:cViewPr>
      <p:guideLst/>
    </p:cSldViewPr>
  </p:slideViewPr>
  <p:outlineViewPr>
    <p:cViewPr>
      <p:scale>
        <a:sx n="33" d="100"/>
        <a:sy n="33" d="100"/>
      </p:scale>
      <p:origin x="0" y="-60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D33A1-6D17-2C4C-B4C2-C83DB37352CC}" type="datetimeFigureOut">
              <a:rPr lang="en-US" smtClean="0">
                <a:latin typeface="Arial" charset="0"/>
              </a:rPr>
              <a:t>3/25/2019</a:t>
            </a:fld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9171E-5108-1245-8B63-E8B205C9AF87}" type="slidenum">
              <a:rPr lang="en-US" smtClean="0">
                <a:latin typeface="Arial" charset="0"/>
              </a:r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542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fld id="{5B96CA4F-2197-CC40-B4FC-798A937A9DC6}" type="datetimeFigureOut">
              <a:rPr lang="en-US" smtClean="0"/>
              <a:pPr/>
              <a:t>3/25/2019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fld id="{02322656-8894-1544-92AA-01B3CF5E61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5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RB: alternate forms of SDMT. </a:t>
            </a:r>
          </a:p>
          <a:p>
            <a:r>
              <a:rPr lang="en-US" dirty="0" smtClean="0"/>
              <a:t>Curtis:</a:t>
            </a:r>
            <a:r>
              <a:rPr lang="en-US" baseline="0" dirty="0" smtClean="0"/>
              <a:t> correlation </a:t>
            </a:r>
            <a:r>
              <a:rPr lang="en-US" baseline="0" dirty="0" err="1" smtClean="0"/>
              <a:t>btwn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gmv</a:t>
            </a:r>
            <a:r>
              <a:rPr lang="en-US" baseline="0" dirty="0" smtClean="0"/>
              <a:t> and efficacy in sub-groups.</a:t>
            </a:r>
          </a:p>
          <a:p>
            <a:r>
              <a:rPr lang="en-US" baseline="0" dirty="0" smtClean="0"/>
              <a:t>MD: 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Lack of control group - frame it more as a difficult decision to maximize power for correlations in this exploratory study</a:t>
            </a:r>
          </a:p>
          <a:p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De emphasize overall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sdmt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0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 seconds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0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46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Mnemonics. </a:t>
            </a:r>
          </a:p>
          <a:p>
            <a:r>
              <a:rPr lang="en-US" dirty="0" smtClean="0"/>
              <a:t>RB: remove musical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mneumonics</a:t>
            </a:r>
            <a:r>
              <a:rPr lang="en-US" baseline="0" dirty="0" smtClean="0"/>
              <a:t>. Don’t use “</a:t>
            </a:r>
            <a:r>
              <a:rPr lang="en-US" baseline="0" dirty="0" err="1" smtClean="0"/>
              <a:t>medding</a:t>
            </a:r>
            <a:r>
              <a:rPr lang="en-US" baseline="0" dirty="0" smtClean="0"/>
              <a:t> around”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07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RB: not </a:t>
            </a:r>
            <a:r>
              <a:rPr lang="en-US" baseline="0" dirty="0" err="1" smtClean="0"/>
              <a:t>pasat</a:t>
            </a:r>
            <a:r>
              <a:rPr lang="en-US" baseline="0" dirty="0" smtClean="0"/>
              <a:t>. Is a composite. Add slide on MS/cognition in MS.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RB: imprecise language on talking about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. Tighten that up. Remind that </a:t>
            </a:r>
            <a:r>
              <a:rPr lang="en-US" baseline="0" dirty="0" err="1" smtClean="0"/>
              <a:t>Charvet</a:t>
            </a:r>
            <a:r>
              <a:rPr lang="en-US" baseline="0" dirty="0" smtClean="0"/>
              <a:t> used – and show not only what patients are more likely to respond. </a:t>
            </a:r>
            <a:r>
              <a:rPr lang="en-US" baseline="0" dirty="0" err="1" smtClean="0"/>
              <a:t>anD</a:t>
            </a:r>
            <a:r>
              <a:rPr lang="en-US" baseline="0" dirty="0" smtClean="0"/>
              <a:t> ALSO to present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 in more real world. They bought computers for everybody and tracked what they were doing. This was as if you’d sign up for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 and did it. We just paid and called once a week to encourage. This a real world application. And that why we wanted to know.   </a:t>
            </a:r>
          </a:p>
          <a:p>
            <a:pPr marL="285750" indent="-285750">
              <a:buFontTx/>
              <a:buChar char="-"/>
            </a:pPr>
            <a:endParaRPr lang="en-US" baseline="0" dirty="0" smtClean="0"/>
          </a:p>
          <a:p>
            <a:pPr marL="285750" indent="-285750">
              <a:buFontTx/>
              <a:buChar char="-"/>
            </a:pPr>
            <a:endParaRPr lang="en-US" baseline="0" dirty="0" smtClean="0"/>
          </a:p>
          <a:p>
            <a:pPr marL="285750" indent="-285750">
              <a:buFontTx/>
              <a:buChar char="-"/>
            </a:pPr>
            <a:endParaRPr lang="en-US" baseline="0" dirty="0" smtClean="0"/>
          </a:p>
          <a:p>
            <a:pPr marL="285750" indent="-285750">
              <a:buFontTx/>
              <a:buChar char="-"/>
            </a:pPr>
            <a:r>
              <a:rPr lang="en-US" baseline="0" dirty="0" smtClean="0"/>
              <a:t>Here – “I want to tell you about one study in particular. One advantage of this study is that this is home based.  Computer-mediated cognitive training. Which is why we are interested in it.</a:t>
            </a:r>
          </a:p>
          <a:p>
            <a:pPr marL="285750" indent="-285750">
              <a:buFontTx/>
              <a:buChar char="-"/>
            </a:pPr>
            <a:r>
              <a:rPr lang="en-US" baseline="0" dirty="0" smtClean="0"/>
              <a:t>Talk about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 and how it works. Inexpensive and how people access it. </a:t>
            </a:r>
          </a:p>
          <a:p>
            <a:pPr marL="285750" indent="-285750">
              <a:buFontTx/>
              <a:buChar char="-"/>
            </a:pPr>
            <a:r>
              <a:rPr lang="en-US" baseline="0" dirty="0" smtClean="0"/>
              <a:t>Some detail about the study results. On right show figure of the results. </a:t>
            </a:r>
          </a:p>
          <a:p>
            <a:pPr marL="285750" indent="-285750">
              <a:buFontTx/>
              <a:buChar char="-"/>
            </a:pPr>
            <a:r>
              <a:rPr lang="en-US" baseline="0" dirty="0" smtClean="0"/>
              <a:t>“what we wanted to do was discover individual characteristics that predict success in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742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RB:</a:t>
            </a:r>
            <a:r>
              <a:rPr lang="en-US" baseline="0" dirty="0" smtClean="0"/>
              <a:t> </a:t>
            </a:r>
            <a:r>
              <a:rPr lang="en-US" dirty="0" smtClean="0"/>
              <a:t>If we were to re-do this. Could</a:t>
            </a:r>
            <a:r>
              <a:rPr lang="en-US" baseline="0" dirty="0" smtClean="0"/>
              <a:t> we determine which patients do better?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Objective. </a:t>
            </a:r>
            <a:endParaRPr lang="en-US" baseline="0" dirty="0" smtClean="0"/>
          </a:p>
          <a:p>
            <a:pPr marL="285750" indent="-285750">
              <a:buFontTx/>
              <a:buChar char="-"/>
            </a:pPr>
            <a:r>
              <a:rPr lang="en-US" baseline="0" dirty="0" smtClean="0"/>
              <a:t>“what we wanted to do was discover individual characteristics that predict success in </a:t>
            </a:r>
            <a:r>
              <a:rPr lang="en-US" baseline="0" dirty="0" err="1" smtClean="0"/>
              <a:t>BrainHQ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9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16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RB: FFM and list the traits. Conscientiousness component.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5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RB: have published</a:t>
            </a:r>
            <a:r>
              <a:rPr lang="en-US" baseline="0" dirty="0" smtClean="0"/>
              <a:t> data in HBM – for abnormal Conscientiousness. Bring that out. Fuchs et al. HBM 2018. We showed that this network predicts abnormality in C in MS. That’s a reason we wanted to look at C and use NeMo tool in this study.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RB: “these are known by most of you. But one of these more novel we’ve been working with in Buffalo. Describe NeMo.”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793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GMV</a:t>
            </a:r>
            <a:r>
              <a:rPr lang="en-US" baseline="0" dirty="0" smtClean="0"/>
              <a:t> controlled because most often is the global MRI measure which correlates best with cognition, and we were interested in effects which are more locally specific.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RB: How about just one slide which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76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Mean improvement was 4.5 points on SDMT for RRMS, much higher than expected based</a:t>
            </a:r>
            <a:r>
              <a:rPr lang="en-US" baseline="0" dirty="0" smtClean="0"/>
              <a:t> on practice effect (about 2.5 pts after 6 monthly repetitions)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ffectLst/>
              </a:rPr>
              <a:t>Citation: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ffectLst/>
              </a:rPr>
              <a:t>Benedict, R H B, J A </a:t>
            </a:r>
            <a:r>
              <a:rPr lang="en-US" dirty="0" err="1" smtClean="0">
                <a:effectLst/>
              </a:rPr>
              <a:t>Duquin</a:t>
            </a:r>
            <a:r>
              <a:rPr lang="en-US" dirty="0" smtClean="0">
                <a:effectLst/>
              </a:rPr>
              <a:t>, S </a:t>
            </a:r>
            <a:r>
              <a:rPr lang="en-US" dirty="0" err="1" smtClean="0">
                <a:effectLst/>
              </a:rPr>
              <a:t>Jurgensen</a:t>
            </a:r>
            <a:r>
              <a:rPr lang="en-US" dirty="0" smtClean="0">
                <a:effectLst/>
              </a:rPr>
              <a:t>, R A </a:t>
            </a:r>
            <a:r>
              <a:rPr lang="en-US" dirty="0" err="1" smtClean="0">
                <a:effectLst/>
              </a:rPr>
              <a:t>Rudick</a:t>
            </a:r>
            <a:r>
              <a:rPr lang="en-US" dirty="0" smtClean="0">
                <a:effectLst/>
              </a:rPr>
              <a:t>, J </a:t>
            </a:r>
            <a:r>
              <a:rPr lang="en-US" dirty="0" err="1" smtClean="0">
                <a:effectLst/>
              </a:rPr>
              <a:t>Feitcher</a:t>
            </a:r>
            <a:r>
              <a:rPr lang="en-US" dirty="0" smtClean="0">
                <a:effectLst/>
              </a:rPr>
              <a:t>, F E </a:t>
            </a:r>
            <a:r>
              <a:rPr lang="en-US" dirty="0" err="1" smtClean="0">
                <a:effectLst/>
              </a:rPr>
              <a:t>Munschauer</a:t>
            </a:r>
            <a:r>
              <a:rPr lang="en-US" dirty="0" smtClean="0">
                <a:effectLst/>
              </a:rPr>
              <a:t>, M A </a:t>
            </a:r>
            <a:r>
              <a:rPr lang="en-US" dirty="0" err="1" smtClean="0">
                <a:effectLst/>
              </a:rPr>
              <a:t>Panzara</a:t>
            </a:r>
            <a:r>
              <a:rPr lang="en-US" dirty="0" smtClean="0">
                <a:effectLst/>
              </a:rPr>
              <a:t>, and B Weinstock-</a:t>
            </a:r>
            <a:r>
              <a:rPr lang="en-US" dirty="0" err="1" smtClean="0">
                <a:effectLst/>
              </a:rPr>
              <a:t>Guttman</a:t>
            </a:r>
            <a:r>
              <a:rPr lang="en-US" dirty="0" smtClean="0">
                <a:effectLst/>
              </a:rPr>
              <a:t>. 2008. “Repeated Assessment of Neuropsychological Deficits in Multiple Sclerosis Using the Symbol Digit Modalities Test and the MS Neuropsychological Screening Questionnaire.” </a:t>
            </a:r>
            <a:r>
              <a:rPr lang="en-US" i="1" dirty="0" smtClean="0">
                <a:effectLst/>
              </a:rPr>
              <a:t>Multiple Sclerosis (</a:t>
            </a:r>
            <a:r>
              <a:rPr lang="en-US" i="1" dirty="0" err="1" smtClean="0">
                <a:effectLst/>
              </a:rPr>
              <a:t>Houndmills</a:t>
            </a:r>
            <a:r>
              <a:rPr lang="en-US" i="1" dirty="0" smtClean="0">
                <a:effectLst/>
              </a:rPr>
              <a:t>, Basingstoke, England)</a:t>
            </a:r>
            <a:r>
              <a:rPr lang="en-US" dirty="0" smtClean="0">
                <a:effectLst/>
              </a:rPr>
              <a:t> 14 (7). England: 940–46. doi:10.1177/1352458508090923.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065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report non-sig correlations. Just show the sig ones.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15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network whose disruption distinguishes those who improved vs not..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503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Regression for illustrative purposes, see double</a:t>
            </a:r>
            <a:r>
              <a:rPr lang="en-US" baseline="0" dirty="0" smtClean="0"/>
              <a:t> the explained variance.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58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MD: explain these images a bit. 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Describe functional results figure - need to explain what it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51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RB: have sub-head. Why?</a:t>
            </a:r>
            <a:r>
              <a:rPr lang="en-US" baseline="0" dirty="0" smtClean="0"/>
              <a:t> Find out who benefit from real life application and here’s what we found. </a:t>
            </a:r>
          </a:p>
          <a:p>
            <a:r>
              <a:rPr lang="en-US" baseline="0" dirty="0" smtClean="0"/>
              <a:t>- RRMS. Higher GMV. DMN.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24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27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857"/>
            <a:ext cx="12192000" cy="6858000"/>
          </a:xfrm>
          <a:prstGeom prst="rect">
            <a:avLst/>
          </a:prstGeom>
        </p:spPr>
      </p:pic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58368" y="3968498"/>
            <a:ext cx="6638544" cy="16503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100" b="0" i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 dirty="0" smtClean="0"/>
              <a:t>Sub-topic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58368" y="1490472"/>
            <a:ext cx="6638544" cy="2386584"/>
          </a:xfrm>
          <a:prstGeom prst="rect">
            <a:avLst/>
          </a:prstGeom>
          <a:ln>
            <a:noFill/>
          </a:ln>
        </p:spPr>
        <p:txBody>
          <a:bodyPr lIns="0" anchor="b"/>
          <a:lstStyle>
            <a:lvl1pPr algn="l">
              <a:lnSpc>
                <a:spcPts val="4350"/>
              </a:lnSpc>
              <a:defRPr sz="45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24" y="5366672"/>
            <a:ext cx="9080717" cy="97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58368" y="1490663"/>
            <a:ext cx="6638544" cy="2387600"/>
          </a:xfrm>
          <a:prstGeom prst="rect">
            <a:avLst/>
          </a:prstGeom>
          <a:ln>
            <a:noFill/>
          </a:ln>
        </p:spPr>
        <p:txBody>
          <a:bodyPr lIns="0" anchor="b"/>
          <a:lstStyle>
            <a:lvl1pPr algn="l">
              <a:lnSpc>
                <a:spcPts val="4350"/>
              </a:lnSpc>
              <a:defRPr sz="45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68" y="3970337"/>
            <a:ext cx="6638544" cy="2212976"/>
          </a:xfrm>
          <a:prstGeom prst="rect">
            <a:avLst/>
          </a:prstGeom>
          <a:ln>
            <a:noFill/>
          </a:ln>
        </p:spPr>
        <p:txBody>
          <a:bodyPr lIns="0">
            <a:normAutofit/>
          </a:bodyPr>
          <a:lstStyle>
            <a:lvl1pPr marL="0" indent="0" algn="l">
              <a:buNone/>
              <a:defRPr sz="2100" b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9" y="56224"/>
            <a:ext cx="7786052" cy="83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69468" y="2189264"/>
            <a:ext cx="6402832" cy="37904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Em </a:t>
            </a:r>
            <a:r>
              <a:rPr lang="en-US" dirty="0" err="1" smtClean="0"/>
              <a:t>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dui in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, in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a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libero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. Integer a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ante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. Class </a:t>
            </a:r>
            <a:r>
              <a:rPr lang="en-US" dirty="0" err="1" smtClean="0"/>
              <a:t>aptent</a:t>
            </a:r>
            <a:r>
              <a:rPr lang="en-US" dirty="0" smtClean="0"/>
              <a:t> </a:t>
            </a:r>
            <a:r>
              <a:rPr lang="en-US" dirty="0" err="1" smtClean="0"/>
              <a:t>taciti</a:t>
            </a:r>
            <a:r>
              <a:rPr lang="en-US" dirty="0" smtClean="0"/>
              <a:t> </a:t>
            </a:r>
            <a:r>
              <a:rPr lang="en-US" dirty="0" err="1" smtClean="0"/>
              <a:t>sociosqu</a:t>
            </a:r>
            <a:r>
              <a:rPr lang="en-US" dirty="0" smtClean="0"/>
              <a:t> ad </a:t>
            </a:r>
            <a:r>
              <a:rPr lang="en-US" dirty="0" err="1" smtClean="0"/>
              <a:t>litora</a:t>
            </a:r>
            <a:r>
              <a:rPr lang="en-US" dirty="0" smtClean="0"/>
              <a:t> </a:t>
            </a:r>
            <a:r>
              <a:rPr lang="en-US" dirty="0" err="1" smtClean="0"/>
              <a:t>torquent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105156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6929" y="2185418"/>
            <a:ext cx="4179753" cy="351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dui in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, in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a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libero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. Integer a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ante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. 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5029201" y="2185418"/>
            <a:ext cx="4179753" cy="351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vitae dolor </a:t>
            </a:r>
            <a:r>
              <a:rPr lang="en-US" dirty="0" err="1" smtClean="0"/>
              <a:t>euismod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mattis</a:t>
            </a:r>
            <a:r>
              <a:rPr lang="en-US" dirty="0" smtClean="0"/>
              <a:t>. In </a:t>
            </a:r>
            <a:r>
              <a:rPr lang="en-US" dirty="0" err="1" smtClean="0"/>
              <a:t>ornare</a:t>
            </a:r>
            <a:r>
              <a:rPr lang="en-US" dirty="0" smtClean="0"/>
              <a:t> convallis </a:t>
            </a:r>
            <a:r>
              <a:rPr lang="en-US" dirty="0" err="1" smtClean="0"/>
              <a:t>velit</a:t>
            </a:r>
            <a:r>
              <a:rPr lang="en-US" dirty="0" smtClean="0"/>
              <a:t> vitae cursus. Integer </a:t>
            </a:r>
            <a:r>
              <a:rPr lang="en-US" dirty="0" err="1" smtClean="0"/>
              <a:t>egestas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mi </a:t>
            </a:r>
            <a:r>
              <a:rPr lang="en-US" dirty="0" err="1" smtClean="0"/>
              <a:t>vehicula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. </a:t>
            </a:r>
            <a:r>
              <a:rPr lang="en-US" dirty="0" err="1" smtClean="0"/>
              <a:t>Pellentesque</a:t>
            </a:r>
            <a:r>
              <a:rPr lang="en-US" dirty="0" smtClean="0"/>
              <a:t> habitant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</a:t>
            </a:r>
            <a:r>
              <a:rPr lang="en-US" dirty="0" err="1" smtClean="0"/>
              <a:t>senectus</a:t>
            </a:r>
            <a:r>
              <a:rPr lang="en-US" dirty="0" smtClean="0"/>
              <a:t> et </a:t>
            </a:r>
            <a:r>
              <a:rPr lang="en-US" dirty="0" err="1" smtClean="0"/>
              <a:t>netus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</a:t>
            </a:r>
            <a:r>
              <a:rPr lang="en-US" dirty="0" err="1" smtClean="0"/>
              <a:t>turpis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.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105156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5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566928" y="2185418"/>
            <a:ext cx="8557757" cy="37324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342900" marR="0" indent="-304800" algn="l" defTabSz="685800" rtl="0" eaLnBrk="1" fontAlgn="auto" latinLnBrk="0" hangingPunct="1">
              <a:lnSpc>
                <a:spcPts val="1950"/>
              </a:lnSpc>
              <a:spcBef>
                <a:spcPts val="750"/>
              </a:spcBef>
              <a:spcAft>
                <a:spcPts val="0"/>
              </a:spcAft>
              <a:buClr>
                <a:srgbClr val="005BBB"/>
              </a:buClr>
              <a:buSzPct val="109000"/>
              <a:buFont typeface="Arial" charset="0"/>
              <a:buChar char="•"/>
              <a:tabLst/>
              <a:defRPr sz="150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Quisque</a:t>
            </a:r>
            <a:r>
              <a:rPr lang="en-US" dirty="0" smtClean="0"/>
              <a:t> ac </a:t>
            </a:r>
            <a:r>
              <a:rPr lang="en-US" dirty="0" err="1" smtClean="0"/>
              <a:t>orci</a:t>
            </a:r>
            <a:r>
              <a:rPr lang="en-US" dirty="0" smtClean="0"/>
              <a:t> in </a:t>
            </a:r>
            <a:r>
              <a:rPr lang="en-US" dirty="0" err="1" smtClean="0"/>
              <a:t>turpis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Donec</a:t>
            </a:r>
            <a:r>
              <a:rPr lang="en-US" dirty="0" smtClean="0"/>
              <a:t> vitae </a:t>
            </a:r>
            <a:r>
              <a:rPr lang="en-US" dirty="0" err="1" smtClean="0"/>
              <a:t>justo</a:t>
            </a:r>
            <a:r>
              <a:rPr lang="en-US" dirty="0" smtClean="0"/>
              <a:t> et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consectetur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ex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ac </a:t>
            </a:r>
            <a:r>
              <a:rPr lang="en-US" dirty="0" err="1" smtClean="0"/>
              <a:t>elit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Duis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turpis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</a:t>
            </a:r>
          </a:p>
          <a:p>
            <a:r>
              <a:rPr lang="en-US" dirty="0" smtClean="0"/>
              <a:t>Justo et neque odio facilisis turpis </a:t>
            </a:r>
            <a:r>
              <a:rPr lang="en-US" dirty="0" err="1" smtClean="0"/>
              <a:t>sodales</a:t>
            </a:r>
            <a:r>
              <a:rPr lang="en-US" dirty="0" smtClean="0"/>
              <a:t> placerat.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105156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3 level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105156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566929" y="2185416"/>
            <a:ext cx="9678987" cy="3848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25"/>
              </a:lnSpc>
              <a:buClr>
                <a:srgbClr val="005BBB"/>
              </a:buClr>
              <a:buFontTx/>
              <a:buNone/>
              <a:defRPr sz="1275" b="1">
                <a:solidFill>
                  <a:srgbClr val="005BBB"/>
                </a:solidFill>
                <a:latin typeface="Arial" charset="0"/>
                <a:ea typeface="Arial" charset="0"/>
                <a:cs typeface="Arial" charset="0"/>
              </a:defRPr>
            </a:lvl1pPr>
            <a:lvl2pPr marL="552450" indent="-209550">
              <a:lnSpc>
                <a:spcPts val="1725"/>
              </a:lnSpc>
              <a:buClr>
                <a:srgbClr val="005BBB"/>
              </a:buClr>
              <a:buFont typeface="Arial" charset="0"/>
              <a:buChar char="•"/>
              <a:tabLst/>
              <a:defRPr sz="15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marR="0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>
                <a:tab pos="857250" algn="l"/>
              </a:tabLst>
              <a:defRPr sz="15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rgbClr val="005BBB"/>
              </a:buClr>
              <a:defRPr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rgbClr val="005BBB"/>
              </a:buClr>
              <a:defRPr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text</a:t>
            </a:r>
          </a:p>
          <a:p>
            <a:pPr lvl="2"/>
            <a:r>
              <a:rPr lang="en-US" dirty="0" smtClean="0"/>
              <a:t>Third level</a:t>
            </a:r>
          </a:p>
          <a:p>
            <a:pPr lvl="1"/>
            <a:r>
              <a:rPr lang="en-US" dirty="0" smtClean="0"/>
              <a:t>Second level text</a:t>
            </a:r>
          </a:p>
          <a:p>
            <a:pPr marL="857250" marR="0" lvl="2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/>
              <a:defRPr/>
            </a:pPr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text </a:t>
            </a:r>
          </a:p>
          <a:p>
            <a:pPr lvl="2"/>
            <a:r>
              <a:rPr lang="en-US" dirty="0" smtClean="0"/>
              <a:t>Third level</a:t>
            </a:r>
          </a:p>
          <a:p>
            <a:pPr marL="857250" marR="0" lvl="2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/>
              <a:defRPr/>
            </a:pPr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49412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098565" y="873941"/>
            <a:ext cx="7093435" cy="59872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 smtClean="0"/>
          </a:p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4268653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69470" y="2189263"/>
            <a:ext cx="4002532" cy="27683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dui in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, in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a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and libero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. Integer a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ante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. Class </a:t>
            </a:r>
            <a:r>
              <a:rPr lang="en-US" dirty="0" err="1" smtClean="0"/>
              <a:t>aptent</a:t>
            </a:r>
            <a:r>
              <a:rPr lang="en-US" dirty="0" smtClean="0"/>
              <a:t> </a:t>
            </a:r>
            <a:r>
              <a:rPr lang="en-US" dirty="0" err="1" smtClean="0"/>
              <a:t>taciti</a:t>
            </a:r>
            <a:r>
              <a:rPr lang="en-US" dirty="0" smtClean="0"/>
              <a:t> </a:t>
            </a:r>
            <a:r>
              <a:rPr lang="en-US" dirty="0" err="1" smtClean="0"/>
              <a:t>sociosqu</a:t>
            </a:r>
            <a:r>
              <a:rPr lang="en-US" dirty="0" smtClean="0"/>
              <a:t> ad </a:t>
            </a:r>
            <a:r>
              <a:rPr lang="en-US" dirty="0" err="1" smtClean="0"/>
              <a:t>litora</a:t>
            </a:r>
            <a:r>
              <a:rPr lang="en-US" dirty="0" smtClean="0"/>
              <a:t> </a:t>
            </a:r>
            <a:r>
              <a:rPr lang="en-US" dirty="0" err="1" smtClean="0"/>
              <a:t>torquent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0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14633" y="873940"/>
            <a:ext cx="7077369" cy="312545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 smtClean="0"/>
          </a:p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569468" y="1320800"/>
            <a:ext cx="4268653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114631" y="3998296"/>
            <a:ext cx="3602523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 smtClean="0"/>
          </a:p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701089" y="3998296"/>
            <a:ext cx="3490912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 smtClean="0"/>
          </a:p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69470" y="2189263"/>
            <a:ext cx="4002532" cy="27683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vehicula</a:t>
            </a:r>
            <a:r>
              <a:rPr lang="en-US" dirty="0" smtClean="0"/>
              <a:t> dui in </a:t>
            </a:r>
            <a:r>
              <a:rPr lang="en-US" dirty="0" err="1" smtClean="0"/>
              <a:t>neque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, in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a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and libero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. Integer a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ante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. Class </a:t>
            </a:r>
            <a:r>
              <a:rPr lang="en-US" dirty="0" err="1" smtClean="0"/>
              <a:t>aptent</a:t>
            </a:r>
            <a:r>
              <a:rPr lang="en-US" dirty="0" smtClean="0"/>
              <a:t> </a:t>
            </a:r>
            <a:r>
              <a:rPr lang="en-US" dirty="0" err="1" smtClean="0"/>
              <a:t>taciti</a:t>
            </a:r>
            <a:r>
              <a:rPr lang="en-US" dirty="0" smtClean="0"/>
              <a:t> </a:t>
            </a:r>
            <a:r>
              <a:rPr lang="en-US" dirty="0" err="1" smtClean="0"/>
              <a:t>sociosqu</a:t>
            </a:r>
            <a:r>
              <a:rPr lang="en-US" dirty="0" smtClean="0"/>
              <a:t> ad </a:t>
            </a:r>
            <a:r>
              <a:rPr lang="en-US" dirty="0" err="1" smtClean="0"/>
              <a:t>litora</a:t>
            </a:r>
            <a:r>
              <a:rPr lang="en-US" dirty="0" smtClean="0"/>
              <a:t> </a:t>
            </a:r>
            <a:r>
              <a:rPr lang="en-US" dirty="0" err="1" smtClean="0"/>
              <a:t>torquent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71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883920"/>
            <a:ext cx="12192000" cy="59740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 smtClean="0"/>
          </a:p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519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0" y="1423556"/>
            <a:ext cx="10972800" cy="45942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6309-14C0-4666-BC64-DFF8EBF3A8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04800" y="6254606"/>
            <a:ext cx="10887981" cy="14619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100"/>
              </a:spcBef>
              <a:buNone/>
              <a:defRPr sz="1000">
                <a:solidFill>
                  <a:srgbClr val="000000"/>
                </a:solidFill>
              </a:defRPr>
            </a:lvl1pPr>
            <a:lvl2pPr marL="282575" indent="0">
              <a:buNone/>
              <a:defRPr sz="1000">
                <a:solidFill>
                  <a:schemeClr val="tx1"/>
                </a:solidFill>
              </a:defRPr>
            </a:lvl2pPr>
            <a:lvl3pPr marL="568325" indent="0">
              <a:buNone/>
              <a:defRPr sz="1000">
                <a:solidFill>
                  <a:schemeClr val="tx1"/>
                </a:solidFill>
              </a:defRPr>
            </a:lvl3pPr>
            <a:lvl4pPr marL="798513" indent="0">
              <a:buNone/>
              <a:defRPr sz="1000">
                <a:solidFill>
                  <a:schemeClr val="tx1"/>
                </a:solidFill>
              </a:defRPr>
            </a:lvl4pPr>
            <a:lvl5pPr marL="1030287" indent="0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Footnote, if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31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68639" y="0"/>
            <a:ext cx="116960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ctr"/>
            <a:r>
              <a:rPr lang="en-US" sz="1800" dirty="0" smtClean="0">
                <a:latin typeface="Arial" charset="0"/>
              </a:rPr>
              <a:t>‘-</a:t>
            </a:r>
            <a:endParaRPr lang="en-US" sz="1800" dirty="0">
              <a:latin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045779" y="1023930"/>
            <a:ext cx="8557756" cy="140269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Effra Trial Heavy" charset="0"/>
                <a:ea typeface="Effra Trial Heavy" charset="0"/>
                <a:cs typeface="Effra Trial Heavy" charset="0"/>
              </a:defRPr>
            </a:lvl1pPr>
          </a:lstStyle>
          <a:p>
            <a:endParaRPr lang="en-US" sz="3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Text Placeholder 2"/>
          <p:cNvSpPr txBox="1">
            <a:spLocks/>
          </p:cNvSpPr>
          <p:nvPr userDrawn="1"/>
        </p:nvSpPr>
        <p:spPr>
          <a:xfrm>
            <a:off x="2045779" y="2555890"/>
            <a:ext cx="8557756" cy="30782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828383"/>
                </a:solidFill>
                <a:latin typeface="Museo Slab 100" charset="0"/>
                <a:ea typeface="Museo Slab 100" charset="0"/>
                <a:cs typeface="Museo Slab 100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7" cy="6857999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566928" y="2320111"/>
            <a:ext cx="10515600" cy="3813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66928" y="1316736"/>
            <a:ext cx="10515600" cy="868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11045952" y="6221885"/>
            <a:ext cx="725424" cy="5345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1000" b="1" i="0" kern="1200">
                <a:solidFill>
                  <a:srgbClr val="828383"/>
                </a:solidFill>
                <a:latin typeface="Museo Slab 900" charset="0"/>
                <a:ea typeface="Museo Slab 900" charset="0"/>
                <a:cs typeface="Museo Slab 900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5D2C3-7EB9-F849-9C19-1CC92E2870ED}" type="slidenum">
              <a:rPr lang="en-US" sz="1200" b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pPr/>
              <a:t>‹#›</a:t>
            </a:fld>
            <a:endParaRPr lang="en-US" sz="1200" b="1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9" y="56224"/>
            <a:ext cx="7786052" cy="83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3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4" r:id="rId2"/>
    <p:sldLayoutId id="2147483895" r:id="rId3"/>
    <p:sldLayoutId id="2147483897" r:id="rId4"/>
    <p:sldLayoutId id="2147483907" r:id="rId5"/>
    <p:sldLayoutId id="2147483898" r:id="rId6"/>
    <p:sldLayoutId id="2147483900" r:id="rId7"/>
    <p:sldLayoutId id="2147483906" r:id="rId8"/>
    <p:sldLayoutId id="2147483902" r:id="rId9"/>
    <p:sldLayoutId id="2147483908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5BBB"/>
        </a:buClr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LucidaGrande" charset="0"/>
        <a:buChar char="-"/>
        <a:defRPr sz="1350" kern="1200" baseline="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80" userDrawn="1">
          <p15:clr>
            <a:srgbClr val="F26B43"/>
          </p15:clr>
        </p15:guide>
        <p15:guide id="2" pos="416" userDrawn="1">
          <p15:clr>
            <a:srgbClr val="F26B43"/>
          </p15:clr>
        </p15:guide>
        <p15:guide id="3" orient="horz" pos="4016" userDrawn="1">
          <p15:clr>
            <a:srgbClr val="F26B43"/>
          </p15:clr>
        </p15:guide>
        <p15:guide id="4" pos="7392" userDrawn="1">
          <p15:clr>
            <a:srgbClr val="F26B43"/>
          </p15:clr>
        </p15:guide>
        <p15:guide id="5" pos="288" userDrawn="1">
          <p15:clr>
            <a:srgbClr val="F26B43"/>
          </p15:clr>
        </p15:guide>
        <p15:guide id="6" pos="4464" userDrawn="1">
          <p15:clr>
            <a:srgbClr val="F26B43"/>
          </p15:clr>
        </p15:guide>
        <p15:guide id="7" pos="4704" userDrawn="1">
          <p15:clr>
            <a:srgbClr val="F26B43"/>
          </p15:clr>
        </p15:guide>
        <p15:guide id="8" pos="4512" userDrawn="1">
          <p15:clr>
            <a:srgbClr val="F26B43"/>
          </p15:clr>
        </p15:guide>
        <p15:guide id="9" orient="horz" pos="1848" userDrawn="1">
          <p15:clr>
            <a:srgbClr val="F26B43"/>
          </p15:clr>
        </p15:guide>
        <p15:guide id="10" orient="horz" pos="1896" userDrawn="1">
          <p15:clr>
            <a:srgbClr val="F26B43"/>
          </p15:clr>
        </p15:guide>
        <p15:guide id="11" orient="horz" pos="2880" userDrawn="1">
          <p15:clr>
            <a:srgbClr val="F26B43"/>
          </p15:clr>
        </p15:guide>
        <p15:guide id="12" orient="horz" pos="28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01522" y="645391"/>
            <a:ext cx="10290220" cy="13522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dirty="0">
                <a:latin typeface="Georgia" panose="02040502050405020303" pitchFamily="18" charset="0"/>
                <a:cs typeface="Calibri" panose="020F0502020204030204" pitchFamily="34" charset="0"/>
              </a:rPr>
              <a:t>Patterns of Structural and Functional Connectivity Predict Response to Cognitive Rehabilitation 2 Years Later in Multiple Sclerosis</a:t>
            </a:r>
            <a:endParaRPr lang="en-US" sz="2200" dirty="0"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14"/>
          <a:stretch/>
        </p:blipFill>
        <p:spPr bwMode="auto">
          <a:xfrm>
            <a:off x="5075345" y="5193192"/>
            <a:ext cx="2291478" cy="112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01521" y="2124310"/>
            <a:ext cx="6658378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Tom A Fuchs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1,2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Ralph HB Benedict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Stefano Ziccardi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5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✝Alexander Bartnik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1,2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✝Rebecca Campbell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1,2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✝Jose Escobar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1,2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✝Devon Oship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1,2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</a:t>
            </a:r>
            <a:r>
              <a:rPr lang="en-US" sz="1400" dirty="0" err="1">
                <a:solidFill>
                  <a:schemeClr val="bg1"/>
                </a:solidFill>
                <a:latin typeface="Georgia" panose="02040502050405020303" pitchFamily="18" charset="0"/>
              </a:rPr>
              <a:t>Jeta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 Pol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✝Curtis Wojcik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✝</a:t>
            </a:r>
            <a:r>
              <a:rPr lang="en-US" sz="1400" dirty="0" err="1">
                <a:solidFill>
                  <a:schemeClr val="bg1"/>
                </a:solidFill>
                <a:latin typeface="Georgia" panose="02040502050405020303" pitchFamily="18" charset="0"/>
              </a:rPr>
              <a:t>Faizan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 Yasin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Bianca Weinstock-Guttman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Robert Zivadinov</a:t>
            </a:r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1-3</a:t>
            </a:r>
            <a:r>
              <a:rPr lang="en-US" sz="1400" dirty="0">
                <a:solidFill>
                  <a:schemeClr val="bg1"/>
                </a:solidFill>
                <a:latin typeface="Georgia" panose="02040502050405020303" pitchFamily="18" charset="0"/>
              </a:rPr>
              <a:t>, Michael G </a:t>
            </a:r>
            <a:r>
              <a:rPr lang="en-US" sz="1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Dwyer</a:t>
            </a:r>
            <a:r>
              <a:rPr lang="en-US" sz="1400" baseline="30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1-4</a:t>
            </a:r>
          </a:p>
          <a:p>
            <a:endParaRPr lang="en-US" sz="14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✝indicates equal contribution, listed in alphabetical order</a:t>
            </a:r>
          </a:p>
          <a:p>
            <a:endParaRPr lang="en-US" sz="1400" baseline="30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1Buffalo Neuroimaging Analysis Center, Department of Neurology, Jacobs School of Medicine and Biomedical Sciences, University at Buffalo, State University of New York, Buffalo, NY, USA; 2Jacobs Multiple Sclerosis Center, Department of Neurology, School of Medicine and Biomedical Sciences, University at Buffalo, State University of New York, Buffalo, NY, USA; </a:t>
            </a:r>
          </a:p>
          <a:p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3Center for Biomedical Imaging at Clinical Translational Science Institute, University at Buffalo, State University of New York, Buffalo, NY, USA; </a:t>
            </a:r>
          </a:p>
          <a:p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4Department of Biomedical Informatics, University at Buffalo, State University of New York, Buffalo, NY, USA;</a:t>
            </a:r>
          </a:p>
          <a:p>
            <a:r>
              <a:rPr lang="en-US" sz="1400" baseline="30000" dirty="0">
                <a:solidFill>
                  <a:schemeClr val="bg1"/>
                </a:solidFill>
                <a:latin typeface="Georgia" panose="02040502050405020303" pitchFamily="18" charset="0"/>
              </a:rPr>
              <a:t>5Neurology Section, Department of Neuroscience, Biomedicine and Movement Sciences, University of Verona, Italy</a:t>
            </a:r>
          </a:p>
        </p:txBody>
      </p:sp>
    </p:spTree>
    <p:extLst>
      <p:ext uri="{BB962C8B-B14F-4D97-AF65-F5344CB8AC3E}">
        <p14:creationId xmlns:p14="http://schemas.microsoft.com/office/powerpoint/2010/main" val="14618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569468" y="2185417"/>
            <a:ext cx="10699546" cy="438280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600" dirty="0">
                <a:latin typeface="Georgia" panose="02040502050405020303" pitchFamily="18" charset="0"/>
              </a:rPr>
              <a:t>Tom Fuchs, Stefano </a:t>
            </a:r>
            <a:r>
              <a:rPr lang="en-US" sz="1600" dirty="0" err="1">
                <a:latin typeface="Georgia" panose="02040502050405020303" pitchFamily="18" charset="0"/>
              </a:rPr>
              <a:t>Ziccardi</a:t>
            </a:r>
            <a:r>
              <a:rPr lang="en-US" sz="1600" dirty="0">
                <a:latin typeface="Georgia" panose="02040502050405020303" pitchFamily="18" charset="0"/>
              </a:rPr>
              <a:t>, Alexander </a:t>
            </a:r>
            <a:r>
              <a:rPr lang="en-US" sz="1600" dirty="0" err="1">
                <a:latin typeface="Georgia" panose="02040502050405020303" pitchFamily="18" charset="0"/>
              </a:rPr>
              <a:t>Bartnik</a:t>
            </a:r>
            <a:r>
              <a:rPr lang="en-US" sz="1600" dirty="0">
                <a:latin typeface="Georgia" panose="02040502050405020303" pitchFamily="18" charset="0"/>
              </a:rPr>
              <a:t>, Rebecca Campbell, Jose Escobar, Devon </a:t>
            </a:r>
            <a:r>
              <a:rPr lang="en-US" sz="1600" dirty="0" err="1">
                <a:latin typeface="Georgia" panose="02040502050405020303" pitchFamily="18" charset="0"/>
              </a:rPr>
              <a:t>Oship</a:t>
            </a:r>
            <a:r>
              <a:rPr lang="en-US" sz="1600" dirty="0">
                <a:latin typeface="Georgia" panose="02040502050405020303" pitchFamily="18" charset="0"/>
              </a:rPr>
              <a:t>, </a:t>
            </a:r>
            <a:r>
              <a:rPr lang="en-US" sz="1600" dirty="0" err="1">
                <a:latin typeface="Georgia" panose="02040502050405020303" pitchFamily="18" charset="0"/>
              </a:rPr>
              <a:t>Jeta</a:t>
            </a:r>
            <a:r>
              <a:rPr lang="en-US" sz="1600" dirty="0">
                <a:latin typeface="Georgia" panose="02040502050405020303" pitchFamily="18" charset="0"/>
              </a:rPr>
              <a:t> Pol, Curtis </a:t>
            </a:r>
            <a:r>
              <a:rPr lang="en-US" sz="1600" dirty="0" err="1">
                <a:latin typeface="Georgia" panose="02040502050405020303" pitchFamily="18" charset="0"/>
              </a:rPr>
              <a:t>Wojcik</a:t>
            </a:r>
            <a:r>
              <a:rPr lang="en-US" sz="1600" dirty="0">
                <a:latin typeface="Georgia" panose="02040502050405020303" pitchFamily="18" charset="0"/>
              </a:rPr>
              <a:t>, and </a:t>
            </a:r>
            <a:r>
              <a:rPr lang="en-US" sz="1600" dirty="0" err="1">
                <a:latin typeface="Georgia" panose="02040502050405020303" pitchFamily="18" charset="0"/>
              </a:rPr>
              <a:t>Faizan</a:t>
            </a:r>
            <a:r>
              <a:rPr lang="en-US" sz="1600" dirty="0">
                <a:latin typeface="Georgia" panose="02040502050405020303" pitchFamily="18" charset="0"/>
              </a:rPr>
              <a:t> </a:t>
            </a:r>
            <a:r>
              <a:rPr lang="en-US" sz="1600" dirty="0" err="1">
                <a:latin typeface="Georgia" panose="02040502050405020303" pitchFamily="18" charset="0"/>
              </a:rPr>
              <a:t>Yasin</a:t>
            </a:r>
            <a:r>
              <a:rPr lang="en-US" sz="1600" dirty="0">
                <a:latin typeface="Georgia" panose="02040502050405020303" pitchFamily="18" charset="0"/>
              </a:rPr>
              <a:t> have nothing to </a:t>
            </a:r>
            <a:r>
              <a:rPr lang="en-US" sz="1600" dirty="0" smtClean="0">
                <a:latin typeface="Georgia" panose="02040502050405020303" pitchFamily="18" charset="0"/>
              </a:rPr>
              <a:t>disclose.</a:t>
            </a:r>
            <a:endParaRPr lang="en-US" sz="16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600" dirty="0" smtClean="0">
                <a:latin typeface="Georgia" panose="02040502050405020303" pitchFamily="18" charset="0"/>
              </a:rPr>
              <a:t>Robert </a:t>
            </a:r>
            <a:r>
              <a:rPr lang="en-US" sz="1600" dirty="0" err="1">
                <a:latin typeface="Georgia" panose="02040502050405020303" pitchFamily="18" charset="0"/>
              </a:rPr>
              <a:t>Zivadinov</a:t>
            </a:r>
            <a:r>
              <a:rPr lang="en-US" sz="1600" dirty="0">
                <a:latin typeface="Georgia" panose="02040502050405020303" pitchFamily="18" charset="0"/>
              </a:rPr>
              <a:t> received personal compensation from </a:t>
            </a:r>
            <a:r>
              <a:rPr lang="en-US" sz="1600" dirty="0" err="1">
                <a:latin typeface="Georgia" panose="02040502050405020303" pitchFamily="18" charset="0"/>
              </a:rPr>
              <a:t>Teva</a:t>
            </a:r>
            <a:r>
              <a:rPr lang="en-US" sz="1600" dirty="0">
                <a:latin typeface="Georgia" panose="02040502050405020303" pitchFamily="18" charset="0"/>
              </a:rPr>
              <a:t> Pharmaceuticals, Biogen Idec, EMD </a:t>
            </a:r>
            <a:r>
              <a:rPr lang="en-US" sz="1600" dirty="0" err="1">
                <a:latin typeface="Georgia" panose="02040502050405020303" pitchFamily="18" charset="0"/>
              </a:rPr>
              <a:t>Serono</a:t>
            </a:r>
            <a:r>
              <a:rPr lang="en-US" sz="1600" dirty="0">
                <a:latin typeface="Georgia" panose="02040502050405020303" pitchFamily="18" charset="0"/>
              </a:rPr>
              <a:t>, Genzyme-Sanofi, Claret Medical, IMS Health and Novartis for speaking and consultant fees. He received financial support for research activities from </a:t>
            </a:r>
            <a:r>
              <a:rPr lang="en-US" sz="1600" dirty="0" err="1">
                <a:latin typeface="Georgia" panose="02040502050405020303" pitchFamily="18" charset="0"/>
              </a:rPr>
              <a:t>Teva</a:t>
            </a:r>
            <a:r>
              <a:rPr lang="en-US" sz="1600" dirty="0">
                <a:latin typeface="Georgia" panose="02040502050405020303" pitchFamily="18" charset="0"/>
              </a:rPr>
              <a:t> Pharmaceuticals, Genzyme-Sanofi, Novartis, Claret Medical, </a:t>
            </a:r>
            <a:r>
              <a:rPr lang="en-US" sz="1600" dirty="0" err="1">
                <a:latin typeface="Georgia" panose="02040502050405020303" pitchFamily="18" charset="0"/>
              </a:rPr>
              <a:t>Intekrin</a:t>
            </a:r>
            <a:r>
              <a:rPr lang="en-US" sz="1600" dirty="0">
                <a:latin typeface="Georgia" panose="02040502050405020303" pitchFamily="18" charset="0"/>
              </a:rPr>
              <a:t> and IMS </a:t>
            </a:r>
            <a:r>
              <a:rPr lang="en-US" sz="1600" dirty="0" smtClean="0">
                <a:latin typeface="Georgia" panose="02040502050405020303" pitchFamily="18" charset="0"/>
              </a:rPr>
              <a:t>Health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1600" dirty="0" smtClean="0">
                <a:latin typeface="Georgia" panose="02040502050405020303" pitchFamily="18" charset="0"/>
              </a:rPr>
              <a:t>Bianca </a:t>
            </a:r>
            <a:r>
              <a:rPr lang="en-US" sz="1600" dirty="0">
                <a:latin typeface="Georgia" panose="02040502050405020303" pitchFamily="18" charset="0"/>
              </a:rPr>
              <a:t>Weinstock-</a:t>
            </a:r>
            <a:r>
              <a:rPr lang="en-US" sz="1600" dirty="0" err="1">
                <a:latin typeface="Georgia" panose="02040502050405020303" pitchFamily="18" charset="0"/>
              </a:rPr>
              <a:t>Guttman</a:t>
            </a:r>
            <a:r>
              <a:rPr lang="en-US" sz="1600" dirty="0">
                <a:latin typeface="Georgia" panose="02040502050405020303" pitchFamily="18" charset="0"/>
              </a:rPr>
              <a:t> received honoraria as a speaker and as a consultant for Biogen Idec, </a:t>
            </a:r>
            <a:r>
              <a:rPr lang="en-US" sz="1600" dirty="0" err="1">
                <a:latin typeface="Georgia" panose="02040502050405020303" pitchFamily="18" charset="0"/>
              </a:rPr>
              <a:t>Teva</a:t>
            </a:r>
            <a:r>
              <a:rPr lang="en-US" sz="1600" dirty="0">
                <a:latin typeface="Georgia" panose="02040502050405020303" pitchFamily="18" charset="0"/>
              </a:rPr>
              <a:t> Pharmaceuticals, EMD </a:t>
            </a:r>
            <a:r>
              <a:rPr lang="en-US" sz="1600" dirty="0" err="1">
                <a:latin typeface="Georgia" panose="02040502050405020303" pitchFamily="18" charset="0"/>
              </a:rPr>
              <a:t>Serono</a:t>
            </a:r>
            <a:r>
              <a:rPr lang="en-US" sz="1600" dirty="0">
                <a:latin typeface="Georgia" panose="02040502050405020303" pitchFamily="18" charset="0"/>
              </a:rPr>
              <a:t>, Genzyme, Sanofi, Novartis and </a:t>
            </a:r>
            <a:r>
              <a:rPr lang="en-US" sz="1600" dirty="0" err="1">
                <a:latin typeface="Georgia" panose="02040502050405020303" pitchFamily="18" charset="0"/>
              </a:rPr>
              <a:t>Acorda</a:t>
            </a:r>
            <a:r>
              <a:rPr lang="en-US" sz="1600" dirty="0">
                <a:latin typeface="Georgia" panose="02040502050405020303" pitchFamily="18" charset="0"/>
              </a:rPr>
              <a:t>. </a:t>
            </a:r>
            <a:r>
              <a:rPr lang="en-US" sz="1600" dirty="0" err="1">
                <a:latin typeface="Georgia" panose="02040502050405020303" pitchFamily="18" charset="0"/>
              </a:rPr>
              <a:t>Dr</a:t>
            </a:r>
            <a:r>
              <a:rPr lang="en-US" sz="1600" dirty="0">
                <a:latin typeface="Georgia" panose="02040502050405020303" pitchFamily="18" charset="0"/>
              </a:rPr>
              <a:t> Weinstock-</a:t>
            </a:r>
            <a:r>
              <a:rPr lang="en-US" sz="1600" dirty="0" err="1">
                <a:latin typeface="Georgia" panose="02040502050405020303" pitchFamily="18" charset="0"/>
              </a:rPr>
              <a:t>Guttman</a:t>
            </a:r>
            <a:r>
              <a:rPr lang="en-US" sz="1600" dirty="0">
                <a:latin typeface="Georgia" panose="02040502050405020303" pitchFamily="18" charset="0"/>
              </a:rPr>
              <a:t> received research funds from Biogen Idec, </a:t>
            </a:r>
            <a:r>
              <a:rPr lang="en-US" sz="1600" dirty="0" err="1">
                <a:latin typeface="Georgia" panose="02040502050405020303" pitchFamily="18" charset="0"/>
              </a:rPr>
              <a:t>Teva</a:t>
            </a:r>
            <a:r>
              <a:rPr lang="en-US" sz="1600" dirty="0">
                <a:latin typeface="Georgia" panose="02040502050405020303" pitchFamily="18" charset="0"/>
              </a:rPr>
              <a:t> Pharmaceuticals, EMD </a:t>
            </a:r>
            <a:r>
              <a:rPr lang="en-US" sz="1600" dirty="0" err="1">
                <a:latin typeface="Georgia" panose="02040502050405020303" pitchFamily="18" charset="0"/>
              </a:rPr>
              <a:t>Serono,Genzyme</a:t>
            </a:r>
            <a:r>
              <a:rPr lang="en-US" sz="1600" dirty="0">
                <a:latin typeface="Georgia" panose="02040502050405020303" pitchFamily="18" charset="0"/>
              </a:rPr>
              <a:t>, Sanofi, Novartis, </a:t>
            </a:r>
            <a:r>
              <a:rPr lang="en-US" sz="1600" dirty="0" err="1" smtClean="0">
                <a:latin typeface="Georgia" panose="02040502050405020303" pitchFamily="18" charset="0"/>
              </a:rPr>
              <a:t>Acorda</a:t>
            </a:r>
            <a:r>
              <a:rPr lang="en-US" sz="1600" dirty="0" smtClean="0"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1600" dirty="0" smtClean="0">
                <a:latin typeface="Georgia" panose="02040502050405020303" pitchFamily="18" charset="0"/>
              </a:rPr>
              <a:t>Ralph </a:t>
            </a:r>
            <a:r>
              <a:rPr lang="en-US" sz="1600" dirty="0">
                <a:latin typeface="Georgia" panose="02040502050405020303" pitchFamily="18" charset="0"/>
              </a:rPr>
              <a:t>H. B. Benedict has received research support from </a:t>
            </a:r>
            <a:r>
              <a:rPr lang="en-US" sz="1600" dirty="0" err="1">
                <a:latin typeface="Georgia" panose="02040502050405020303" pitchFamily="18" charset="0"/>
              </a:rPr>
              <a:t>Accorda</a:t>
            </a:r>
            <a:r>
              <a:rPr lang="en-US" sz="1600" dirty="0">
                <a:latin typeface="Georgia" panose="02040502050405020303" pitchFamily="18" charset="0"/>
              </a:rPr>
              <a:t>, </a:t>
            </a:r>
            <a:r>
              <a:rPr lang="en-US" sz="1600" dirty="0" smtClean="0">
                <a:latin typeface="Georgia" panose="02040502050405020303" pitchFamily="18" charset="0"/>
              </a:rPr>
              <a:t>Genzyme</a:t>
            </a:r>
            <a:r>
              <a:rPr lang="en-US" sz="1600" dirty="0">
                <a:latin typeface="Georgia" panose="02040502050405020303" pitchFamily="18" charset="0"/>
              </a:rPr>
              <a:t>, </a:t>
            </a:r>
            <a:r>
              <a:rPr lang="en-US" sz="1600" dirty="0" smtClean="0">
                <a:latin typeface="Georgia" panose="02040502050405020303" pitchFamily="18" charset="0"/>
              </a:rPr>
              <a:t>Biogen, </a:t>
            </a:r>
            <a:r>
              <a:rPr lang="en-US" sz="1600" dirty="0">
                <a:latin typeface="Georgia" panose="02040502050405020303" pitchFamily="18" charset="0"/>
              </a:rPr>
              <a:t>and </a:t>
            </a:r>
            <a:r>
              <a:rPr lang="en-US" sz="1600" dirty="0" smtClean="0">
                <a:latin typeface="Georgia" panose="02040502050405020303" pitchFamily="18" charset="0"/>
              </a:rPr>
              <a:t>Mallinckrodt, </a:t>
            </a:r>
            <a:r>
              <a:rPr lang="en-US" sz="1600" dirty="0">
                <a:latin typeface="Georgia" panose="02040502050405020303" pitchFamily="18" charset="0"/>
              </a:rPr>
              <a:t>and is on the speakers’ bureau for EMD </a:t>
            </a:r>
            <a:r>
              <a:rPr lang="en-US" sz="1600" dirty="0" err="1" smtClean="0">
                <a:latin typeface="Georgia" panose="02040502050405020303" pitchFamily="18" charset="0"/>
              </a:rPr>
              <a:t>Serono</a:t>
            </a:r>
            <a:r>
              <a:rPr lang="en-US" sz="1600" dirty="0" smtClean="0">
                <a:latin typeface="Georgia" panose="02040502050405020303" pitchFamily="18" charset="0"/>
              </a:rPr>
              <a:t>, consults </a:t>
            </a:r>
            <a:r>
              <a:rPr lang="en-US" sz="1600" dirty="0">
                <a:latin typeface="Georgia" panose="02040502050405020303" pitchFamily="18" charset="0"/>
              </a:rPr>
              <a:t>for </a:t>
            </a:r>
            <a:r>
              <a:rPr lang="en-US" sz="1600" dirty="0" smtClean="0">
                <a:latin typeface="Georgia" panose="02040502050405020303" pitchFamily="18" charset="0"/>
              </a:rPr>
              <a:t>Biogen, </a:t>
            </a:r>
            <a:r>
              <a:rPr lang="en-US" sz="1600" dirty="0">
                <a:latin typeface="Georgia" panose="02040502050405020303" pitchFamily="18" charset="0"/>
              </a:rPr>
              <a:t>Genentech, </a:t>
            </a:r>
            <a:r>
              <a:rPr lang="en-US" sz="1600" dirty="0" smtClean="0">
                <a:latin typeface="Georgia" panose="02040502050405020303" pitchFamily="18" charset="0"/>
              </a:rPr>
              <a:t>Roche, Sanofi, and Novartis, and receives </a:t>
            </a:r>
            <a:r>
              <a:rPr lang="en-US" sz="1600" dirty="0">
                <a:latin typeface="Georgia" panose="02040502050405020303" pitchFamily="18" charset="0"/>
              </a:rPr>
              <a:t>royalties for Psychological Assessment </a:t>
            </a:r>
            <a:r>
              <a:rPr lang="en-US" sz="1600" dirty="0" smtClean="0">
                <a:latin typeface="Georgia" panose="02040502050405020303" pitchFamily="18" charset="0"/>
              </a:rPr>
              <a:t>Resources</a:t>
            </a:r>
            <a:endParaRPr lang="en-US" sz="1600" dirty="0">
              <a:latin typeface="Georgia" panose="02040502050405020303" pitchFamily="18" charset="0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1600" dirty="0" smtClean="0">
                <a:latin typeface="Georgia" panose="02040502050405020303" pitchFamily="18" charset="0"/>
              </a:rPr>
              <a:t>Michael </a:t>
            </a:r>
            <a:r>
              <a:rPr lang="en-US" sz="1600" dirty="0">
                <a:latin typeface="Georgia" panose="02040502050405020303" pitchFamily="18" charset="0"/>
              </a:rPr>
              <a:t>G Dwyer received personal compensation from Novartis and Claret Medical for speaking and consultant fees. He received financial support for research activities from </a:t>
            </a:r>
            <a:r>
              <a:rPr lang="en-US" sz="1600" dirty="0" smtClean="0">
                <a:latin typeface="Georgia" panose="02040502050405020303" pitchFamily="18" charset="0"/>
              </a:rPr>
              <a:t>Novartis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Disclosures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8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Sclerosis</a:t>
            </a:r>
            <a:endParaRPr lang="en-US" dirty="0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801"/>
          <a:stretch/>
        </p:blipFill>
        <p:spPr bwMode="auto">
          <a:xfrm>
            <a:off x="324066" y="2661712"/>
            <a:ext cx="3547141" cy="200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nejm.org/na101/home/literatum/publisher/mms/journals/content/nejm/1998/nejm_1998.338.issue-5/nejm199801293380502/production/images/img_medium/nejm199801293380502_f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401" y="2618324"/>
            <a:ext cx="3582833" cy="358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rs.els-cdn.com/content/image/1-s2.0-S147444220870259X-gr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858" y="1897313"/>
            <a:ext cx="3684444" cy="429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8844" y="6572292"/>
            <a:ext cx="8577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 smtClean="0"/>
              <a:t>Mireia &amp; Martin, Annual Review of Immunology 2005; </a:t>
            </a:r>
            <a:r>
              <a:rPr lang="en-US" sz="1100" baseline="30000" dirty="0" smtClean="0"/>
              <a:t>2</a:t>
            </a:r>
            <a:r>
              <a:rPr lang="en-US" sz="1100" dirty="0" smtClean="0"/>
              <a:t>Trapp, et al., NEJM, 1998; </a:t>
            </a:r>
            <a:r>
              <a:rPr lang="en-US" sz="1100" baseline="30000" dirty="0" smtClean="0"/>
              <a:t>3</a:t>
            </a:r>
            <a:r>
              <a:rPr lang="en-US" sz="1100" dirty="0" smtClean="0"/>
              <a:t>Chiaravalloti, et al., Lancet </a:t>
            </a:r>
            <a:r>
              <a:rPr lang="en-US" sz="1100" dirty="0" err="1" smtClean="0"/>
              <a:t>Neur</a:t>
            </a:r>
            <a:r>
              <a:rPr lang="en-US" sz="1100" dirty="0" smtClean="0"/>
              <a:t>, 2008  </a:t>
            </a:r>
          </a:p>
          <a:p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1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1533" y="6058797"/>
            <a:ext cx="410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3839618" y="5351695"/>
            <a:ext cx="410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801913" y="6058797"/>
            <a:ext cx="410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3</a:t>
            </a:r>
            <a:endParaRPr lang="en-US" baseline="30000" dirty="0"/>
          </a:p>
        </p:txBody>
      </p:sp>
      <p:pic>
        <p:nvPicPr>
          <p:cNvPr id="14" name="Picture 2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56" b="14036"/>
          <a:stretch/>
        </p:blipFill>
        <p:spPr bwMode="auto">
          <a:xfrm>
            <a:off x="324065" y="4351343"/>
            <a:ext cx="3547141" cy="95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91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140276" y="3950390"/>
            <a:ext cx="11651389" cy="2265528"/>
          </a:xfrm>
        </p:spPr>
        <p:txBody>
          <a:bodyPr/>
          <a:lstStyle/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Cognitive rehabilitation in MS can be broken up into two major categories, those which train patients with </a:t>
            </a: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</a:rPr>
              <a:t>compensatory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 techniques and those which aim to strengthen/</a:t>
            </a: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</a:rPr>
              <a:t>restore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 cognitive constructs.</a:t>
            </a:r>
            <a:r>
              <a:rPr lang="en-US" sz="1800" baseline="30000" dirty="0" smtClean="0">
                <a:solidFill>
                  <a:schemeClr val="tx1">
                    <a:lumMod val="50000"/>
                  </a:schemeClr>
                </a:solidFill>
              </a:rPr>
              <a:t>1,2</a:t>
            </a:r>
          </a:p>
          <a:p>
            <a:pPr marL="628642" lvl="1" indent="-285750">
              <a:buFont typeface="Courier New" panose="02070309020205020404" pitchFamily="49" charset="0"/>
              <a:buChar char="o"/>
            </a:pP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</a:rPr>
              <a:t>Compensatory techniques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such as the story memory technique have been applied with Class I evidence</a:t>
            </a:r>
            <a:r>
              <a:rPr lang="en-US" sz="1800" baseline="30000" dirty="0" smtClean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 based on randomized-controlled trials to improve memory functions. </a:t>
            </a:r>
          </a:p>
          <a:p>
            <a:pPr marL="628642" lvl="1" indent="-285750">
              <a:buFont typeface="Courier New" panose="02070309020205020404" pitchFamily="49" charset="0"/>
              <a:buChar char="o"/>
            </a:pP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</a:rPr>
              <a:t>Restorative rehabilitations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have also shown efficacy for improving cognitive functions such as working memory and processing speed. 1 study showed class II evidence and 3 studies had class III evidence (AAN guidelines) </a:t>
            </a:r>
            <a:endParaRPr lang="en-US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80" y="1435946"/>
            <a:ext cx="4732236" cy="2158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844" y="6572292"/>
            <a:ext cx="8577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Benedict, et al., JINS 2017; </a:t>
            </a:r>
            <a:r>
              <a:rPr lang="en-US" sz="1100" baseline="300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Goverover, et al., APMR; </a:t>
            </a:r>
            <a:r>
              <a:rPr lang="en-US" sz="1100" baseline="300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10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Chiaravalloti, et al., 2019, MSJ</a:t>
            </a:r>
            <a:endParaRPr lang="en-US" sz="1100" baseline="30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38" y="1435947"/>
            <a:ext cx="5486791" cy="1907044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58844" y="667392"/>
            <a:ext cx="10515600" cy="7160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Cognitive Rehabilitation in Multiple Sclerosis: Compensation vs Restoration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09989" y="4161935"/>
            <a:ext cx="7582883" cy="19580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Well-validated. Home-based. Accessed on home computers without any installation. Affordable and easy to use. Adaptive to patient performance. </a:t>
            </a:r>
          </a:p>
          <a:p>
            <a:pPr>
              <a:lnSpc>
                <a:spcPct val="100000"/>
              </a:lnSpc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Participants in the ACR (n=74) versus active control (n=61) training program had significantly greater improvement in the primary outcome of cognitive functioning (mean change in composite z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score±SD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: 0.25 ±0.45 vs. 0.09±0.37, </a:t>
            </a:r>
            <a:r>
              <a:rPr lang="en-US" sz="1600" i="1" dirty="0" smtClean="0">
                <a:solidFill>
                  <a:schemeClr val="tx1">
                    <a:lumMod val="50000"/>
                  </a:schemeClr>
                </a:solidFill>
              </a:rPr>
              <a:t>P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=0.03, estimated difference = 0.16 with 95% CI: 0.02±0.30)</a:t>
            </a:r>
          </a:p>
          <a:p>
            <a:pPr>
              <a:lnSpc>
                <a:spcPct val="100000"/>
              </a:lnSpc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Individual responses to rehabilitation varied.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It is currently unclear whether this heterogeneity is random or is driven by underlying 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patient characteristics.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6928" y="1316736"/>
            <a:ext cx="10515600" cy="4984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Home Computer-Based Adaptive Cognitive Remediation (ACR) Improved Cognitive Function in MS Patients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96309-14C0-4666-BC64-DFF8EBF3A82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" y="6622915"/>
            <a:ext cx="10887981" cy="230832"/>
          </a:xfrm>
        </p:spPr>
        <p:txBody>
          <a:bodyPr/>
          <a:lstStyle/>
          <a:p>
            <a:r>
              <a:rPr lang="en-US" dirty="0" err="1" smtClean="0"/>
              <a:t>Charvet</a:t>
            </a:r>
            <a:r>
              <a:rPr lang="en-US" dirty="0" smtClean="0"/>
              <a:t> LE et al. </a:t>
            </a:r>
            <a:r>
              <a:rPr lang="en-US" i="1" dirty="0" err="1" smtClean="0"/>
              <a:t>PLoS</a:t>
            </a:r>
            <a:r>
              <a:rPr lang="en-US" i="1" dirty="0" smtClean="0"/>
              <a:t> One</a:t>
            </a:r>
            <a:r>
              <a:rPr lang="en-US" dirty="0" smtClean="0"/>
              <a:t>. 2017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9" y="1817451"/>
            <a:ext cx="2398240" cy="22874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9724" y="1833281"/>
            <a:ext cx="2216195" cy="2271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384" y="1872206"/>
            <a:ext cx="2311175" cy="21687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7255" y="1678384"/>
            <a:ext cx="3785682" cy="18079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1712" y="2306025"/>
            <a:ext cx="1058983" cy="1058983"/>
          </a:xfrm>
          <a:prstGeom prst="rect">
            <a:avLst/>
          </a:prstGeom>
        </p:spPr>
      </p:pic>
      <p:pic>
        <p:nvPicPr>
          <p:cNvPr id="10" name="Picture 13" descr="bottom_bar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9094" y="3503210"/>
            <a:ext cx="3679372" cy="192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1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566928" y="2185419"/>
            <a:ext cx="11191483" cy="2154570"/>
          </a:xfrm>
        </p:spPr>
        <p:txBody>
          <a:bodyPr/>
          <a:lstStyle/>
          <a:p>
            <a:endParaRPr lang="en-US" sz="2400" dirty="0"/>
          </a:p>
          <a:p>
            <a:pPr marL="38100" indent="0">
              <a:buNone/>
            </a:pPr>
            <a:r>
              <a:rPr lang="en-US" sz="2400" dirty="0" smtClean="0"/>
              <a:t>In a real-world setting, what are the individual differences in patients that may be well suited to a restorative cognitive training intervention like </a:t>
            </a:r>
            <a:r>
              <a:rPr lang="en-US" sz="2400" dirty="0" err="1" smtClean="0"/>
              <a:t>BrainHQ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Demographics?</a:t>
            </a:r>
          </a:p>
          <a:p>
            <a:r>
              <a:rPr lang="en-US" sz="2400" dirty="0" smtClean="0"/>
              <a:t>Clinical/Neuropsychological Characteristics?</a:t>
            </a:r>
          </a:p>
          <a:p>
            <a:r>
              <a:rPr lang="en-US" sz="2400" dirty="0" smtClean="0"/>
              <a:t>Brain MRI?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09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170103" y="1870926"/>
            <a:ext cx="11292094" cy="4180549"/>
          </a:xfrm>
        </p:spPr>
        <p:txBody>
          <a:bodyPr/>
          <a:lstStyle/>
          <a:p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51 MS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subjects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recruited from the Jacobs Multiple Sclerosis Center, as part of a large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Cardiovascular, Environmental, and Genetics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(CEG)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en-US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Mean age MS: 53.86,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Mean disease duration: 21.07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Median EDSS: 3.0</a:t>
            </a:r>
          </a:p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Inclusion criteria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Diagnosis of relapsing-remitting,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secondary-progressive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or primary-progressive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MS, English language proficiency, over 18 years of age, access to computer and internet at home, computer competency, high quality MRI available from CEG study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Exclusion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criteria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Substance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dependence/abuse, psychiatric disorders, history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neurological disease other than MS, motor or sensory defect that might interfere with cognitive test performance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103" y="962758"/>
            <a:ext cx="7886700" cy="716084"/>
          </a:xfrm>
        </p:spPr>
        <p:txBody>
          <a:bodyPr>
            <a:normAutofit/>
          </a:bodyPr>
          <a:lstStyle/>
          <a:p>
            <a:r>
              <a:rPr lang="en-US" dirty="0"/>
              <a:t>Methods: </a:t>
            </a:r>
            <a:r>
              <a:rPr lang="en-US" dirty="0" smtClean="0"/>
              <a:t>Subjects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8844" y="6572292"/>
            <a:ext cx="8577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Kappus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et al., JNNP, 2015</a:t>
            </a:r>
          </a:p>
        </p:txBody>
      </p:sp>
      <p:pic>
        <p:nvPicPr>
          <p:cNvPr id="5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5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9468" y="678316"/>
            <a:ext cx="10515600" cy="716084"/>
          </a:xfrm>
        </p:spPr>
        <p:txBody>
          <a:bodyPr/>
          <a:lstStyle/>
          <a:p>
            <a:r>
              <a:rPr lang="en-US" dirty="0" smtClean="0"/>
              <a:t>Study Design, Single-Arm Repeated Measures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849" y="1341578"/>
            <a:ext cx="7623867" cy="29445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6366" y="4535251"/>
            <a:ext cx="116100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 smtClean="0"/>
              <a:t>Neuropsychological assessment pre- and post-rehabilitation included the </a:t>
            </a:r>
            <a:r>
              <a:rPr lang="en-US" b="1" dirty="0" smtClean="0"/>
              <a:t>Symbol Digit Modalities Test </a:t>
            </a:r>
            <a:r>
              <a:rPr lang="en-US" dirty="0" smtClean="0"/>
              <a:t>(SDMT)</a:t>
            </a:r>
            <a:r>
              <a:rPr lang="en-US" baseline="30000" dirty="0" smtClean="0"/>
              <a:t>1</a:t>
            </a:r>
            <a:r>
              <a:rPr lang="en-US" dirty="0" smtClean="0"/>
              <a:t>, oral form, a measure of cognitive processing speed. Alternating forms.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1" dirty="0" smtClean="0"/>
              <a:t>Primary Outcome</a:t>
            </a:r>
            <a:r>
              <a:rPr lang="en-US" dirty="0" smtClean="0"/>
              <a:t>: post-rehabilitation improvement on SDMT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1" dirty="0"/>
              <a:t>Secondary outcomes</a:t>
            </a:r>
            <a:r>
              <a:rPr lang="en-US" dirty="0"/>
              <a:t>: According to recommendations by the Brief International Cognition Assessment for Multiple Sclerosis (BICAMS)</a:t>
            </a:r>
          </a:p>
          <a:p>
            <a:pPr marL="742939" lvl="1" indent="-285750" fontAlgn="base">
              <a:buFont typeface="Courier New" panose="02070309020205020404" pitchFamily="49" charset="0"/>
              <a:buChar char="o"/>
            </a:pPr>
            <a:r>
              <a:rPr lang="en-US" dirty="0"/>
              <a:t>Improvements on learning trials for Brief Visuospatial Memory Test Revised (</a:t>
            </a:r>
            <a:r>
              <a:rPr lang="en-US" b="1" dirty="0"/>
              <a:t>BVMTR</a:t>
            </a:r>
            <a:r>
              <a:rPr lang="en-US" dirty="0"/>
              <a:t>)  and the California Verbal Learning Test II (</a:t>
            </a:r>
            <a:r>
              <a:rPr lang="en-US" b="1" dirty="0"/>
              <a:t>CVLT-II</a:t>
            </a:r>
            <a:r>
              <a:rPr lang="en-US" dirty="0" smtClean="0"/>
              <a:t>). These improvements not expected given the selection of exercises. </a:t>
            </a:r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" y="6623503"/>
            <a:ext cx="8577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Smith, Western Psychological Services, 1982. </a:t>
            </a:r>
            <a:endParaRPr lang="en-US" sz="11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338933" y="4163163"/>
            <a:ext cx="3524865" cy="400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357965" y="4286091"/>
            <a:ext cx="225596" cy="283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5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3378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569468" y="1596529"/>
            <a:ext cx="4772024" cy="1099501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en-US" sz="1300" b="1" u="sng" dirty="0" smtClean="0"/>
              <a:t>Demographics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 smtClean="0"/>
              <a:t>Age, Sex,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 smtClean="0"/>
              <a:t>Disease Phenotype</a:t>
            </a:r>
          </a:p>
          <a:p>
            <a:endParaRPr lang="en-US" sz="13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692" y="655373"/>
            <a:ext cx="10515600" cy="716084"/>
          </a:xfrm>
        </p:spPr>
        <p:txBody>
          <a:bodyPr/>
          <a:lstStyle/>
          <a:p>
            <a:r>
              <a:rPr lang="en-US" dirty="0" smtClean="0"/>
              <a:t>Predicting Success in Cognitive Training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564190" y="2802928"/>
            <a:ext cx="4772024" cy="2111487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en-US" sz="1300" b="1" u="sng" dirty="0" smtClean="0"/>
              <a:t>Clinical and Neuropsychological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Physical Disability – EDSS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Cognitive Disorders</a:t>
            </a:r>
          </a:p>
          <a:p>
            <a:pPr marL="628642" lvl="1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Cognitive Processing Speed</a:t>
            </a:r>
          </a:p>
          <a:p>
            <a:pPr marL="628642" lvl="1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Executive Dysfunction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/>
              <a:t>Personality - NEOFFI </a:t>
            </a:r>
            <a:r>
              <a:rPr lang="en-US" sz="1300" dirty="0" smtClean="0"/>
              <a:t>- Conscientiousness</a:t>
            </a:r>
            <a:endParaRPr lang="en-US" sz="1300" dirty="0"/>
          </a:p>
          <a:p>
            <a:pPr marL="628642" lvl="1" indent="-285750">
              <a:buFont typeface="Wingdings" panose="05000000000000000000" pitchFamily="2" charset="2"/>
              <a:buChar char="§"/>
            </a:pPr>
            <a:r>
              <a:rPr lang="en-US" sz="1450" dirty="0" smtClean="0"/>
              <a:t>Orderliness, Goal-Striving, Dependability</a:t>
            </a:r>
          </a:p>
          <a:p>
            <a:pPr marL="971533" lvl="2" indent="-285750">
              <a:buFont typeface="Wingdings" panose="05000000000000000000" pitchFamily="2" charset="2"/>
              <a:buChar char="§"/>
            </a:pPr>
            <a:endParaRPr lang="en-US" sz="1300" dirty="0" smtClean="0"/>
          </a:p>
        </p:txBody>
      </p:sp>
      <p:sp>
        <p:nvSpPr>
          <p:cNvPr id="6" name="Text Placeholder 2"/>
          <p:cNvSpPr>
            <a:spLocks noGrp="1"/>
          </p:cNvSpPr>
          <p:nvPr>
            <p:ph type="body" idx="11"/>
          </p:nvPr>
        </p:nvSpPr>
        <p:spPr>
          <a:xfrm>
            <a:off x="564190" y="5021314"/>
            <a:ext cx="4772024" cy="1468796"/>
          </a:xfrm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en-US" sz="1300" b="1" u="sng" dirty="0" smtClean="0"/>
              <a:t>Brain MRI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Conventional Whole Brain Metrics (e.g. T2 Lesion Volume)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Structural Connectivity/Disconnectivity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300" dirty="0" smtClean="0"/>
              <a:t>Functional Connectivity</a:t>
            </a:r>
            <a:endParaRPr lang="en-US" sz="1300" dirty="0"/>
          </a:p>
        </p:txBody>
      </p:sp>
      <p:sp>
        <p:nvSpPr>
          <p:cNvPr id="7" name="Rounded Rectangle 6"/>
          <p:cNvSpPr/>
          <p:nvPr/>
        </p:nvSpPr>
        <p:spPr>
          <a:xfrm>
            <a:off x="7350925" y="4116656"/>
            <a:ext cx="4495331" cy="108550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65034" y="4474744"/>
            <a:ext cx="343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Symbol Digit Modalities Test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527343" y="1596528"/>
            <a:ext cx="1637732" cy="489358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20325" t="24720"/>
          <a:stretch/>
        </p:blipFill>
        <p:spPr>
          <a:xfrm>
            <a:off x="7436869" y="2252103"/>
            <a:ext cx="4545866" cy="165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2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9468" y="682046"/>
            <a:ext cx="10515600" cy="716084"/>
          </a:xfrm>
        </p:spPr>
        <p:txBody>
          <a:bodyPr/>
          <a:lstStyle/>
          <a:p>
            <a:r>
              <a:rPr lang="en-US" dirty="0" smtClean="0"/>
              <a:t>MRI Data Processing</a:t>
            </a:r>
            <a:endParaRPr lang="en-US" dirty="0"/>
          </a:p>
        </p:txBody>
      </p:sp>
      <p:pic>
        <p:nvPicPr>
          <p:cNvPr id="7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"/>
          <p:cNvSpPr>
            <a:spLocks noGrp="1"/>
          </p:cNvSpPr>
          <p:nvPr>
            <p:ph type="body" idx="10"/>
          </p:nvPr>
        </p:nvSpPr>
        <p:spPr>
          <a:xfrm>
            <a:off x="114253" y="4903022"/>
            <a:ext cx="12077747" cy="172179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400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Structural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Measured 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white matter tract disruption caused by lesions between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pairs 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 regions, using the network modification tool</a:t>
            </a:r>
            <a:r>
              <a:rPr lang="en-US" sz="1400" baseline="300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400" baseline="300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Relative to database of 73 healthy control tractograms in Montreal Neurological Institute space</a:t>
            </a: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Applied for all pairs of 86 standard cortical &amp; subcortical FreeSurfer-derived brain regions, resulting in 86x86 connectivity (disconnectivity)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matrices</a:t>
            </a:r>
          </a:p>
          <a:p>
            <a:pPr fontAlgn="base">
              <a:spcBef>
                <a:spcPts val="400"/>
              </a:spcBef>
            </a:pPr>
            <a:r>
              <a:rPr lang="en-US" sz="1400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Functional: 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N=25,</a:t>
            </a:r>
            <a:r>
              <a:rPr lang="en-US" sz="1400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Measured resting-state functional connectivity using FSL tools</a:t>
            </a:r>
          </a:p>
          <a:p>
            <a:pPr marL="285750" indent="-285750" fontAlgn="base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Cut 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volumes 1 &amp; 2, slice time correction, motion correction, intensity normalization, temporal filtering, field map unwarping, spatial smoothing, regressed mean WM, mean CSF, and motion parameter, and ICA hand classification and denoising,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ICA 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labeling of resting-state </a:t>
            </a:r>
            <a:r>
              <a:rPr lang="en-US" sz="14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networks</a:t>
            </a:r>
            <a:r>
              <a:rPr lang="en-US" sz="1400" baseline="300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400" b="1" baseline="300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84" y="6644113"/>
            <a:ext cx="9144001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Kuceyeski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et al., Brain connectivity,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 </a:t>
            </a:r>
            <a:r>
              <a:rPr lang="en-US" sz="1100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Smith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et al., PNAS, 2009</a:t>
            </a:r>
            <a:endParaRPr lang="en-US" sz="11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2" descr="https://lh3.googleusercontent.com/Wh-JzwEc4kHRHBcQlSMF6LlJUi5CRk74ye8OyUsyxiGtCnZScasQEImYS9PBaJAKRqeoKGqCNXVx5J7FtKB6hi5efhk1DnkuUNOdo2O9V39x3QjOFbDckO37-t8nnM8NyLX-Pun0pp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567" y="2494130"/>
            <a:ext cx="4421892" cy="193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lh5.googleusercontent.com/UAGmBQmhorPF_DIYKJAFI4SjiEo_oRBBDpkaD5nEq4BncEzIvIhZGyFcMRZGxY8iRh92hpMFIuvJ45KWbMvqb9bT1lIHIDlB_tXK6HyxzYvVaa03GWQ9um5mjarQRBevQLW1EujP5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404" y="1403126"/>
            <a:ext cx="5286263" cy="95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560" y="1539471"/>
            <a:ext cx="5351822" cy="2503816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383458" y="3941508"/>
            <a:ext cx="926727" cy="899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68991" y="3120478"/>
            <a:ext cx="5254413" cy="2720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90348" y="3903349"/>
            <a:ext cx="2436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Fuchs, et al., 2018; HBM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561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63240" y="1660616"/>
            <a:ext cx="5982970" cy="4876392"/>
          </a:xfrm>
        </p:spPr>
        <p:txBody>
          <a:bodyPr/>
          <a:lstStyle/>
          <a:p>
            <a:pPr fontAlgn="base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Covariates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sex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GMV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Structural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Connectivity/Disconnectivity (WM tract disruption) analyzed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using Network Based Statistics (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NBS)</a:t>
            </a:r>
            <a:r>
              <a:rPr lang="en-US" sz="18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Used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control for multiple comparisons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Finds a network of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connected regions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whose disruption is significantly associated with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outcome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Functional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Connectivity analyzed using FSL Dual Regression</a:t>
            </a:r>
            <a:r>
              <a:rPr lang="en-US" sz="18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Used to control for multiple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comparisons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Finds patterns of functional connectivity with known resting-state networks associated with the outcome</a:t>
            </a:r>
          </a:p>
          <a:p>
            <a:pPr fontAlgn="base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602" y="864438"/>
            <a:ext cx="10515600" cy="716084"/>
          </a:xfrm>
        </p:spPr>
        <p:txBody>
          <a:bodyPr>
            <a:normAutofit/>
          </a:bodyPr>
          <a:lstStyle/>
          <a:p>
            <a:r>
              <a:rPr lang="en-US" dirty="0" smtClean="0"/>
              <a:t>Statistical Analyses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602" y="6537008"/>
            <a:ext cx="85431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Zalesky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et al.,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Neuroimage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2010; </a:t>
            </a:r>
            <a:r>
              <a:rPr lang="en-US" sz="1100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Nickerson, et al., Front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4708478" y="2123768"/>
            <a:ext cx="2115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41" y="3541817"/>
            <a:ext cx="4247395" cy="26806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6446" y="1358354"/>
            <a:ext cx="2716288" cy="191049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5673966" y="3909447"/>
            <a:ext cx="1552025" cy="326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4" descr="https://lh3.googleusercontent.com/tkwSo-Diy2UZBOXQ34cBwYVZne7h1RHppkSM4ecFZNDKpFLlIMTKVGN8yissJzn4xCGSPbtX2ge2GAMf9CX2IQIOLlNq4PCuy4WF3obcT4zHNdDVjZ6kAqN6-MO97MYriZASIiY4D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3881" y="1522487"/>
            <a:ext cx="2376962" cy="171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7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9468" y="988480"/>
            <a:ext cx="10515600" cy="716084"/>
          </a:xfrm>
        </p:spPr>
        <p:txBody>
          <a:bodyPr/>
          <a:lstStyle/>
          <a:p>
            <a:r>
              <a:rPr lang="en-US" dirty="0" smtClean="0"/>
              <a:t>Significant Post-Rehabilitation Improvement on SDMT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573" y="1930396"/>
            <a:ext cx="5558230" cy="45339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79427" y="2036884"/>
            <a:ext cx="1624083" cy="44274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44665" y="2084221"/>
            <a:ext cx="407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Improvement on SDMT much greater (6X) than what would be expected for practice effect in people with MS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6" name="Rectangle 5"/>
          <p:cNvSpPr/>
          <p:nvPr/>
        </p:nvSpPr>
        <p:spPr>
          <a:xfrm>
            <a:off x="236602" y="6537008"/>
            <a:ext cx="85431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Benedict,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al.,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MSJ, 2008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6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9467" y="985158"/>
            <a:ext cx="10515600" cy="716084"/>
          </a:xfrm>
        </p:spPr>
        <p:txBody>
          <a:bodyPr/>
          <a:lstStyle/>
          <a:p>
            <a:r>
              <a:rPr lang="en-US" dirty="0" smtClean="0"/>
              <a:t>Heterogeneity in Patient Responses to Restorative Rehabilitation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47" y="1886395"/>
            <a:ext cx="9325970" cy="445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31768" y="443965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Association Between Response to Restorative Rehabilitation and Baseline Factors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16501"/>
              </p:ext>
            </p:extLst>
          </p:nvPr>
        </p:nvGraphicFramePr>
        <p:xfrm>
          <a:off x="211393" y="2213803"/>
          <a:ext cx="7127871" cy="3945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211"/>
                <a:gridCol w="1435972"/>
                <a:gridCol w="1594896"/>
                <a:gridCol w="1594896"/>
                <a:gridCol w="1594896"/>
              </a:tblGrid>
              <a:tr h="1168907"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Demographics</a:t>
                      </a:r>
                      <a:endParaRPr lang="en-US" sz="14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MRI</a:t>
                      </a:r>
                      <a:endParaRPr lang="en-US" sz="1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Clinical / Neuropsychological</a:t>
                      </a:r>
                      <a:endParaRPr lang="en-US" sz="1400" b="0" dirty="0"/>
                    </a:p>
                  </a:txBody>
                  <a:tcPr/>
                </a:tc>
              </a:tr>
              <a:tr h="1168907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Disease Phenotype</a:t>
                      </a:r>
                      <a:r>
                        <a:rPr lang="en-US" sz="1400" baseline="0" dirty="0" smtClean="0"/>
                        <a:t> (RRMS vs PMS)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Gray</a:t>
                      </a:r>
                      <a:r>
                        <a:rPr lang="en-US" sz="1400" baseline="0" dirty="0" smtClean="0"/>
                        <a:t> Matter Volume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Deep Gray Matter Volume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Orderliness (Conscientiousness)</a:t>
                      </a:r>
                      <a:endParaRPr lang="en-US" sz="1400" dirty="0"/>
                    </a:p>
                  </a:txBody>
                  <a:tcPr/>
                </a:tc>
              </a:tr>
              <a:tr h="80402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Effect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t=2.294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r=0.311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r=0.283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r</a:t>
                      </a:r>
                      <a:r>
                        <a:rPr lang="en-US" sz="1400" dirty="0" smtClean="0"/>
                        <a:t>=0.292</a:t>
                      </a:r>
                      <a:endParaRPr lang="en-US" sz="1400" dirty="0"/>
                    </a:p>
                  </a:txBody>
                  <a:tcPr/>
                </a:tc>
              </a:tr>
              <a:tr h="80402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1393" y="6159675"/>
            <a:ext cx="6552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RRMS, Relapsing-Remitting Multiple Sclerosis; PMS, Progressive Multiple Sclerosis</a:t>
            </a:r>
            <a:endParaRPr lang="en-US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02"/>
          <a:stretch/>
        </p:blipFill>
        <p:spPr>
          <a:xfrm>
            <a:off x="7186791" y="2036884"/>
            <a:ext cx="5005210" cy="419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1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Association Between Response to Restorative Rehabilitation and Baseline Structural Network Connectivity/Disconnectivity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72" y="2396789"/>
            <a:ext cx="8554792" cy="4151206"/>
          </a:xfrm>
          <a:prstGeom prst="rect">
            <a:avLst/>
          </a:prstGeom>
        </p:spPr>
      </p:pic>
      <p:pic>
        <p:nvPicPr>
          <p:cNvPr id="6" name="Picture 13" descr="bottom_ba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0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160478"/>
              </p:ext>
            </p:extLst>
          </p:nvPr>
        </p:nvGraphicFramePr>
        <p:xfrm>
          <a:off x="575189" y="2036884"/>
          <a:ext cx="6656193" cy="4227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2178"/>
                <a:gridCol w="1983022"/>
                <a:gridCol w="1245152"/>
                <a:gridCol w="1029943"/>
                <a:gridCol w="1275898"/>
              </a:tblGrid>
              <a:tr h="3161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Predictor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β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</a:t>
                      </a:r>
                      <a:r>
                        <a:rPr lang="en-US" sz="1600" b="1" baseline="30000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ΔR</a:t>
                      </a:r>
                      <a:r>
                        <a:rPr lang="en-US" sz="1600" b="1" baseline="30000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5774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Model 1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Age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-0.116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0.061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4991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Sex</a:t>
                      </a:r>
                      <a:endParaRPr lang="en-US" sz="1600" dirty="0" smtClean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0.115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5268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GMV</a:t>
                      </a:r>
                      <a:endParaRPr lang="en-US" sz="1600" dirty="0" smtClean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0.211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5268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Model 2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Age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-0.197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0.142*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0.081*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4991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Sex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0.217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5268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GMV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-0.067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  <a:tr h="698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Efficacy-Network Disruption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-0.380*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6282" marR="46282" marT="46282" marB="46282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451678" y="2025541"/>
            <a:ext cx="409630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*p&lt;0.05</a:t>
            </a:r>
          </a:p>
          <a:p>
            <a:pPr>
              <a:lnSpc>
                <a:spcPct val="115000"/>
              </a:lnSpc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All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βs are standardized.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All R</a:t>
            </a:r>
            <a:r>
              <a:rPr lang="en-US" baseline="30000" dirty="0" smtClean="0">
                <a:latin typeface="Calibri" panose="020F0502020204030204" pitchFamily="34" charset="0"/>
                <a:ea typeface="Calibri" panose="020F0502020204030204" pitchFamily="34" charset="0"/>
              </a:rPr>
              <a:t>2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values are adjusted for the number of predictors in the models.</a:t>
            </a:r>
            <a:endParaRPr lang="en-US" sz="1600" dirty="0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1243" y="5555597"/>
            <a:ext cx="3244644" cy="6988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15887" y="3952659"/>
            <a:ext cx="2315495" cy="5308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569468" y="1320800"/>
            <a:ext cx="10515600" cy="7160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Association Between Response to Restorative Rehabilitation and Baseline Structural Network Connectivity/</a:t>
            </a:r>
            <a:r>
              <a:rPr lang="en-US" dirty="0" err="1" smtClean="0"/>
              <a:t>Disconnectity</a:t>
            </a:r>
            <a:r>
              <a:rPr lang="en-US" dirty="0" smtClean="0"/>
              <a:t>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6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Association Between Response to Restorative Rehabilitation and Baseline </a:t>
            </a:r>
            <a:r>
              <a:rPr lang="en-US" dirty="0" smtClean="0"/>
              <a:t>Functional Network Connectivity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41" y="2207168"/>
            <a:ext cx="6062946" cy="4322973"/>
          </a:xfrm>
          <a:prstGeom prst="rect">
            <a:avLst/>
          </a:prstGeom>
        </p:spPr>
      </p:pic>
      <p:pic>
        <p:nvPicPr>
          <p:cNvPr id="6" name="Picture 13" descr="bottom_ba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44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566929" y="2185418"/>
            <a:ext cx="10779358" cy="3511409"/>
          </a:xfrm>
        </p:spPr>
        <p:txBody>
          <a:bodyPr/>
          <a:lstStyle/>
          <a:p>
            <a:r>
              <a:rPr lang="en-US" sz="2400" b="1" dirty="0" smtClean="0"/>
              <a:t>Objective:</a:t>
            </a:r>
            <a:r>
              <a:rPr lang="en-US" sz="2400" dirty="0" smtClean="0"/>
              <a:t> Determine who is most likely to respond to a restorative cognitive rehabilitation in a real-world setting. </a:t>
            </a:r>
          </a:p>
          <a:p>
            <a:endParaRPr lang="en-US" sz="2400" b="1" dirty="0"/>
          </a:p>
          <a:p>
            <a:r>
              <a:rPr lang="en-US" sz="2400" b="1" dirty="0" smtClean="0"/>
              <a:t>Findings: </a:t>
            </a:r>
            <a:r>
              <a:rPr lang="en-US" sz="2400" dirty="0"/>
              <a:t>Disease phenotype of </a:t>
            </a:r>
            <a:r>
              <a:rPr lang="en-US" sz="2400" dirty="0" smtClean="0"/>
              <a:t>RRMS</a:t>
            </a:r>
            <a:r>
              <a:rPr lang="en-US" sz="2400" dirty="0"/>
              <a:t>, higher GMV, </a:t>
            </a:r>
            <a:r>
              <a:rPr lang="en-US" sz="2400" dirty="0" smtClean="0"/>
              <a:t>higher Orderliness, and increased structural/functional </a:t>
            </a:r>
            <a:r>
              <a:rPr lang="en-US" sz="2400" dirty="0"/>
              <a:t>connectivity of the default-mode network are </a:t>
            </a:r>
            <a:r>
              <a:rPr lang="en-US" sz="2400" dirty="0" smtClean="0"/>
              <a:t>associated </a:t>
            </a:r>
            <a:r>
              <a:rPr lang="en-US" sz="2400" dirty="0"/>
              <a:t>with increased responsiveness to </a:t>
            </a:r>
            <a:r>
              <a:rPr lang="en-US" sz="2400" dirty="0" smtClean="0"/>
              <a:t>restorative cognitive rehabilitation</a:t>
            </a:r>
            <a:endParaRPr lang="en-US" sz="2400" b="1" dirty="0" smtClean="0"/>
          </a:p>
          <a:p>
            <a:endParaRPr lang="en-US" sz="2400" dirty="0" smtClean="0"/>
          </a:p>
          <a:p>
            <a:r>
              <a:rPr lang="en-US" sz="2400" b="1" dirty="0" smtClean="0"/>
              <a:t>Future Work</a:t>
            </a:r>
            <a:r>
              <a:rPr lang="en-US" sz="2400" smtClean="0"/>
              <a:t>:</a:t>
            </a:r>
            <a:r>
              <a:rPr lang="en-US" sz="2400" b="1" smtClean="0"/>
              <a:t> </a:t>
            </a:r>
            <a:r>
              <a:rPr lang="en-US" sz="2400" smtClean="0"/>
              <a:t>Ought </a:t>
            </a:r>
            <a:r>
              <a:rPr lang="en-US" sz="2400" dirty="0"/>
              <a:t>to consider whether </a:t>
            </a:r>
            <a:r>
              <a:rPr lang="en-US" sz="2400" dirty="0" smtClean="0"/>
              <a:t>these factors can be prospectively applied as predictors in an </a:t>
            </a:r>
            <a:r>
              <a:rPr lang="en-US" sz="2400" smtClean="0"/>
              <a:t>independent cohort. 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5" name="Picture 13" descr="bottom_b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42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" y="960895"/>
            <a:ext cx="12192000" cy="58971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645353" y="1649925"/>
            <a:ext cx="4817660" cy="52080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u="sng" dirty="0"/>
              <a:t>Mentors</a:t>
            </a:r>
            <a:r>
              <a:rPr lang="en-US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Ralph Benedict, PhD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Michael Dwyer, PhD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Robert </a:t>
            </a:r>
            <a:r>
              <a:rPr lang="en-US" dirty="0" err="1"/>
              <a:t>Zivadinov</a:t>
            </a:r>
            <a:r>
              <a:rPr lang="en-US" dirty="0"/>
              <a:t>, MD, </a:t>
            </a:r>
            <a:r>
              <a:rPr lang="en-US" dirty="0" smtClean="0"/>
              <a:t>PhD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/>
            </a:r>
            <a:br>
              <a:rPr lang="en-US" dirty="0"/>
            </a:br>
            <a:r>
              <a:rPr lang="en-US" b="1" u="sng" dirty="0"/>
              <a:t>Students and Collaborators</a:t>
            </a:r>
            <a:r>
              <a:rPr lang="en-US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Stefano </a:t>
            </a:r>
            <a:r>
              <a:rPr lang="en-US" dirty="0" err="1" smtClean="0"/>
              <a:t>Ziccardi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Alexander </a:t>
            </a:r>
            <a:r>
              <a:rPr lang="en-US" dirty="0" err="1"/>
              <a:t>Bartnik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Devon </a:t>
            </a:r>
            <a:r>
              <a:rPr lang="en-US" dirty="0" err="1"/>
              <a:t>Oship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Rebecca </a:t>
            </a:r>
            <a:r>
              <a:rPr lang="en-US" dirty="0" smtClean="0"/>
              <a:t>Campbell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Jose </a:t>
            </a:r>
            <a:r>
              <a:rPr lang="en-US" dirty="0" smtClean="0"/>
              <a:t>Escobar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Bianca </a:t>
            </a:r>
            <a:r>
              <a:rPr lang="en-US" dirty="0"/>
              <a:t>Weinstock-</a:t>
            </a:r>
            <a:r>
              <a:rPr lang="en-US" dirty="0" err="1"/>
              <a:t>Guttman</a:t>
            </a:r>
            <a:r>
              <a:rPr lang="en-US" dirty="0"/>
              <a:t>, </a:t>
            </a:r>
            <a:r>
              <a:rPr lang="en-US" dirty="0" smtClean="0"/>
              <a:t>MD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Faizan</a:t>
            </a:r>
            <a:r>
              <a:rPr lang="en-US" dirty="0" smtClean="0"/>
              <a:t> </a:t>
            </a:r>
            <a:r>
              <a:rPr lang="en-US" dirty="0" err="1"/>
              <a:t>Yasin</a:t>
            </a:r>
            <a:r>
              <a:rPr lang="en-US" dirty="0"/>
              <a:t>, MD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Deepa </a:t>
            </a:r>
            <a:r>
              <a:rPr lang="en-US" dirty="0" err="1"/>
              <a:t>Ramasamy</a:t>
            </a:r>
            <a:r>
              <a:rPr lang="en-US" dirty="0"/>
              <a:t>, MD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Dejan</a:t>
            </a:r>
            <a:r>
              <a:rPr lang="en-US" dirty="0"/>
              <a:t> </a:t>
            </a:r>
            <a:r>
              <a:rPr lang="en-US" dirty="0" err="1"/>
              <a:t>Jakimovski</a:t>
            </a:r>
            <a:r>
              <a:rPr lang="en-US" dirty="0"/>
              <a:t>, MD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Curtis </a:t>
            </a:r>
            <a:r>
              <a:rPr lang="en-US" dirty="0" err="1" smtClean="0"/>
              <a:t>Wojcik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Jeta</a:t>
            </a:r>
            <a:r>
              <a:rPr lang="en-US" dirty="0" smtClean="0"/>
              <a:t> Pol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/>
            </a:r>
            <a:br>
              <a:rPr lang="en-US" dirty="0"/>
            </a:br>
            <a:r>
              <a:rPr lang="en-US" b="1" u="sng" dirty="0"/>
              <a:t>Institutions</a:t>
            </a:r>
            <a:r>
              <a:rPr lang="en-US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Jacobs School of Medicine and Biomedical Sciences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Buffalo Neuroimaging Analysis Center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Jacobs </a:t>
            </a:r>
            <a:r>
              <a:rPr lang="en-US" dirty="0" smtClean="0"/>
              <a:t>Comprehensive Multiple </a:t>
            </a:r>
            <a:r>
              <a:rPr lang="en-US" dirty="0"/>
              <a:t>Sclerosis </a:t>
            </a:r>
            <a:r>
              <a:rPr lang="en-US" dirty="0" smtClean="0"/>
              <a:t>Treatment and Research Center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5219" y="911276"/>
            <a:ext cx="7886700" cy="716084"/>
          </a:xfrm>
        </p:spPr>
        <p:txBody>
          <a:bodyPr>
            <a:normAutofit/>
          </a:bodyPr>
          <a:lstStyle/>
          <a:p>
            <a:r>
              <a:rPr lang="en-US" dirty="0"/>
              <a:t>Thanks </a:t>
            </a:r>
            <a:r>
              <a:rPr lang="en-US" dirty="0" smtClean="0"/>
              <a:t>to</a:t>
            </a:r>
            <a:endParaRPr lang="en-US" dirty="0"/>
          </a:p>
        </p:txBody>
      </p:sp>
      <p:pic>
        <p:nvPicPr>
          <p:cNvPr id="13316" name="Picture 4" descr="https://lh4.googleusercontent.com/lhAj3Bic5NiICCx4Cva_qOilxQ2wFr6Bmi1_F1r55RF70CB28KOWhFUQcslwrhk2pMkfXqIGg7DE828VOw2A3NEmTDy8LWVnQ67389-SxneVIrb2cjoRPId3lQuEMpGO7s7sVkMVbH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81" y="2012347"/>
            <a:ext cx="4027372" cy="188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lh6.googleusercontent.com/1GZ_4x5MtnrmJzU0K8s8odDz3CfOUBY_bjkQMLSv54TOT4SqGr3R1h8uE62DfEKHVq7j147efjsxVQw55SJX7nyaZqMsExnY0KuNVOm6aSmsPRShaeZTm6A6f3I-rvILQPYh01HWsU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82" y="3977712"/>
            <a:ext cx="4027373" cy="268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bottom_ba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05"/>
          <a:stretch/>
        </p:blipFill>
        <p:spPr bwMode="auto">
          <a:xfrm>
            <a:off x="8923401" y="-99738"/>
            <a:ext cx="1828801" cy="89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38" y="903158"/>
            <a:ext cx="4332162" cy="121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B Powerpoint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Template_WIDE" id="{320877F5-9057-5044-9670-55C377C33490}" vid="{043CC7DF-15AC-0F49-A0D1-304573C219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63138</TotalTime>
  <Words>2139</Words>
  <Application>Microsoft Office PowerPoint</Application>
  <PresentationFormat>Widescreen</PresentationFormat>
  <Paragraphs>241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Courier New</vt:lpstr>
      <vt:lpstr>Georgia</vt:lpstr>
      <vt:lpstr>LucidaGrande</vt:lpstr>
      <vt:lpstr>Wingdings</vt:lpstr>
      <vt:lpstr>UB Powerpoint Template</vt:lpstr>
      <vt:lpstr>Patterns of Structural and Functional Connectivity Predict Response to Cognitive Rehabilitation 2 Years Later in Multiple Sclerosis</vt:lpstr>
      <vt:lpstr>Disclosures </vt:lpstr>
      <vt:lpstr>Multiple Sclerosis</vt:lpstr>
      <vt:lpstr>Cognitive Rehabilitation in Multiple Sclerosis: Compensation vs Restoration</vt:lpstr>
      <vt:lpstr>Home Computer-Based Adaptive Cognitive Remediation (ACR) Improved Cognitive Function in MS Patients</vt:lpstr>
      <vt:lpstr>Research Question</vt:lpstr>
      <vt:lpstr>Methods: Subjects</vt:lpstr>
      <vt:lpstr>Study Design, Single-Arm Repeated Measures</vt:lpstr>
      <vt:lpstr>Predicting Success in Cognitive Training</vt:lpstr>
      <vt:lpstr>MRI Data Processing</vt:lpstr>
      <vt:lpstr>Statistical Analyses</vt:lpstr>
      <vt:lpstr>Significant Post-Rehabilitation Improvement on SDMT</vt:lpstr>
      <vt:lpstr>Heterogeneity in Patient Responses to Restorative Rehabilitation</vt:lpstr>
      <vt:lpstr>Association Between Response to Restorative Rehabilitation and Baseline Factors</vt:lpstr>
      <vt:lpstr>Association Between Response to Restorative Rehabilitation and Baseline Structural Network Connectivity/Disconnectivity</vt:lpstr>
      <vt:lpstr>Association Between Response to Restorative Rehabilitation and Baseline Structural Network Connectivity/Disconnectity (cont.)</vt:lpstr>
      <vt:lpstr>Association Between Response to Restorative Rehabilitation and Baseline Functional Network Connectivity</vt:lpstr>
      <vt:lpstr>Summary</vt:lpstr>
      <vt:lpstr>Thanks to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 Powerpoint Template</dc:title>
  <dc:subject/>
  <dc:creator>Microsoft Office User</dc:creator>
  <cp:keywords/>
  <dc:description/>
  <cp:lastModifiedBy>Tom Fuchs</cp:lastModifiedBy>
  <cp:revision>887</cp:revision>
  <cp:lastPrinted>2015-10-19T19:01:41Z</cp:lastPrinted>
  <dcterms:created xsi:type="dcterms:W3CDTF">2016-06-28T14:05:07Z</dcterms:created>
  <dcterms:modified xsi:type="dcterms:W3CDTF">2019-03-26T20:49:03Z</dcterms:modified>
  <cp:category/>
</cp:coreProperties>
</file>