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</p:sldMasterIdLst>
  <p:notesMasterIdLst>
    <p:notesMasterId r:id="rId14"/>
  </p:notesMasterIdLst>
  <p:sldIdLst>
    <p:sldId id="277" r:id="rId3"/>
    <p:sldId id="366" r:id="rId4"/>
    <p:sldId id="368" r:id="rId5"/>
    <p:sldId id="369" r:id="rId6"/>
    <p:sldId id="375" r:id="rId7"/>
    <p:sldId id="370" r:id="rId8"/>
    <p:sldId id="372" r:id="rId9"/>
    <p:sldId id="373" r:id="rId10"/>
    <p:sldId id="374" r:id="rId11"/>
    <p:sldId id="371" r:id="rId12"/>
    <p:sldId id="376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1A64"/>
    <a:srgbClr val="481F67"/>
    <a:srgbClr val="612A8A"/>
    <a:srgbClr val="00373E"/>
    <a:srgbClr val="003741"/>
    <a:srgbClr val="6AB650"/>
    <a:srgbClr val="009CB4"/>
    <a:srgbClr val="F07814"/>
    <a:srgbClr val="E89E00"/>
    <a:srgbClr val="CED9E5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5274" autoAdjust="0"/>
  </p:normalViewPr>
  <p:slideViewPr>
    <p:cSldViewPr snapToGrid="0">
      <p:cViewPr varScale="1">
        <p:scale>
          <a:sx n="73" d="100"/>
          <a:sy n="73" d="100"/>
        </p:scale>
        <p:origin x="24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459EA-9E68-4B15-ADD3-336A8DAC671A}" type="datetimeFigureOut">
              <a:rPr lang="nl-NL" smtClean="0"/>
              <a:t>22-9-2025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A1BD9-1485-432A-A1B9-E1F7C6F582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811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- patien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 userDrawn="1"/>
        </p:nvSpPr>
        <p:spPr>
          <a:xfrm>
            <a:off x="0" y="598714"/>
            <a:ext cx="12192000" cy="2943610"/>
          </a:xfrm>
          <a:prstGeom prst="rect">
            <a:avLst/>
          </a:prstGeom>
          <a:solidFill>
            <a:srgbClr val="E8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nl-NL" dirty="0"/>
          </a:p>
        </p:txBody>
      </p:sp>
      <p:grpSp>
        <p:nvGrpSpPr>
          <p:cNvPr id="60" name="Groep 59">
            <a:extLst>
              <a:ext uri="{FF2B5EF4-FFF2-40B4-BE49-F238E27FC236}">
                <a16:creationId xmlns:a16="http://schemas.microsoft.com/office/drawing/2014/main" id="{23432A2F-9573-4D30-A457-51313B3F8441}"/>
              </a:ext>
            </a:extLst>
          </p:cNvPr>
          <p:cNvGrpSpPr/>
          <p:nvPr userDrawn="1"/>
        </p:nvGrpSpPr>
        <p:grpSpPr>
          <a:xfrm>
            <a:off x="4309680" y="-733"/>
            <a:ext cx="3565908" cy="992921"/>
            <a:chOff x="4309680" y="-733"/>
            <a:chExt cx="3565908" cy="992921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78C8C806-1C8D-4CAE-B87E-C4933CC01D6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313238" y="0"/>
              <a:ext cx="3562350" cy="99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3F361E0-61C0-45A7-B38F-0F04302A48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09680" y="-733"/>
              <a:ext cx="3561146" cy="986572"/>
            </a:xfrm>
            <a:custGeom>
              <a:avLst/>
              <a:gdLst>
                <a:gd name="T0" fmla="*/ 0 w 9343"/>
                <a:gd name="T1" fmla="*/ 0 h 3048"/>
                <a:gd name="T2" fmla="*/ 0 w 9343"/>
                <a:gd name="T3" fmla="*/ 2148 h 3048"/>
                <a:gd name="T4" fmla="*/ 900 w 9343"/>
                <a:gd name="T5" fmla="*/ 3048 h 3048"/>
                <a:gd name="T6" fmla="*/ 8443 w 9343"/>
                <a:gd name="T7" fmla="*/ 3048 h 3048"/>
                <a:gd name="T8" fmla="*/ 9343 w 9343"/>
                <a:gd name="T9" fmla="*/ 2148 h 3048"/>
                <a:gd name="T10" fmla="*/ 9343 w 9343"/>
                <a:gd name="T11" fmla="*/ 0 h 3048"/>
                <a:gd name="T12" fmla="*/ 0 w 9343"/>
                <a:gd name="T13" fmla="*/ 0 h 3048"/>
                <a:gd name="connsiteX0" fmla="*/ 0 w 10000"/>
                <a:gd name="connsiteY0" fmla="*/ 0 h 10000"/>
                <a:gd name="connsiteX1" fmla="*/ 0 w 10000"/>
                <a:gd name="connsiteY1" fmla="*/ 7047 h 10000"/>
                <a:gd name="connsiteX2" fmla="*/ 963 w 10000"/>
                <a:gd name="connsiteY2" fmla="*/ 10000 h 10000"/>
                <a:gd name="connsiteX3" fmla="*/ 9037 w 10000"/>
                <a:gd name="connsiteY3" fmla="*/ 10000 h 10000"/>
                <a:gd name="connsiteX4" fmla="*/ 10000 w 10000"/>
                <a:gd name="connsiteY4" fmla="*/ 7047 h 10000"/>
                <a:gd name="connsiteX5" fmla="*/ 10000 w 10000"/>
                <a:gd name="connsiteY5" fmla="*/ 1497 h 10000"/>
                <a:gd name="connsiteX6" fmla="*/ 0 w 10000"/>
                <a:gd name="connsiteY6" fmla="*/ 0 h 10000"/>
                <a:gd name="connsiteX0" fmla="*/ 0 w 10010"/>
                <a:gd name="connsiteY0" fmla="*/ 125 h 8503"/>
                <a:gd name="connsiteX1" fmla="*/ 10 w 10010"/>
                <a:gd name="connsiteY1" fmla="*/ 5550 h 8503"/>
                <a:gd name="connsiteX2" fmla="*/ 973 w 10010"/>
                <a:gd name="connsiteY2" fmla="*/ 8503 h 8503"/>
                <a:gd name="connsiteX3" fmla="*/ 9047 w 10010"/>
                <a:gd name="connsiteY3" fmla="*/ 8503 h 8503"/>
                <a:gd name="connsiteX4" fmla="*/ 10010 w 10010"/>
                <a:gd name="connsiteY4" fmla="*/ 5550 h 8503"/>
                <a:gd name="connsiteX5" fmla="*/ 10010 w 10010"/>
                <a:gd name="connsiteY5" fmla="*/ 0 h 8503"/>
                <a:gd name="connsiteX6" fmla="*/ 0 w 10010"/>
                <a:gd name="connsiteY6" fmla="*/ 125 h 8503"/>
                <a:gd name="connsiteX0" fmla="*/ 0 w 10000"/>
                <a:gd name="connsiteY0" fmla="*/ 37 h 10000"/>
                <a:gd name="connsiteX1" fmla="*/ 10 w 10000"/>
                <a:gd name="connsiteY1" fmla="*/ 6527 h 10000"/>
                <a:gd name="connsiteX2" fmla="*/ 972 w 10000"/>
                <a:gd name="connsiteY2" fmla="*/ 10000 h 10000"/>
                <a:gd name="connsiteX3" fmla="*/ 9038 w 10000"/>
                <a:gd name="connsiteY3" fmla="*/ 10000 h 10000"/>
                <a:gd name="connsiteX4" fmla="*/ 10000 w 10000"/>
                <a:gd name="connsiteY4" fmla="*/ 6527 h 10000"/>
                <a:gd name="connsiteX5" fmla="*/ 10000 w 10000"/>
                <a:gd name="connsiteY5" fmla="*/ 0 h 10000"/>
                <a:gd name="connsiteX6" fmla="*/ 0 w 10000"/>
                <a:gd name="connsiteY6" fmla="*/ 37 h 10000"/>
                <a:gd name="connsiteX0" fmla="*/ 0 w 10000"/>
                <a:gd name="connsiteY0" fmla="*/ 8 h 9971"/>
                <a:gd name="connsiteX1" fmla="*/ 10 w 10000"/>
                <a:gd name="connsiteY1" fmla="*/ 6498 h 9971"/>
                <a:gd name="connsiteX2" fmla="*/ 972 w 10000"/>
                <a:gd name="connsiteY2" fmla="*/ 9971 h 9971"/>
                <a:gd name="connsiteX3" fmla="*/ 9038 w 10000"/>
                <a:gd name="connsiteY3" fmla="*/ 9971 h 9971"/>
                <a:gd name="connsiteX4" fmla="*/ 10000 w 10000"/>
                <a:gd name="connsiteY4" fmla="*/ 6498 h 9971"/>
                <a:gd name="connsiteX5" fmla="*/ 9992 w 10000"/>
                <a:gd name="connsiteY5" fmla="*/ 0 h 9971"/>
                <a:gd name="connsiteX6" fmla="*/ 0 w 10000"/>
                <a:gd name="connsiteY6" fmla="*/ 8 h 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9971">
                  <a:moveTo>
                    <a:pt x="0" y="8"/>
                  </a:moveTo>
                  <a:cubicBezTo>
                    <a:pt x="3" y="2134"/>
                    <a:pt x="7" y="4372"/>
                    <a:pt x="10" y="6498"/>
                  </a:cubicBezTo>
                  <a:cubicBezTo>
                    <a:pt x="10" y="8416"/>
                    <a:pt x="441" y="9971"/>
                    <a:pt x="972" y="9971"/>
                  </a:cubicBezTo>
                  <a:lnTo>
                    <a:pt x="9038" y="9971"/>
                  </a:lnTo>
                  <a:cubicBezTo>
                    <a:pt x="9569" y="9971"/>
                    <a:pt x="10000" y="8416"/>
                    <a:pt x="10000" y="6498"/>
                  </a:cubicBezTo>
                  <a:cubicBezTo>
                    <a:pt x="9997" y="4332"/>
                    <a:pt x="9995" y="2166"/>
                    <a:pt x="999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pic>
          <p:nvPicPr>
            <p:cNvPr id="58" name="Afbeelding 57">
              <a:extLst>
                <a:ext uri="{FF2B5EF4-FFF2-40B4-BE49-F238E27FC236}">
                  <a16:creationId xmlns:a16="http://schemas.microsoft.com/office/drawing/2014/main" id="{7FA52067-A26A-4DC2-9C65-6AA60AED6E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588" y="297838"/>
              <a:ext cx="2790888" cy="504057"/>
            </a:xfrm>
            <a:prstGeom prst="rect">
              <a:avLst/>
            </a:prstGeom>
          </p:spPr>
        </p:pic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1CAAE213-2384-4B05-822C-4E2B7D8236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143" y="1057047"/>
            <a:ext cx="10776857" cy="1152751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12" name="Ondertitel 2">
            <a:extLst>
              <a:ext uri="{FF2B5EF4-FFF2-40B4-BE49-F238E27FC236}">
                <a16:creationId xmlns:a16="http://schemas.microsoft.com/office/drawing/2014/main" id="{F8916971-DD3E-4173-80E9-A5B8E4B786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15" y="2340428"/>
            <a:ext cx="10776857" cy="653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800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Enter sub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37256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patien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Regular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here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Or </a:t>
            </a:r>
            <a:r>
              <a:rPr lang="nl-NL" dirty="0" err="1"/>
              <a:t>use</a:t>
            </a:r>
            <a:r>
              <a:rPr lang="nl-NL" dirty="0"/>
              <a:t> a </a:t>
            </a:r>
            <a:r>
              <a:rPr lang="nl-NL" dirty="0" err="1"/>
              <a:t>bullet</a:t>
            </a:r>
            <a:r>
              <a:rPr lang="nl-NL" dirty="0"/>
              <a:t> list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136745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patien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Enter </a:t>
            </a:r>
            <a:r>
              <a:rPr lang="nl-NL" dirty="0" err="1"/>
              <a:t>bullet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here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212825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patien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439708"/>
            <a:ext cx="5346700" cy="646331"/>
          </a:xfrm>
        </p:spPr>
        <p:txBody>
          <a:bodyPr anchor="t" anchorCtr="0">
            <a:spAutoFit/>
          </a:bodyPr>
          <a:lstStyle>
            <a:lvl1pPr>
              <a:defRPr/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350009"/>
            <a:ext cx="5346700" cy="35591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Enter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1113" y="1543665"/>
            <a:ext cx="5054600" cy="43655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060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it colored bg - patien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1540932"/>
            <a:ext cx="6096000" cy="4722439"/>
          </a:xfrm>
          <a:prstGeom prst="rect">
            <a:avLst/>
          </a:prstGeom>
          <a:solidFill>
            <a:srgbClr val="E8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7700" y="2705101"/>
            <a:ext cx="5359400" cy="32040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Enter </a:t>
            </a:r>
            <a:r>
              <a:rPr lang="nl-NL" dirty="0" err="1"/>
              <a:t>plain</a:t>
            </a:r>
            <a:r>
              <a:rPr lang="nl-NL" dirty="0"/>
              <a:t> tekst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0933"/>
            <a:ext cx="6096000" cy="4722440"/>
          </a:xfrm>
          <a:prstGeom prst="rect">
            <a:avLst/>
          </a:prstGeom>
          <a:blipFill dpi="0" rotWithShape="1">
            <a:blip r:embed="rId2"/>
            <a:srcRect/>
            <a:tile tx="0" ty="0" sx="60000" sy="60000" flip="none" algn="tl"/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165975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colored bg - patien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4360985"/>
            <a:ext cx="12192000" cy="1900987"/>
          </a:xfrm>
          <a:prstGeom prst="rect">
            <a:avLst/>
          </a:prstGeom>
          <a:solidFill>
            <a:srgbClr val="E8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7224" y="4591050"/>
            <a:ext cx="5438775" cy="1428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Enter </a:t>
            </a:r>
            <a:r>
              <a:rPr lang="nl-NL" dirty="0" err="1"/>
              <a:t>plain</a:t>
            </a:r>
            <a:r>
              <a:rPr lang="nl-NL" dirty="0"/>
              <a:t> tekst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3050"/>
            <a:ext cx="6096000" cy="2816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43050"/>
            <a:ext cx="6096000" cy="281653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6024" y="4600575"/>
            <a:ext cx="5438775" cy="142875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Enter </a:t>
            </a:r>
            <a:r>
              <a:rPr lang="nl-NL" dirty="0" err="1"/>
              <a:t>bullets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414109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-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 userDrawn="1"/>
        </p:nvSpPr>
        <p:spPr>
          <a:xfrm>
            <a:off x="0" y="603738"/>
            <a:ext cx="12192000" cy="2825262"/>
          </a:xfrm>
          <a:prstGeom prst="rect">
            <a:avLst/>
          </a:prstGeom>
          <a:solidFill>
            <a:srgbClr val="009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143" y="1057047"/>
            <a:ext cx="10776857" cy="1152751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15" y="2340428"/>
            <a:ext cx="10776857" cy="653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800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Enter sub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nl-NL" dirty="0"/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455BB8EC-FD7C-4339-9B77-EF3A7A679195}"/>
              </a:ext>
            </a:extLst>
          </p:cNvPr>
          <p:cNvGrpSpPr/>
          <p:nvPr userDrawn="1"/>
        </p:nvGrpSpPr>
        <p:grpSpPr>
          <a:xfrm>
            <a:off x="4309680" y="-733"/>
            <a:ext cx="3565908" cy="992921"/>
            <a:chOff x="4309680" y="-733"/>
            <a:chExt cx="3565908" cy="992921"/>
          </a:xfrm>
        </p:grpSpPr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41C2ED93-ADB9-4842-B417-6FB7F6480FF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313238" y="0"/>
              <a:ext cx="3562350" cy="99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77C4B3ED-6D5B-4985-91AE-C722381822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09680" y="-733"/>
              <a:ext cx="3561146" cy="986572"/>
            </a:xfrm>
            <a:custGeom>
              <a:avLst/>
              <a:gdLst>
                <a:gd name="T0" fmla="*/ 0 w 9343"/>
                <a:gd name="T1" fmla="*/ 0 h 3048"/>
                <a:gd name="T2" fmla="*/ 0 w 9343"/>
                <a:gd name="T3" fmla="*/ 2148 h 3048"/>
                <a:gd name="T4" fmla="*/ 900 w 9343"/>
                <a:gd name="T5" fmla="*/ 3048 h 3048"/>
                <a:gd name="T6" fmla="*/ 8443 w 9343"/>
                <a:gd name="T7" fmla="*/ 3048 h 3048"/>
                <a:gd name="T8" fmla="*/ 9343 w 9343"/>
                <a:gd name="T9" fmla="*/ 2148 h 3048"/>
                <a:gd name="T10" fmla="*/ 9343 w 9343"/>
                <a:gd name="T11" fmla="*/ 0 h 3048"/>
                <a:gd name="T12" fmla="*/ 0 w 9343"/>
                <a:gd name="T13" fmla="*/ 0 h 3048"/>
                <a:gd name="connsiteX0" fmla="*/ 0 w 10000"/>
                <a:gd name="connsiteY0" fmla="*/ 0 h 10000"/>
                <a:gd name="connsiteX1" fmla="*/ 0 w 10000"/>
                <a:gd name="connsiteY1" fmla="*/ 7047 h 10000"/>
                <a:gd name="connsiteX2" fmla="*/ 963 w 10000"/>
                <a:gd name="connsiteY2" fmla="*/ 10000 h 10000"/>
                <a:gd name="connsiteX3" fmla="*/ 9037 w 10000"/>
                <a:gd name="connsiteY3" fmla="*/ 10000 h 10000"/>
                <a:gd name="connsiteX4" fmla="*/ 10000 w 10000"/>
                <a:gd name="connsiteY4" fmla="*/ 7047 h 10000"/>
                <a:gd name="connsiteX5" fmla="*/ 10000 w 10000"/>
                <a:gd name="connsiteY5" fmla="*/ 1497 h 10000"/>
                <a:gd name="connsiteX6" fmla="*/ 0 w 10000"/>
                <a:gd name="connsiteY6" fmla="*/ 0 h 10000"/>
                <a:gd name="connsiteX0" fmla="*/ 0 w 10010"/>
                <a:gd name="connsiteY0" fmla="*/ 125 h 8503"/>
                <a:gd name="connsiteX1" fmla="*/ 10 w 10010"/>
                <a:gd name="connsiteY1" fmla="*/ 5550 h 8503"/>
                <a:gd name="connsiteX2" fmla="*/ 973 w 10010"/>
                <a:gd name="connsiteY2" fmla="*/ 8503 h 8503"/>
                <a:gd name="connsiteX3" fmla="*/ 9047 w 10010"/>
                <a:gd name="connsiteY3" fmla="*/ 8503 h 8503"/>
                <a:gd name="connsiteX4" fmla="*/ 10010 w 10010"/>
                <a:gd name="connsiteY4" fmla="*/ 5550 h 8503"/>
                <a:gd name="connsiteX5" fmla="*/ 10010 w 10010"/>
                <a:gd name="connsiteY5" fmla="*/ 0 h 8503"/>
                <a:gd name="connsiteX6" fmla="*/ 0 w 10010"/>
                <a:gd name="connsiteY6" fmla="*/ 125 h 8503"/>
                <a:gd name="connsiteX0" fmla="*/ 0 w 10000"/>
                <a:gd name="connsiteY0" fmla="*/ 37 h 10000"/>
                <a:gd name="connsiteX1" fmla="*/ 10 w 10000"/>
                <a:gd name="connsiteY1" fmla="*/ 6527 h 10000"/>
                <a:gd name="connsiteX2" fmla="*/ 972 w 10000"/>
                <a:gd name="connsiteY2" fmla="*/ 10000 h 10000"/>
                <a:gd name="connsiteX3" fmla="*/ 9038 w 10000"/>
                <a:gd name="connsiteY3" fmla="*/ 10000 h 10000"/>
                <a:gd name="connsiteX4" fmla="*/ 10000 w 10000"/>
                <a:gd name="connsiteY4" fmla="*/ 6527 h 10000"/>
                <a:gd name="connsiteX5" fmla="*/ 10000 w 10000"/>
                <a:gd name="connsiteY5" fmla="*/ 0 h 10000"/>
                <a:gd name="connsiteX6" fmla="*/ 0 w 10000"/>
                <a:gd name="connsiteY6" fmla="*/ 37 h 10000"/>
                <a:gd name="connsiteX0" fmla="*/ 0 w 10000"/>
                <a:gd name="connsiteY0" fmla="*/ 8 h 9971"/>
                <a:gd name="connsiteX1" fmla="*/ 10 w 10000"/>
                <a:gd name="connsiteY1" fmla="*/ 6498 h 9971"/>
                <a:gd name="connsiteX2" fmla="*/ 972 w 10000"/>
                <a:gd name="connsiteY2" fmla="*/ 9971 h 9971"/>
                <a:gd name="connsiteX3" fmla="*/ 9038 w 10000"/>
                <a:gd name="connsiteY3" fmla="*/ 9971 h 9971"/>
                <a:gd name="connsiteX4" fmla="*/ 10000 w 10000"/>
                <a:gd name="connsiteY4" fmla="*/ 6498 h 9971"/>
                <a:gd name="connsiteX5" fmla="*/ 9992 w 10000"/>
                <a:gd name="connsiteY5" fmla="*/ 0 h 9971"/>
                <a:gd name="connsiteX6" fmla="*/ 0 w 10000"/>
                <a:gd name="connsiteY6" fmla="*/ 8 h 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9971">
                  <a:moveTo>
                    <a:pt x="0" y="8"/>
                  </a:moveTo>
                  <a:cubicBezTo>
                    <a:pt x="3" y="2134"/>
                    <a:pt x="7" y="4372"/>
                    <a:pt x="10" y="6498"/>
                  </a:cubicBezTo>
                  <a:cubicBezTo>
                    <a:pt x="10" y="8416"/>
                    <a:pt x="441" y="9971"/>
                    <a:pt x="972" y="9971"/>
                  </a:cubicBezTo>
                  <a:lnTo>
                    <a:pt x="9038" y="9971"/>
                  </a:lnTo>
                  <a:cubicBezTo>
                    <a:pt x="9569" y="9971"/>
                    <a:pt x="10000" y="8416"/>
                    <a:pt x="10000" y="6498"/>
                  </a:cubicBezTo>
                  <a:cubicBezTo>
                    <a:pt x="9997" y="4332"/>
                    <a:pt x="9995" y="2166"/>
                    <a:pt x="999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0949537F-98A9-4146-8DF4-81598976B8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588" y="297838"/>
              <a:ext cx="2790888" cy="504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330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9CB4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here.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Or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bullets</a:t>
            </a:r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22107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9CB4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Enter </a:t>
            </a:r>
            <a:r>
              <a:rPr lang="nl-NL" dirty="0" err="1"/>
              <a:t>bullet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here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298274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439708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09CB4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350009"/>
            <a:ext cx="5346700" cy="35591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1113" y="1543665"/>
            <a:ext cx="5054600" cy="43655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513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it colored bg -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1540932"/>
            <a:ext cx="6096000" cy="4722439"/>
          </a:xfrm>
          <a:prstGeom prst="rect">
            <a:avLst/>
          </a:prstGeom>
          <a:solidFill>
            <a:srgbClr val="009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7700" y="2705101"/>
            <a:ext cx="5359400" cy="32040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0933"/>
            <a:ext cx="6096000" cy="472244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319454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colored bg -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4360985"/>
            <a:ext cx="12192000" cy="1900987"/>
          </a:xfrm>
          <a:prstGeom prst="rect">
            <a:avLst/>
          </a:prstGeom>
          <a:solidFill>
            <a:srgbClr val="009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7224" y="4591050"/>
            <a:ext cx="5438775" cy="1428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tekst or </a:t>
            </a:r>
            <a:r>
              <a:rPr lang="nl-NL" dirty="0" err="1"/>
              <a:t>bullet</a:t>
            </a:r>
            <a:r>
              <a:rPr lang="nl-NL" dirty="0"/>
              <a:t> tekst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3050"/>
            <a:ext cx="6096000" cy="2816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43050"/>
            <a:ext cx="6096000" cy="281653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6024" y="4600575"/>
            <a:ext cx="5438775" cy="142875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bullets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245627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- edu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 userDrawn="1"/>
        </p:nvSpPr>
        <p:spPr>
          <a:xfrm>
            <a:off x="0" y="603738"/>
            <a:ext cx="12192000" cy="2825262"/>
          </a:xfrm>
          <a:prstGeom prst="rect">
            <a:avLst/>
          </a:prstGeom>
          <a:solidFill>
            <a:srgbClr val="6AB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143" y="1057047"/>
            <a:ext cx="10776857" cy="1152751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15" y="2340428"/>
            <a:ext cx="10776857" cy="653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800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Second </a:t>
            </a:r>
            <a:r>
              <a:rPr lang="nl-NL" dirty="0" err="1"/>
              <a:t>title</a:t>
            </a:r>
            <a:r>
              <a:rPr lang="nl-NL" dirty="0"/>
              <a:t> line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nl-NL" dirty="0"/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8744D87F-F65F-4818-B6A9-319B33602989}"/>
              </a:ext>
            </a:extLst>
          </p:cNvPr>
          <p:cNvGrpSpPr/>
          <p:nvPr userDrawn="1"/>
        </p:nvGrpSpPr>
        <p:grpSpPr>
          <a:xfrm>
            <a:off x="4309680" y="-733"/>
            <a:ext cx="3565908" cy="992921"/>
            <a:chOff x="4309680" y="-733"/>
            <a:chExt cx="3565908" cy="992921"/>
          </a:xfrm>
        </p:grpSpPr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255AD987-97B1-46C2-B7B7-AFED11E03D1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313238" y="0"/>
              <a:ext cx="3562350" cy="99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C0AF222-F84B-4A7F-989F-B00781BA91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09680" y="-733"/>
              <a:ext cx="3561146" cy="986572"/>
            </a:xfrm>
            <a:custGeom>
              <a:avLst/>
              <a:gdLst>
                <a:gd name="T0" fmla="*/ 0 w 9343"/>
                <a:gd name="T1" fmla="*/ 0 h 3048"/>
                <a:gd name="T2" fmla="*/ 0 w 9343"/>
                <a:gd name="T3" fmla="*/ 2148 h 3048"/>
                <a:gd name="T4" fmla="*/ 900 w 9343"/>
                <a:gd name="T5" fmla="*/ 3048 h 3048"/>
                <a:gd name="T6" fmla="*/ 8443 w 9343"/>
                <a:gd name="T7" fmla="*/ 3048 h 3048"/>
                <a:gd name="T8" fmla="*/ 9343 w 9343"/>
                <a:gd name="T9" fmla="*/ 2148 h 3048"/>
                <a:gd name="T10" fmla="*/ 9343 w 9343"/>
                <a:gd name="T11" fmla="*/ 0 h 3048"/>
                <a:gd name="T12" fmla="*/ 0 w 9343"/>
                <a:gd name="T13" fmla="*/ 0 h 3048"/>
                <a:gd name="connsiteX0" fmla="*/ 0 w 10000"/>
                <a:gd name="connsiteY0" fmla="*/ 0 h 10000"/>
                <a:gd name="connsiteX1" fmla="*/ 0 w 10000"/>
                <a:gd name="connsiteY1" fmla="*/ 7047 h 10000"/>
                <a:gd name="connsiteX2" fmla="*/ 963 w 10000"/>
                <a:gd name="connsiteY2" fmla="*/ 10000 h 10000"/>
                <a:gd name="connsiteX3" fmla="*/ 9037 w 10000"/>
                <a:gd name="connsiteY3" fmla="*/ 10000 h 10000"/>
                <a:gd name="connsiteX4" fmla="*/ 10000 w 10000"/>
                <a:gd name="connsiteY4" fmla="*/ 7047 h 10000"/>
                <a:gd name="connsiteX5" fmla="*/ 10000 w 10000"/>
                <a:gd name="connsiteY5" fmla="*/ 1497 h 10000"/>
                <a:gd name="connsiteX6" fmla="*/ 0 w 10000"/>
                <a:gd name="connsiteY6" fmla="*/ 0 h 10000"/>
                <a:gd name="connsiteX0" fmla="*/ 0 w 10010"/>
                <a:gd name="connsiteY0" fmla="*/ 125 h 8503"/>
                <a:gd name="connsiteX1" fmla="*/ 10 w 10010"/>
                <a:gd name="connsiteY1" fmla="*/ 5550 h 8503"/>
                <a:gd name="connsiteX2" fmla="*/ 973 w 10010"/>
                <a:gd name="connsiteY2" fmla="*/ 8503 h 8503"/>
                <a:gd name="connsiteX3" fmla="*/ 9047 w 10010"/>
                <a:gd name="connsiteY3" fmla="*/ 8503 h 8503"/>
                <a:gd name="connsiteX4" fmla="*/ 10010 w 10010"/>
                <a:gd name="connsiteY4" fmla="*/ 5550 h 8503"/>
                <a:gd name="connsiteX5" fmla="*/ 10010 w 10010"/>
                <a:gd name="connsiteY5" fmla="*/ 0 h 8503"/>
                <a:gd name="connsiteX6" fmla="*/ 0 w 10010"/>
                <a:gd name="connsiteY6" fmla="*/ 125 h 8503"/>
                <a:gd name="connsiteX0" fmla="*/ 0 w 10000"/>
                <a:gd name="connsiteY0" fmla="*/ 37 h 10000"/>
                <a:gd name="connsiteX1" fmla="*/ 10 w 10000"/>
                <a:gd name="connsiteY1" fmla="*/ 6527 h 10000"/>
                <a:gd name="connsiteX2" fmla="*/ 972 w 10000"/>
                <a:gd name="connsiteY2" fmla="*/ 10000 h 10000"/>
                <a:gd name="connsiteX3" fmla="*/ 9038 w 10000"/>
                <a:gd name="connsiteY3" fmla="*/ 10000 h 10000"/>
                <a:gd name="connsiteX4" fmla="*/ 10000 w 10000"/>
                <a:gd name="connsiteY4" fmla="*/ 6527 h 10000"/>
                <a:gd name="connsiteX5" fmla="*/ 10000 w 10000"/>
                <a:gd name="connsiteY5" fmla="*/ 0 h 10000"/>
                <a:gd name="connsiteX6" fmla="*/ 0 w 10000"/>
                <a:gd name="connsiteY6" fmla="*/ 37 h 10000"/>
                <a:gd name="connsiteX0" fmla="*/ 0 w 10000"/>
                <a:gd name="connsiteY0" fmla="*/ 8 h 9971"/>
                <a:gd name="connsiteX1" fmla="*/ 10 w 10000"/>
                <a:gd name="connsiteY1" fmla="*/ 6498 h 9971"/>
                <a:gd name="connsiteX2" fmla="*/ 972 w 10000"/>
                <a:gd name="connsiteY2" fmla="*/ 9971 h 9971"/>
                <a:gd name="connsiteX3" fmla="*/ 9038 w 10000"/>
                <a:gd name="connsiteY3" fmla="*/ 9971 h 9971"/>
                <a:gd name="connsiteX4" fmla="*/ 10000 w 10000"/>
                <a:gd name="connsiteY4" fmla="*/ 6498 h 9971"/>
                <a:gd name="connsiteX5" fmla="*/ 9992 w 10000"/>
                <a:gd name="connsiteY5" fmla="*/ 0 h 9971"/>
                <a:gd name="connsiteX6" fmla="*/ 0 w 10000"/>
                <a:gd name="connsiteY6" fmla="*/ 8 h 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9971">
                  <a:moveTo>
                    <a:pt x="0" y="8"/>
                  </a:moveTo>
                  <a:cubicBezTo>
                    <a:pt x="3" y="2134"/>
                    <a:pt x="7" y="4372"/>
                    <a:pt x="10" y="6498"/>
                  </a:cubicBezTo>
                  <a:cubicBezTo>
                    <a:pt x="10" y="8416"/>
                    <a:pt x="441" y="9971"/>
                    <a:pt x="972" y="9971"/>
                  </a:cubicBezTo>
                  <a:lnTo>
                    <a:pt x="9038" y="9971"/>
                  </a:lnTo>
                  <a:cubicBezTo>
                    <a:pt x="9569" y="9971"/>
                    <a:pt x="10000" y="8416"/>
                    <a:pt x="10000" y="6498"/>
                  </a:cubicBezTo>
                  <a:cubicBezTo>
                    <a:pt x="9997" y="4332"/>
                    <a:pt x="9995" y="2166"/>
                    <a:pt x="999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242ABA24-DA60-4A2C-B5AD-3FD2D6AC5A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588" y="297838"/>
              <a:ext cx="2790888" cy="504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42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edu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6AB650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here.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Or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bullets</a:t>
            </a:r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223665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edu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6AB650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bullets</a:t>
            </a:r>
            <a:r>
              <a:rPr lang="nl-NL" dirty="0"/>
              <a:t> here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24426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edu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439708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6AB650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350009"/>
            <a:ext cx="5346700" cy="35591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1113" y="1543665"/>
            <a:ext cx="5054600" cy="43655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6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rait colored bg - edu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1540932"/>
            <a:ext cx="6096000" cy="4722439"/>
          </a:xfrm>
          <a:prstGeom prst="rect">
            <a:avLst/>
          </a:prstGeom>
          <a:solidFill>
            <a:srgbClr val="6AB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7700" y="2705101"/>
            <a:ext cx="5359400" cy="32040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0933"/>
            <a:ext cx="6096000" cy="472244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107334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colored bg - edu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4360985"/>
            <a:ext cx="12192000" cy="1900987"/>
          </a:xfrm>
          <a:prstGeom prst="rect">
            <a:avLst/>
          </a:prstGeom>
          <a:solidFill>
            <a:srgbClr val="6AB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7224" y="4591050"/>
            <a:ext cx="5438775" cy="1428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3050"/>
            <a:ext cx="6096000" cy="2816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43050"/>
            <a:ext cx="6096000" cy="281653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6024" y="4600575"/>
            <a:ext cx="5438775" cy="142875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bullets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99139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-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 userDrawn="1"/>
        </p:nvSpPr>
        <p:spPr>
          <a:xfrm>
            <a:off x="0" y="603738"/>
            <a:ext cx="12192000" cy="2825262"/>
          </a:xfrm>
          <a:prstGeom prst="rect">
            <a:avLst/>
          </a:prstGeom>
          <a:solidFill>
            <a:srgbClr val="003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143" y="1057047"/>
            <a:ext cx="10776857" cy="1152751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15" y="2340428"/>
            <a:ext cx="10776857" cy="653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800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Second </a:t>
            </a:r>
            <a:r>
              <a:rPr lang="nl-NL" dirty="0" err="1"/>
              <a:t>title</a:t>
            </a:r>
            <a:r>
              <a:rPr lang="nl-NL" dirty="0"/>
              <a:t> line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nl-NL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23C544A4-2E78-48AB-AE0E-D3A4C53372B3}"/>
              </a:ext>
            </a:extLst>
          </p:cNvPr>
          <p:cNvGrpSpPr/>
          <p:nvPr userDrawn="1"/>
        </p:nvGrpSpPr>
        <p:grpSpPr>
          <a:xfrm>
            <a:off x="4309680" y="-733"/>
            <a:ext cx="3565908" cy="992921"/>
            <a:chOff x="4309680" y="-733"/>
            <a:chExt cx="3565908" cy="992921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8D339B49-063C-47AB-8D1E-FF2E6986F1B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313238" y="0"/>
              <a:ext cx="3562350" cy="99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3F26F29A-AFED-4F5D-A512-F938D5C34F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09680" y="-733"/>
              <a:ext cx="3561146" cy="986572"/>
            </a:xfrm>
            <a:custGeom>
              <a:avLst/>
              <a:gdLst>
                <a:gd name="T0" fmla="*/ 0 w 9343"/>
                <a:gd name="T1" fmla="*/ 0 h 3048"/>
                <a:gd name="T2" fmla="*/ 0 w 9343"/>
                <a:gd name="T3" fmla="*/ 2148 h 3048"/>
                <a:gd name="T4" fmla="*/ 900 w 9343"/>
                <a:gd name="T5" fmla="*/ 3048 h 3048"/>
                <a:gd name="T6" fmla="*/ 8443 w 9343"/>
                <a:gd name="T7" fmla="*/ 3048 h 3048"/>
                <a:gd name="T8" fmla="*/ 9343 w 9343"/>
                <a:gd name="T9" fmla="*/ 2148 h 3048"/>
                <a:gd name="T10" fmla="*/ 9343 w 9343"/>
                <a:gd name="T11" fmla="*/ 0 h 3048"/>
                <a:gd name="T12" fmla="*/ 0 w 9343"/>
                <a:gd name="T13" fmla="*/ 0 h 3048"/>
                <a:gd name="connsiteX0" fmla="*/ 0 w 10000"/>
                <a:gd name="connsiteY0" fmla="*/ 0 h 10000"/>
                <a:gd name="connsiteX1" fmla="*/ 0 w 10000"/>
                <a:gd name="connsiteY1" fmla="*/ 7047 h 10000"/>
                <a:gd name="connsiteX2" fmla="*/ 963 w 10000"/>
                <a:gd name="connsiteY2" fmla="*/ 10000 h 10000"/>
                <a:gd name="connsiteX3" fmla="*/ 9037 w 10000"/>
                <a:gd name="connsiteY3" fmla="*/ 10000 h 10000"/>
                <a:gd name="connsiteX4" fmla="*/ 10000 w 10000"/>
                <a:gd name="connsiteY4" fmla="*/ 7047 h 10000"/>
                <a:gd name="connsiteX5" fmla="*/ 10000 w 10000"/>
                <a:gd name="connsiteY5" fmla="*/ 1497 h 10000"/>
                <a:gd name="connsiteX6" fmla="*/ 0 w 10000"/>
                <a:gd name="connsiteY6" fmla="*/ 0 h 10000"/>
                <a:gd name="connsiteX0" fmla="*/ 0 w 10010"/>
                <a:gd name="connsiteY0" fmla="*/ 125 h 8503"/>
                <a:gd name="connsiteX1" fmla="*/ 10 w 10010"/>
                <a:gd name="connsiteY1" fmla="*/ 5550 h 8503"/>
                <a:gd name="connsiteX2" fmla="*/ 973 w 10010"/>
                <a:gd name="connsiteY2" fmla="*/ 8503 h 8503"/>
                <a:gd name="connsiteX3" fmla="*/ 9047 w 10010"/>
                <a:gd name="connsiteY3" fmla="*/ 8503 h 8503"/>
                <a:gd name="connsiteX4" fmla="*/ 10010 w 10010"/>
                <a:gd name="connsiteY4" fmla="*/ 5550 h 8503"/>
                <a:gd name="connsiteX5" fmla="*/ 10010 w 10010"/>
                <a:gd name="connsiteY5" fmla="*/ 0 h 8503"/>
                <a:gd name="connsiteX6" fmla="*/ 0 w 10010"/>
                <a:gd name="connsiteY6" fmla="*/ 125 h 8503"/>
                <a:gd name="connsiteX0" fmla="*/ 0 w 10000"/>
                <a:gd name="connsiteY0" fmla="*/ 37 h 10000"/>
                <a:gd name="connsiteX1" fmla="*/ 10 w 10000"/>
                <a:gd name="connsiteY1" fmla="*/ 6527 h 10000"/>
                <a:gd name="connsiteX2" fmla="*/ 972 w 10000"/>
                <a:gd name="connsiteY2" fmla="*/ 10000 h 10000"/>
                <a:gd name="connsiteX3" fmla="*/ 9038 w 10000"/>
                <a:gd name="connsiteY3" fmla="*/ 10000 h 10000"/>
                <a:gd name="connsiteX4" fmla="*/ 10000 w 10000"/>
                <a:gd name="connsiteY4" fmla="*/ 6527 h 10000"/>
                <a:gd name="connsiteX5" fmla="*/ 10000 w 10000"/>
                <a:gd name="connsiteY5" fmla="*/ 0 h 10000"/>
                <a:gd name="connsiteX6" fmla="*/ 0 w 10000"/>
                <a:gd name="connsiteY6" fmla="*/ 37 h 10000"/>
                <a:gd name="connsiteX0" fmla="*/ 0 w 10000"/>
                <a:gd name="connsiteY0" fmla="*/ 8 h 9971"/>
                <a:gd name="connsiteX1" fmla="*/ 10 w 10000"/>
                <a:gd name="connsiteY1" fmla="*/ 6498 h 9971"/>
                <a:gd name="connsiteX2" fmla="*/ 972 w 10000"/>
                <a:gd name="connsiteY2" fmla="*/ 9971 h 9971"/>
                <a:gd name="connsiteX3" fmla="*/ 9038 w 10000"/>
                <a:gd name="connsiteY3" fmla="*/ 9971 h 9971"/>
                <a:gd name="connsiteX4" fmla="*/ 10000 w 10000"/>
                <a:gd name="connsiteY4" fmla="*/ 6498 h 9971"/>
                <a:gd name="connsiteX5" fmla="*/ 9992 w 10000"/>
                <a:gd name="connsiteY5" fmla="*/ 0 h 9971"/>
                <a:gd name="connsiteX6" fmla="*/ 0 w 10000"/>
                <a:gd name="connsiteY6" fmla="*/ 8 h 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9971">
                  <a:moveTo>
                    <a:pt x="0" y="8"/>
                  </a:moveTo>
                  <a:cubicBezTo>
                    <a:pt x="3" y="2134"/>
                    <a:pt x="7" y="4372"/>
                    <a:pt x="10" y="6498"/>
                  </a:cubicBezTo>
                  <a:cubicBezTo>
                    <a:pt x="10" y="8416"/>
                    <a:pt x="441" y="9971"/>
                    <a:pt x="972" y="9971"/>
                  </a:cubicBezTo>
                  <a:lnTo>
                    <a:pt x="9038" y="9971"/>
                  </a:lnTo>
                  <a:cubicBezTo>
                    <a:pt x="9569" y="9971"/>
                    <a:pt x="10000" y="8416"/>
                    <a:pt x="10000" y="6498"/>
                  </a:cubicBezTo>
                  <a:cubicBezTo>
                    <a:pt x="9997" y="4332"/>
                    <a:pt x="9995" y="2166"/>
                    <a:pt x="999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347BE6D8-7723-4362-BBF6-20F5AE089B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588" y="297838"/>
              <a:ext cx="2790888" cy="504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413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bullets</a:t>
            </a:r>
            <a:r>
              <a:rPr lang="nl-NL" dirty="0"/>
              <a:t> here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53029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4944" y="2425655"/>
            <a:ext cx="10744200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bullet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here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</p:spTree>
    <p:extLst>
      <p:ext uri="{BB962C8B-B14F-4D97-AF65-F5344CB8AC3E}">
        <p14:creationId xmlns:p14="http://schemas.microsoft.com/office/powerpoint/2010/main" val="297549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439708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350009"/>
            <a:ext cx="5346700" cy="35591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1113" y="1543665"/>
            <a:ext cx="5054600" cy="43655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8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rait colored bg -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1540932"/>
            <a:ext cx="6096000" cy="4722439"/>
          </a:xfrm>
          <a:prstGeom prst="rect">
            <a:avLst/>
          </a:prstGeom>
          <a:solidFill>
            <a:srgbClr val="003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7700" y="2705101"/>
            <a:ext cx="5359400" cy="32040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0933"/>
            <a:ext cx="6096000" cy="472244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title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143444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colored bg -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 userDrawn="1"/>
        </p:nvSpPr>
        <p:spPr>
          <a:xfrm>
            <a:off x="0" y="4360985"/>
            <a:ext cx="12192000" cy="1900987"/>
          </a:xfrm>
          <a:prstGeom prst="rect">
            <a:avLst/>
          </a:prstGeom>
          <a:solidFill>
            <a:srgbClr val="003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 userDrawn="1"/>
        </p:nvSpPr>
        <p:spPr>
          <a:xfrm>
            <a:off x="0" y="6263370"/>
            <a:ext cx="12192000" cy="594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7224" y="4591050"/>
            <a:ext cx="5438775" cy="1428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plain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or </a:t>
            </a:r>
            <a:r>
              <a:rPr lang="nl-NL" dirty="0" err="1"/>
              <a:t>bullets</a:t>
            </a:r>
            <a:r>
              <a:rPr lang="nl-NL" dirty="0"/>
              <a:t> here.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Example footer | July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543050"/>
            <a:ext cx="6096000" cy="28165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884145"/>
            <a:ext cx="5346700" cy="64633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43050"/>
            <a:ext cx="6096000" cy="281653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6024" y="4600575"/>
            <a:ext cx="5438775" cy="142875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bullets</a:t>
            </a:r>
            <a:r>
              <a:rPr lang="nl-NL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217154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14">
            <a:extLst>
              <a:ext uri="{FF2B5EF4-FFF2-40B4-BE49-F238E27FC236}">
                <a16:creationId xmlns:a16="http://schemas.microsoft.com/office/drawing/2014/main" id="{DA58A6F3-534A-40A0-83C6-89CBA2926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03738"/>
            <a:ext cx="12192000" cy="625426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nl-NL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968198D8-F9D5-466F-B081-D48DCE325626}"/>
              </a:ext>
            </a:extLst>
          </p:cNvPr>
          <p:cNvGrpSpPr/>
          <p:nvPr userDrawn="1"/>
        </p:nvGrpSpPr>
        <p:grpSpPr>
          <a:xfrm>
            <a:off x="4309680" y="-733"/>
            <a:ext cx="3565908" cy="992921"/>
            <a:chOff x="4309680" y="-733"/>
            <a:chExt cx="3565908" cy="992921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7F68AFAE-ACDE-45F8-9005-12041EE103F6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313238" y="0"/>
              <a:ext cx="3562350" cy="99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DBC6344-822B-41DC-A605-CFB48858EE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09680" y="-733"/>
              <a:ext cx="3561146" cy="986572"/>
            </a:xfrm>
            <a:custGeom>
              <a:avLst/>
              <a:gdLst>
                <a:gd name="T0" fmla="*/ 0 w 9343"/>
                <a:gd name="T1" fmla="*/ 0 h 3048"/>
                <a:gd name="T2" fmla="*/ 0 w 9343"/>
                <a:gd name="T3" fmla="*/ 2148 h 3048"/>
                <a:gd name="T4" fmla="*/ 900 w 9343"/>
                <a:gd name="T5" fmla="*/ 3048 h 3048"/>
                <a:gd name="T6" fmla="*/ 8443 w 9343"/>
                <a:gd name="T7" fmla="*/ 3048 h 3048"/>
                <a:gd name="T8" fmla="*/ 9343 w 9343"/>
                <a:gd name="T9" fmla="*/ 2148 h 3048"/>
                <a:gd name="T10" fmla="*/ 9343 w 9343"/>
                <a:gd name="T11" fmla="*/ 0 h 3048"/>
                <a:gd name="T12" fmla="*/ 0 w 9343"/>
                <a:gd name="T13" fmla="*/ 0 h 3048"/>
                <a:gd name="connsiteX0" fmla="*/ 0 w 10000"/>
                <a:gd name="connsiteY0" fmla="*/ 0 h 10000"/>
                <a:gd name="connsiteX1" fmla="*/ 0 w 10000"/>
                <a:gd name="connsiteY1" fmla="*/ 7047 h 10000"/>
                <a:gd name="connsiteX2" fmla="*/ 963 w 10000"/>
                <a:gd name="connsiteY2" fmla="*/ 10000 h 10000"/>
                <a:gd name="connsiteX3" fmla="*/ 9037 w 10000"/>
                <a:gd name="connsiteY3" fmla="*/ 10000 h 10000"/>
                <a:gd name="connsiteX4" fmla="*/ 10000 w 10000"/>
                <a:gd name="connsiteY4" fmla="*/ 7047 h 10000"/>
                <a:gd name="connsiteX5" fmla="*/ 10000 w 10000"/>
                <a:gd name="connsiteY5" fmla="*/ 1497 h 10000"/>
                <a:gd name="connsiteX6" fmla="*/ 0 w 10000"/>
                <a:gd name="connsiteY6" fmla="*/ 0 h 10000"/>
                <a:gd name="connsiteX0" fmla="*/ 0 w 10010"/>
                <a:gd name="connsiteY0" fmla="*/ 125 h 8503"/>
                <a:gd name="connsiteX1" fmla="*/ 10 w 10010"/>
                <a:gd name="connsiteY1" fmla="*/ 5550 h 8503"/>
                <a:gd name="connsiteX2" fmla="*/ 973 w 10010"/>
                <a:gd name="connsiteY2" fmla="*/ 8503 h 8503"/>
                <a:gd name="connsiteX3" fmla="*/ 9047 w 10010"/>
                <a:gd name="connsiteY3" fmla="*/ 8503 h 8503"/>
                <a:gd name="connsiteX4" fmla="*/ 10010 w 10010"/>
                <a:gd name="connsiteY4" fmla="*/ 5550 h 8503"/>
                <a:gd name="connsiteX5" fmla="*/ 10010 w 10010"/>
                <a:gd name="connsiteY5" fmla="*/ 0 h 8503"/>
                <a:gd name="connsiteX6" fmla="*/ 0 w 10010"/>
                <a:gd name="connsiteY6" fmla="*/ 125 h 8503"/>
                <a:gd name="connsiteX0" fmla="*/ 0 w 10000"/>
                <a:gd name="connsiteY0" fmla="*/ 37 h 10000"/>
                <a:gd name="connsiteX1" fmla="*/ 10 w 10000"/>
                <a:gd name="connsiteY1" fmla="*/ 6527 h 10000"/>
                <a:gd name="connsiteX2" fmla="*/ 972 w 10000"/>
                <a:gd name="connsiteY2" fmla="*/ 10000 h 10000"/>
                <a:gd name="connsiteX3" fmla="*/ 9038 w 10000"/>
                <a:gd name="connsiteY3" fmla="*/ 10000 h 10000"/>
                <a:gd name="connsiteX4" fmla="*/ 10000 w 10000"/>
                <a:gd name="connsiteY4" fmla="*/ 6527 h 10000"/>
                <a:gd name="connsiteX5" fmla="*/ 10000 w 10000"/>
                <a:gd name="connsiteY5" fmla="*/ 0 h 10000"/>
                <a:gd name="connsiteX6" fmla="*/ 0 w 10000"/>
                <a:gd name="connsiteY6" fmla="*/ 37 h 10000"/>
                <a:gd name="connsiteX0" fmla="*/ 0 w 10000"/>
                <a:gd name="connsiteY0" fmla="*/ 8 h 9971"/>
                <a:gd name="connsiteX1" fmla="*/ 10 w 10000"/>
                <a:gd name="connsiteY1" fmla="*/ 6498 h 9971"/>
                <a:gd name="connsiteX2" fmla="*/ 972 w 10000"/>
                <a:gd name="connsiteY2" fmla="*/ 9971 h 9971"/>
                <a:gd name="connsiteX3" fmla="*/ 9038 w 10000"/>
                <a:gd name="connsiteY3" fmla="*/ 9971 h 9971"/>
                <a:gd name="connsiteX4" fmla="*/ 10000 w 10000"/>
                <a:gd name="connsiteY4" fmla="*/ 6498 h 9971"/>
                <a:gd name="connsiteX5" fmla="*/ 9992 w 10000"/>
                <a:gd name="connsiteY5" fmla="*/ 0 h 9971"/>
                <a:gd name="connsiteX6" fmla="*/ 0 w 10000"/>
                <a:gd name="connsiteY6" fmla="*/ 8 h 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9971">
                  <a:moveTo>
                    <a:pt x="0" y="8"/>
                  </a:moveTo>
                  <a:cubicBezTo>
                    <a:pt x="3" y="2134"/>
                    <a:pt x="7" y="4372"/>
                    <a:pt x="10" y="6498"/>
                  </a:cubicBezTo>
                  <a:cubicBezTo>
                    <a:pt x="10" y="8416"/>
                    <a:pt x="441" y="9971"/>
                    <a:pt x="972" y="9971"/>
                  </a:cubicBezTo>
                  <a:lnTo>
                    <a:pt x="9038" y="9971"/>
                  </a:lnTo>
                  <a:cubicBezTo>
                    <a:pt x="9569" y="9971"/>
                    <a:pt x="10000" y="8416"/>
                    <a:pt x="10000" y="6498"/>
                  </a:cubicBezTo>
                  <a:cubicBezTo>
                    <a:pt x="9997" y="4332"/>
                    <a:pt x="9995" y="2166"/>
                    <a:pt x="999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588EF8EA-60D8-4FF4-9BF9-DEBB3A6B0C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588" y="297838"/>
              <a:ext cx="2790888" cy="504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30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9B5B1-167F-4EDC-AB2E-D6BDF15C2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649" y="2041493"/>
            <a:ext cx="9144000" cy="935653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5DD4E-0D9F-4149-A283-E4D9DF758F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1649" y="3246438"/>
            <a:ext cx="1891004" cy="257969"/>
          </a:xfrm>
        </p:spPr>
        <p:txBody>
          <a:bodyPr>
            <a:normAutofit/>
          </a:bodyPr>
          <a:lstStyle>
            <a:lvl1pPr marL="0" indent="0" algn="l">
              <a:buNone/>
              <a:defRPr sz="1400" b="0">
                <a:solidFill>
                  <a:schemeClr val="bg2"/>
                </a:solidFill>
              </a:defRPr>
            </a:lvl1pPr>
            <a:lvl2pPr marL="228600" indent="0" algn="ctr">
              <a:buNone/>
              <a:defRPr sz="1000"/>
            </a:lvl2pPr>
            <a:lvl3pPr marL="457200" indent="0" algn="ctr">
              <a:buNone/>
              <a:defRPr sz="900"/>
            </a:lvl3pPr>
            <a:lvl4pPr marL="685800" indent="0" algn="ctr">
              <a:buNone/>
              <a:defRPr sz="800"/>
            </a:lvl4pPr>
            <a:lvl5pPr marL="914400" indent="0" algn="ctr">
              <a:buNone/>
              <a:defRPr sz="800"/>
            </a:lvl5pPr>
            <a:lvl6pPr marL="1143000" indent="0" algn="ctr">
              <a:buNone/>
              <a:defRPr sz="800"/>
            </a:lvl6pPr>
            <a:lvl7pPr marL="1371600" indent="0" algn="ctr">
              <a:buNone/>
              <a:defRPr sz="800"/>
            </a:lvl7pPr>
            <a:lvl8pPr marL="1600200" indent="0" algn="ctr">
              <a:buNone/>
              <a:defRPr sz="800"/>
            </a:lvl8pPr>
            <a:lvl9pPr marL="1828800" indent="0" algn="ctr">
              <a:buNone/>
              <a:defRPr sz="800"/>
            </a:lvl9pPr>
          </a:lstStyle>
          <a:p>
            <a:r>
              <a:rPr lang="en-US" dirty="0"/>
              <a:t>Name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34646-AD46-460A-BD95-69825DBE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0376-486D-4EB0-80AF-208EE3C11CD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44A1C07-51DA-4929-94B1-53B89D3F83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9838" y="3223873"/>
            <a:ext cx="2407444" cy="280534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771533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wheel, drawing&#10;&#10;Description automatically generated">
            <a:extLst>
              <a:ext uri="{FF2B5EF4-FFF2-40B4-BE49-F238E27FC236}">
                <a16:creationId xmlns:a16="http://schemas.microsoft.com/office/drawing/2014/main" id="{5A30B5D0-D2F0-411E-A46A-68F83CE127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6" y="6304960"/>
            <a:ext cx="646463" cy="380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F13CFD-5AD2-4CAE-9F71-30A9E2D71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8074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8FF89-947C-4F0C-9A97-64DD3493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8751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555B7-C59C-406E-9E64-94A71FA4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B1ABD-AE55-4CC0-B4FA-6407C988C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0376-486D-4EB0-80AF-208EE3C11CDB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6024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6ADFE-0AD3-4DE9-B1AA-406C1E066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</p:spPr>
        <p:txBody>
          <a:bodyPr anchor="b"/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2D36E-E9AE-4208-BD86-CC7B31596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8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286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26F29-FDC6-4515-8189-DCF989259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E0D6F-2748-4D28-AC4F-AB9BD94E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3F0376-486D-4EB0-80AF-208EE3C11CD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 descr="A picture containing wheel, drawing&#10;&#10;Description automatically generated">
            <a:extLst>
              <a:ext uri="{FF2B5EF4-FFF2-40B4-BE49-F238E27FC236}">
                <a16:creationId xmlns:a16="http://schemas.microsoft.com/office/drawing/2014/main" id="{D19560F3-606F-42D7-B33C-5428D333F6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6" y="6304960"/>
            <a:ext cx="646463" cy="38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92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BF76-8DE6-482E-9D88-AE7DDF822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0D5B9-B137-409F-805E-16CBB6F92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19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B5854-606C-4588-8920-A8D87175B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4100" y="1825625"/>
            <a:ext cx="52197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FA12C-B121-4413-AA7B-4EE5F9806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39E49-1F0D-4DE2-AEA2-9CF11057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F0376-486D-4EB0-80AF-208EE3C11CDB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 descr="A picture containing wheel, drawing&#10;&#10;Description automatically generated">
            <a:extLst>
              <a:ext uri="{FF2B5EF4-FFF2-40B4-BE49-F238E27FC236}">
                <a16:creationId xmlns:a16="http://schemas.microsoft.com/office/drawing/2014/main" id="{F48758C1-1D31-4AEC-AA63-7AC3B9BD19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6" y="6304960"/>
            <a:ext cx="646463" cy="38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53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3B947-C57D-4DB8-9507-933023F91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1CCB0-CECD-4EF4-9D03-AC947DF19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8BCF5A-C3F8-4066-A0AD-62805A440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fld id="{713F0376-486D-4EB0-80AF-208EE3C11CD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BB61A28-D6C8-4384-9AA4-8265BC40D3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5" y="6304960"/>
            <a:ext cx="639034" cy="38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523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9F9205-C4F9-4168-A14D-049F83B16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56E87-B1FB-4C6E-B8FB-7239710DB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fld id="{713F0376-486D-4EB0-80AF-208EE3C11CD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Picture 4" descr="A picture containing wheel, drawing&#10;&#10;Description automatically generated">
            <a:extLst>
              <a:ext uri="{FF2B5EF4-FFF2-40B4-BE49-F238E27FC236}">
                <a16:creationId xmlns:a16="http://schemas.microsoft.com/office/drawing/2014/main" id="{B1B62EE8-7C75-4364-AA5E-F52436A1A2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6" y="6304960"/>
            <a:ext cx="646463" cy="38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37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2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CCC1A1E-656A-4AF0-AA4A-4C5B0A9CBB55}"/>
              </a:ext>
            </a:extLst>
          </p:cNvPr>
          <p:cNvSpPr/>
          <p:nvPr userDrawn="1"/>
        </p:nvSpPr>
        <p:spPr>
          <a:xfrm>
            <a:off x="1" y="6271260"/>
            <a:ext cx="12192000" cy="586740"/>
          </a:xfrm>
          <a:prstGeom prst="rect">
            <a:avLst/>
          </a:prstGeom>
          <a:solidFill>
            <a:srgbClr val="CED9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05E57A9-EF42-41CC-A2FF-69FC44463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1100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Hier de titel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4C743E-8D29-4316-98AB-B30200D58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1200" y="6381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50">
                <a:solidFill>
                  <a:srgbClr val="00373E"/>
                </a:solidFill>
              </a:defRPr>
            </a:lvl1pPr>
          </a:lstStyle>
          <a:p>
            <a:r>
              <a:rPr lang="nl-NL"/>
              <a:t>Example footer | July 2018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A6CEDF9-8401-43A2-A4AB-0E7332B8A3EF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413" y="0"/>
            <a:ext cx="495173" cy="101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4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81" r:id="rId24"/>
    <p:sldLayoutId id="2147483655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E89E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11EA69-91C9-4506-8291-C7941D5F8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49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1C4CE-34A3-4650-95A4-0B186CA57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8B408-D661-42DA-9F97-8EA5DA302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2AB1D-0F4A-4789-A4FF-CFC742958680}" type="datetimeFigureOut">
              <a:rPr lang="nl-NL" smtClean="0"/>
              <a:t>22-9-2025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0EA89-3354-4644-AB67-DAF2664A3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7CF96-4C5B-46ED-B32B-544D8D9DD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96530" y="6356350"/>
            <a:ext cx="222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</a:lstStyle>
          <a:p>
            <a:fld id="{713F0376-486D-4EB0-80AF-208EE3C11CD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013948-E049-4074-8AD6-271C91FA739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891"/>
            <a:ext cx="12190476" cy="87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475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200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114300" indent="-114300" algn="l" defTabSz="4572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342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571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1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800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10287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12573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EF4DA8A-90E1-45FA-93F9-A658E8AAD2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6819" t="6484" r="26690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AC09CB-55D5-4404-B5C4-CB89F3456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618019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chemeClr val="tx1"/>
                </a:solidFill>
                <a:latin typeface="+mj-lt"/>
              </a:rPr>
              <a:t>Clinical 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Predictions: Getting the Most Out of T2FLAIR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5C583B1-A1E1-4E3C-AD45-6F6210118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Tom Fuchs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ARSEP MS MRI Workshop 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03 Feb 2023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F94D4281-80C3-4023-AE9A-ACD120634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0" y="15956"/>
            <a:ext cx="3866081" cy="11846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BBA7FE-83AF-4B05-9819-690108379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821" y="383502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4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2A0A-20D4-4D05-BF25-40DDF4F0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1100092"/>
            <a:ext cx="10766044" cy="1325563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6881E-77F7-4140-A3F4-686AE38B6C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In multiple sclerosis. . 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T2FLAIR is the </a:t>
            </a:r>
            <a:r>
              <a:rPr lang="en-US" sz="2000" b="1" dirty="0"/>
              <a:t>most commonly</a:t>
            </a:r>
            <a:r>
              <a:rPr lang="en-US" sz="2000" dirty="0"/>
              <a:t> available MRI sequence in clinics and legacy datasets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This strength in </a:t>
            </a:r>
            <a:r>
              <a:rPr lang="en-US" sz="2000" b="1" dirty="0"/>
              <a:t>availability</a:t>
            </a:r>
            <a:r>
              <a:rPr lang="en-US" sz="2000" dirty="0"/>
              <a:t> makes T2FLAIR a good candidate for quantitative tools meant for clinical translation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381897" y="69667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1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2A0A-20D4-4D05-BF25-40DDF4F0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Addressed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6881E-77F7-4140-A3F4-686AE38B6C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How well can we </a:t>
            </a:r>
            <a:r>
              <a:rPr lang="en-US" sz="2000" b="1" dirty="0"/>
              <a:t>approximate</a:t>
            </a:r>
            <a:r>
              <a:rPr lang="en-US" sz="2000" dirty="0"/>
              <a:t> </a:t>
            </a:r>
            <a:r>
              <a:rPr lang="en-US" sz="2000" b="1" dirty="0"/>
              <a:t>scientific-quality </a:t>
            </a:r>
            <a:r>
              <a:rPr lang="en-US" sz="2000" dirty="0"/>
              <a:t>data</a:t>
            </a:r>
            <a:r>
              <a:rPr lang="en-US" sz="2000" b="1" dirty="0"/>
              <a:t> </a:t>
            </a:r>
            <a:r>
              <a:rPr lang="en-US" sz="2000" dirty="0"/>
              <a:t>using </a:t>
            </a:r>
            <a:r>
              <a:rPr lang="en-US" sz="2000" b="1" dirty="0"/>
              <a:t>T2FLAIR</a:t>
            </a:r>
            <a:r>
              <a:rPr lang="en-US" sz="2000" dirty="0"/>
              <a:t> alone?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How well does brain pathology measured using T2FLAIR </a:t>
            </a:r>
            <a:r>
              <a:rPr lang="en-US" sz="2000" b="1" dirty="0"/>
              <a:t>predict clinical outcomes</a:t>
            </a:r>
            <a:r>
              <a:rPr lang="en-US" sz="2000" dirty="0"/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381897" y="87085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2A0A-20D4-4D05-BF25-40DDF4F0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52DF033-F1D2-430C-A5FC-FF82CC72C0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32639" y="2277610"/>
            <a:ext cx="9926722" cy="3751263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381897" y="87085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7F8C39D9-C095-4996-931B-5526B8073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458" y="668385"/>
            <a:ext cx="4857903" cy="148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381897" y="87085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2C2A0A-20D4-4D05-BF25-40DDF4F0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0" y="284820"/>
            <a:ext cx="10766044" cy="1325563"/>
          </a:xfrm>
        </p:spPr>
        <p:txBody>
          <a:bodyPr/>
          <a:lstStyle/>
          <a:p>
            <a:r>
              <a:rPr lang="en-US" dirty="0"/>
              <a:t>Sample Demographics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BF033A5-5C54-4586-AE43-8C3825B37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810927"/>
              </p:ext>
            </p:extLst>
          </p:nvPr>
        </p:nvGraphicFramePr>
        <p:xfrm>
          <a:off x="1953860" y="1586117"/>
          <a:ext cx="8003177" cy="46049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98669">
                  <a:extLst>
                    <a:ext uri="{9D8B030D-6E8A-4147-A177-3AD203B41FA5}">
                      <a16:colId xmlns:a16="http://schemas.microsoft.com/office/drawing/2014/main" val="2685598555"/>
                    </a:ext>
                  </a:extLst>
                </a:gridCol>
                <a:gridCol w="3204508">
                  <a:extLst>
                    <a:ext uri="{9D8B030D-6E8A-4147-A177-3AD203B41FA5}">
                      <a16:colId xmlns:a16="http://schemas.microsoft.com/office/drawing/2014/main" val="2091908986"/>
                    </a:ext>
                  </a:extLst>
                </a:gridCol>
              </a:tblGrid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Age (years)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47.2±11.1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2765250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Disease Duration (years)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13.7±9.8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6495016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Female (n, %)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128, 74.4%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3950129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Disease Course (n, %)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4183501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   Relapsing-Remitting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100, 58.1%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6114314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   Progressive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50, 29.1%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2079284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   CIS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22, 12.8%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6851696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EDSS (Median, IQR)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2.5, 1.5-5.5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6238306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NHPT (s)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26.5±14.8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6601403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T25FW (s)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9.5±13.1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4717264"/>
                  </a:ext>
                </a:extLst>
              </a:tr>
              <a:tr h="4186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SDMT (raw score)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50.0±14.8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501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6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381897" y="87085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2C2A0A-20D4-4D05-BF25-40DDF4F0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0" y="284820"/>
            <a:ext cx="10766044" cy="1325563"/>
          </a:xfrm>
        </p:spPr>
        <p:txBody>
          <a:bodyPr/>
          <a:lstStyle/>
          <a:p>
            <a:r>
              <a:rPr lang="en-US" dirty="0"/>
              <a:t>Principle Components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2EB070-F729-4604-8127-90F98E8E8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923" y="1412648"/>
            <a:ext cx="7930153" cy="464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2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381897" y="87085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2C2A0A-20D4-4D05-BF25-40DDF4F0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0" y="284820"/>
            <a:ext cx="10766044" cy="1325563"/>
          </a:xfrm>
        </p:spPr>
        <p:txBody>
          <a:bodyPr/>
          <a:lstStyle/>
          <a:p>
            <a:r>
              <a:rPr lang="en-US" dirty="0"/>
              <a:t>Predicting Scientific-Quality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BFCD5D-AB4E-41BE-BB08-F1502969E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189" y="1343485"/>
            <a:ext cx="9811667" cy="484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3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381897" y="87085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472535C-6D24-4E38-9F2A-B2D04CE63E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964992"/>
              </p:ext>
            </p:extLst>
          </p:nvPr>
        </p:nvGraphicFramePr>
        <p:xfrm>
          <a:off x="1133552" y="1412648"/>
          <a:ext cx="9229648" cy="44819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19691">
                  <a:extLst>
                    <a:ext uri="{9D8B030D-6E8A-4147-A177-3AD203B41FA5}">
                      <a16:colId xmlns:a16="http://schemas.microsoft.com/office/drawing/2014/main" val="1738914888"/>
                    </a:ext>
                  </a:extLst>
                </a:gridCol>
                <a:gridCol w="1880327">
                  <a:extLst>
                    <a:ext uri="{9D8B030D-6E8A-4147-A177-3AD203B41FA5}">
                      <a16:colId xmlns:a16="http://schemas.microsoft.com/office/drawing/2014/main" val="3307150626"/>
                    </a:ext>
                  </a:extLst>
                </a:gridCol>
                <a:gridCol w="1314815">
                  <a:extLst>
                    <a:ext uri="{9D8B030D-6E8A-4147-A177-3AD203B41FA5}">
                      <a16:colId xmlns:a16="http://schemas.microsoft.com/office/drawing/2014/main" val="1036462675"/>
                    </a:ext>
                  </a:extLst>
                </a:gridCol>
                <a:gridCol w="1314815">
                  <a:extLst>
                    <a:ext uri="{9D8B030D-6E8A-4147-A177-3AD203B41FA5}">
                      <a16:colId xmlns:a16="http://schemas.microsoft.com/office/drawing/2014/main" val="1567747682"/>
                    </a:ext>
                  </a:extLst>
                </a:gridCol>
              </a:tblGrid>
              <a:tr h="2396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257015"/>
                  </a:ext>
                </a:extLst>
              </a:tr>
              <a:tr h="2396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Β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extLst>
                  <a:ext uri="{0D108BD9-81ED-4DB2-BD59-A6C34878D82A}">
                    <a16:rowId xmlns:a16="http://schemas.microsoft.com/office/drawing/2014/main" val="3845514254"/>
                  </a:ext>
                </a:extLst>
              </a:tr>
              <a:tr h="2795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EDSS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LVV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0.174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3660583136"/>
                  </a:ext>
                </a:extLst>
              </a:tr>
              <a:tr h="491937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All: n=172, R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=0.279, p&lt;0.001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RRMS: n=100, R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=0.164, p&lt;0.001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PMS: n=50, R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=0.063, p=0.177</a:t>
                      </a: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Thalamus Volume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-0.018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0.875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952936962"/>
                  </a:ext>
                </a:extLst>
              </a:tr>
              <a:tr h="3478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MOV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-0.288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0.001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3840269543"/>
                  </a:ext>
                </a:extLst>
              </a:tr>
              <a:tr h="3478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SCLV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0.214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0.045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2989298031"/>
                  </a:ext>
                </a:extLst>
              </a:tr>
              <a:tr h="4919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Network Efficiency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0.134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0.216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2579261010"/>
                  </a:ext>
                </a:extLst>
              </a:tr>
              <a:tr h="347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SDMT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LVV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-0.107</a:t>
                      </a:r>
                      <a:endParaRPr lang="en-US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0.215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3791880205"/>
                  </a:ext>
                </a:extLst>
              </a:tr>
              <a:tr h="491937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All: n=123, R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=0.382,  p&lt;0.001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RRMS: n=72, R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=0.227, p&lt;0.001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PMS: n=40, R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=0.501, p&lt;0.001</a:t>
                      </a: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Thalamus Volume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0.397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0.002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635090644"/>
                  </a:ext>
                </a:extLst>
              </a:tr>
              <a:tr h="3478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MOV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0.083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0.403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1122495017"/>
                  </a:ext>
                </a:extLst>
              </a:tr>
              <a:tr h="3478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SCLV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-0.042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0.709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3647224219"/>
                  </a:ext>
                </a:extLst>
              </a:tr>
              <a:tr h="4919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Network Efficiency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-0.170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0.149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759" marR="31759" marT="0" marB="0" anchor="ctr"/>
                </a:tc>
                <a:extLst>
                  <a:ext uri="{0D108BD9-81ED-4DB2-BD59-A6C34878D82A}">
                    <a16:rowId xmlns:a16="http://schemas.microsoft.com/office/drawing/2014/main" val="1024536342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B56641E9-8630-4448-8912-43CC516A8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30" y="284820"/>
            <a:ext cx="10766044" cy="1325563"/>
          </a:xfrm>
        </p:spPr>
        <p:txBody>
          <a:bodyPr/>
          <a:lstStyle/>
          <a:p>
            <a:r>
              <a:rPr lang="en-US" dirty="0"/>
              <a:t>Predicting Disability 5 Years Later</a:t>
            </a:r>
          </a:p>
        </p:txBody>
      </p:sp>
    </p:spTree>
    <p:extLst>
      <p:ext uri="{BB962C8B-B14F-4D97-AF65-F5344CB8AC3E}">
        <p14:creationId xmlns:p14="http://schemas.microsoft.com/office/powerpoint/2010/main" val="328281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6D5206-574B-41DE-AA20-E9135F5FAE95}"/>
              </a:ext>
            </a:extLst>
          </p:cNvPr>
          <p:cNvSpPr/>
          <p:nvPr/>
        </p:nvSpPr>
        <p:spPr>
          <a:xfrm>
            <a:off x="5381897" y="87085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A23EA77-FFA9-4C47-9394-422430D87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195391"/>
              </p:ext>
            </p:extLst>
          </p:nvPr>
        </p:nvGraphicFramePr>
        <p:xfrm>
          <a:off x="2264229" y="1550125"/>
          <a:ext cx="6844937" cy="4468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2245">
                  <a:extLst>
                    <a:ext uri="{9D8B030D-6E8A-4147-A177-3AD203B41FA5}">
                      <a16:colId xmlns:a16="http://schemas.microsoft.com/office/drawing/2014/main" val="3320941287"/>
                    </a:ext>
                  </a:extLst>
                </a:gridCol>
                <a:gridCol w="1394010">
                  <a:extLst>
                    <a:ext uri="{9D8B030D-6E8A-4147-A177-3AD203B41FA5}">
                      <a16:colId xmlns:a16="http://schemas.microsoft.com/office/drawing/2014/main" val="654329508"/>
                    </a:ext>
                  </a:extLst>
                </a:gridCol>
                <a:gridCol w="929341">
                  <a:extLst>
                    <a:ext uri="{9D8B030D-6E8A-4147-A177-3AD203B41FA5}">
                      <a16:colId xmlns:a16="http://schemas.microsoft.com/office/drawing/2014/main" val="666214498"/>
                    </a:ext>
                  </a:extLst>
                </a:gridCol>
                <a:gridCol w="929341">
                  <a:extLst>
                    <a:ext uri="{9D8B030D-6E8A-4147-A177-3AD203B41FA5}">
                      <a16:colId xmlns:a16="http://schemas.microsoft.com/office/drawing/2014/main" val="361884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RRMS (n=99)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905620"/>
                  </a:ext>
                </a:extLst>
              </a:tr>
              <a:tr h="3503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% Disease Progression, 32.0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968985"/>
                  </a:ext>
                </a:extLst>
              </a:tr>
              <a:tr h="185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β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extLst>
                  <a:ext uri="{0D108BD9-81ED-4DB2-BD59-A6C34878D82A}">
                    <a16:rowId xmlns:a16="http://schemas.microsoft.com/office/drawing/2014/main" val="2347786040"/>
                  </a:ext>
                </a:extLst>
              </a:tr>
              <a:tr h="3135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T2-FLAIR Model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LVV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-0.001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0.993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1306497122"/>
                  </a:ext>
                </a:extLst>
              </a:tr>
              <a:tr h="470263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RRMS: %Correctly Classified=69.8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</a:t>
                      </a:r>
                      <a:r>
                        <a:rPr lang="en-US" sz="1400" baseline="30000" dirty="0">
                          <a:effectLst/>
                        </a:rPr>
                        <a:t>2</a:t>
                      </a:r>
                      <a:r>
                        <a:rPr lang="en-US" sz="1400" dirty="0">
                          <a:effectLst/>
                        </a:rPr>
                        <a:t>=0.145, p=0.034</a:t>
                      </a: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Thalamus Volume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-0.048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0.760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3265840909"/>
                  </a:ext>
                </a:extLst>
              </a:tr>
              <a:tr h="2960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MOV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-0.080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0.517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1603417606"/>
                  </a:ext>
                </a:extLst>
              </a:tr>
              <a:tr h="2351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SCLV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-0.181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0.230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587460916"/>
                  </a:ext>
                </a:extLst>
              </a:tr>
              <a:tr h="4180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Network Efficiency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-0.122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0.411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388690451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Standard Research-Quality MRI Model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BPV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0.202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0.341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659048082"/>
                  </a:ext>
                </a:extLst>
              </a:tr>
              <a:tr h="470263"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RRMS: %Correctly Classified=72.4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</a:t>
                      </a:r>
                      <a:r>
                        <a:rPr lang="en-US" sz="1400" baseline="30000" dirty="0">
                          <a:effectLst/>
                        </a:rPr>
                        <a:t>2</a:t>
                      </a:r>
                      <a:r>
                        <a:rPr lang="en-US" sz="1400" dirty="0">
                          <a:effectLst/>
                        </a:rPr>
                        <a:t>=0.196, p=0.022</a:t>
                      </a: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Thalamus Volume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0.002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0.992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3604245264"/>
                  </a:ext>
                </a:extLst>
              </a:tr>
              <a:tr h="3153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MOV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0.061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0.567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3774038554"/>
                  </a:ext>
                </a:extLst>
              </a:tr>
              <a:tr h="3153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T2LV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0.235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0.066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2087316384"/>
                  </a:ext>
                </a:extLst>
              </a:tr>
              <a:tr h="3153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T1LV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0.104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0.402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28395014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NCV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0.273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0.084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088" marR="57088" marT="0" marB="0" anchor="ctr"/>
                </a:tc>
                <a:extLst>
                  <a:ext uri="{0D108BD9-81ED-4DB2-BD59-A6C34878D82A}">
                    <a16:rowId xmlns:a16="http://schemas.microsoft.com/office/drawing/2014/main" val="3784000306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A85D0670-BA42-449D-8C35-45FA08C80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29" y="284820"/>
            <a:ext cx="11828579" cy="1325563"/>
          </a:xfrm>
        </p:spPr>
        <p:txBody>
          <a:bodyPr/>
          <a:lstStyle/>
          <a:p>
            <a:r>
              <a:rPr lang="en-US" dirty="0"/>
              <a:t>Predicting 5-year EDSS Disability Progression</a:t>
            </a:r>
          </a:p>
        </p:txBody>
      </p:sp>
    </p:spTree>
    <p:extLst>
      <p:ext uri="{BB962C8B-B14F-4D97-AF65-F5344CB8AC3E}">
        <p14:creationId xmlns:p14="http://schemas.microsoft.com/office/powerpoint/2010/main" val="190249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2A0A-20D4-4D05-BF25-40DDF4F0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6881E-77F7-4140-A3F4-686AE38B6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700" y="2164398"/>
            <a:ext cx="10744200" cy="3751308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The T2FLAIR measures. . 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   (A) Are </a:t>
            </a:r>
            <a:r>
              <a:rPr lang="en-US" sz="2000" b="1" dirty="0"/>
              <a:t>well-correlated </a:t>
            </a:r>
            <a:r>
              <a:rPr lang="en-US" sz="2000" dirty="0"/>
              <a:t>with </a:t>
            </a:r>
            <a:r>
              <a:rPr lang="en-US" sz="2000" b="1" dirty="0"/>
              <a:t>research-quality</a:t>
            </a:r>
            <a:r>
              <a:rPr lang="en-US" sz="2000" dirty="0"/>
              <a:t> metrics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   (B) </a:t>
            </a:r>
            <a:r>
              <a:rPr lang="en-US" sz="2000" b="1" dirty="0"/>
              <a:t>Predict clinical disability </a:t>
            </a:r>
            <a:r>
              <a:rPr lang="en-US" sz="2000" dirty="0"/>
              <a:t>cross-sectionally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   (C) Perform </a:t>
            </a:r>
            <a:r>
              <a:rPr lang="en-US" sz="2000" b="1" dirty="0"/>
              <a:t>similarly </a:t>
            </a:r>
            <a:r>
              <a:rPr lang="en-US" sz="2000" dirty="0"/>
              <a:t>to</a:t>
            </a:r>
            <a:r>
              <a:rPr lang="en-US" sz="2000" b="1" dirty="0"/>
              <a:t> research-quality </a:t>
            </a:r>
            <a:r>
              <a:rPr lang="en-US" sz="2000" dirty="0"/>
              <a:t>imaging in </a:t>
            </a:r>
            <a:r>
              <a:rPr lang="en-US" sz="2000" b="1" dirty="0"/>
              <a:t>longitudinal</a:t>
            </a:r>
            <a:r>
              <a:rPr lang="en-US" sz="2000" dirty="0"/>
              <a:t> </a:t>
            </a:r>
            <a:r>
              <a:rPr lang="en-US" sz="2000" b="1" dirty="0"/>
              <a:t>predictions</a:t>
            </a:r>
          </a:p>
          <a:p>
            <a:pPr marL="0" indent="0">
              <a:spcAft>
                <a:spcPts val="600"/>
              </a:spcAft>
              <a:buNone/>
            </a:pP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Therefore, these metrics. . 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   (A) Are a useful </a:t>
            </a:r>
            <a:r>
              <a:rPr lang="en-US" sz="2000" b="1" dirty="0"/>
              <a:t>tool </a:t>
            </a:r>
            <a:r>
              <a:rPr lang="en-US" sz="2000" dirty="0"/>
              <a:t>for investigation of </a:t>
            </a:r>
            <a:r>
              <a:rPr lang="en-US" sz="2000" b="1" dirty="0"/>
              <a:t>legacy datasets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   (B) Are good </a:t>
            </a:r>
            <a:r>
              <a:rPr lang="en-US" sz="2000" b="1" dirty="0"/>
              <a:t>candidates</a:t>
            </a:r>
            <a:r>
              <a:rPr lang="en-US" sz="2000" dirty="0"/>
              <a:t> for development of </a:t>
            </a:r>
            <a:r>
              <a:rPr lang="en-US" sz="2000" b="1" dirty="0"/>
              <a:t>clinical prediction models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381897" y="87085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0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2A0A-20D4-4D05-BF25-40DDF4F0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A7AE6E-79E9-4C55-AFCE-9BE4799A225C}"/>
              </a:ext>
            </a:extLst>
          </p:cNvPr>
          <p:cNvSpPr/>
          <p:nvPr/>
        </p:nvSpPr>
        <p:spPr>
          <a:xfrm>
            <a:off x="5135496" y="161228"/>
            <a:ext cx="1576252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2463AC-E652-42C6-970C-53F576BEE4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320"/>
          <a:stretch/>
        </p:blipFill>
        <p:spPr>
          <a:xfrm>
            <a:off x="673100" y="2907638"/>
            <a:ext cx="5859739" cy="257876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64BAC8B-048B-4226-83AE-2A9C3225A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615" y="807848"/>
            <a:ext cx="3866081" cy="11846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369734-68E8-47C6-B0F1-EF25A675E9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548" y="1027847"/>
            <a:ext cx="964619" cy="96461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131C63-E715-4A1D-A050-1C263F68213F}"/>
              </a:ext>
            </a:extLst>
          </p:cNvPr>
          <p:cNvSpPr/>
          <p:nvPr/>
        </p:nvSpPr>
        <p:spPr>
          <a:xfrm>
            <a:off x="6711748" y="2717899"/>
            <a:ext cx="53844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u="sng" spc="-26" dirty="0">
                <a:solidFill>
                  <a:srgbClr val="666666"/>
                </a:solidFill>
                <a:latin typeface="Arial"/>
                <a:ea typeface="Arial"/>
              </a:rPr>
              <a:t>Thanks To</a:t>
            </a:r>
            <a:r>
              <a:rPr lang="en-US" sz="1600" spc="-26" dirty="0">
                <a:solidFill>
                  <a:srgbClr val="666666"/>
                </a:solidFill>
                <a:latin typeface="Arial"/>
                <a:ea typeface="Arial"/>
              </a:rPr>
              <a:t>:</a:t>
            </a:r>
            <a:endParaRPr lang="en-US" sz="1600" spc="-1" dirty="0">
              <a:latin typeface="Arial"/>
            </a:endParaRPr>
          </a:p>
          <a:p>
            <a:r>
              <a:rPr lang="en-US" sz="1600" spc="-26" dirty="0">
                <a:solidFill>
                  <a:srgbClr val="666666"/>
                </a:solidFill>
                <a:ea typeface="Arial"/>
              </a:rPr>
              <a:t>Robert </a:t>
            </a:r>
            <a:r>
              <a:rPr lang="en-US" sz="1600" spc="-26" dirty="0" err="1">
                <a:solidFill>
                  <a:srgbClr val="666666"/>
                </a:solidFill>
                <a:ea typeface="Arial"/>
              </a:rPr>
              <a:t>Zivadinov</a:t>
            </a:r>
            <a:r>
              <a:rPr lang="en-US" sz="1600" spc="-26" dirty="0">
                <a:solidFill>
                  <a:srgbClr val="666666"/>
                </a:solidFill>
                <a:ea typeface="Arial"/>
              </a:rPr>
              <a:t>, MD, PhD</a:t>
            </a:r>
          </a:p>
          <a:p>
            <a:r>
              <a:rPr lang="en-US" sz="1600" spc="-26" dirty="0">
                <a:solidFill>
                  <a:srgbClr val="666666"/>
                </a:solidFill>
                <a:latin typeface="Arial"/>
                <a:ea typeface="Arial"/>
              </a:rPr>
              <a:t>Michael Dwyer, PhD</a:t>
            </a:r>
            <a:endParaRPr lang="en-US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spc="-26" dirty="0">
                <a:solidFill>
                  <a:srgbClr val="666666"/>
                </a:solidFill>
                <a:latin typeface="Arial"/>
                <a:ea typeface="Arial"/>
              </a:rPr>
              <a:t>Niels </a:t>
            </a:r>
            <a:r>
              <a:rPr lang="en-US" sz="1600" spc="-26" dirty="0" err="1">
                <a:solidFill>
                  <a:srgbClr val="666666"/>
                </a:solidFill>
                <a:latin typeface="Arial"/>
                <a:ea typeface="Arial"/>
              </a:rPr>
              <a:t>Bergland</a:t>
            </a:r>
            <a:r>
              <a:rPr lang="en-US" sz="1600" spc="-26" dirty="0">
                <a:solidFill>
                  <a:srgbClr val="666666"/>
                </a:solidFill>
                <a:latin typeface="Arial"/>
                <a:ea typeface="Arial"/>
              </a:rPr>
              <a:t>, PhD</a:t>
            </a:r>
          </a:p>
          <a:p>
            <a:pPr>
              <a:lnSpc>
                <a:spcPct val="100000"/>
              </a:lnSpc>
            </a:pPr>
            <a:r>
              <a:rPr lang="en-US" sz="1600" spc="-26" dirty="0">
                <a:solidFill>
                  <a:srgbClr val="666666"/>
                </a:solidFill>
                <a:latin typeface="Arial"/>
                <a:ea typeface="Arial"/>
              </a:rPr>
              <a:t>Ralph Benedict, PhD</a:t>
            </a:r>
            <a:endParaRPr lang="en-US" sz="1600" spc="-1" dirty="0">
              <a:latin typeface="Arial"/>
            </a:endParaRPr>
          </a:p>
          <a:p>
            <a:r>
              <a:rPr lang="en-US" sz="1600" spc="-26" dirty="0">
                <a:solidFill>
                  <a:srgbClr val="666666"/>
                </a:solidFill>
                <a:ea typeface="Arial"/>
              </a:rPr>
              <a:t>Bianca Weinstock-Guttman, MD</a:t>
            </a:r>
            <a:endParaRPr lang="en-US" sz="1600" spc="-1" dirty="0"/>
          </a:p>
          <a:p>
            <a:r>
              <a:rPr lang="en-US" sz="1600" spc="-26" dirty="0" err="1">
                <a:solidFill>
                  <a:srgbClr val="666666"/>
                </a:solidFill>
                <a:ea typeface="Arial"/>
              </a:rPr>
              <a:t>Dejan</a:t>
            </a:r>
            <a:r>
              <a:rPr lang="en-US" sz="1600" spc="-26" dirty="0">
                <a:solidFill>
                  <a:srgbClr val="666666"/>
                </a:solidFill>
                <a:ea typeface="Arial"/>
              </a:rPr>
              <a:t> </a:t>
            </a:r>
            <a:r>
              <a:rPr lang="en-US" sz="1600" spc="-26" dirty="0" err="1">
                <a:solidFill>
                  <a:srgbClr val="666666"/>
                </a:solidFill>
                <a:ea typeface="Arial"/>
              </a:rPr>
              <a:t>Jakimovski</a:t>
            </a:r>
            <a:r>
              <a:rPr lang="en-US" sz="1600" spc="-26" dirty="0">
                <a:solidFill>
                  <a:srgbClr val="666666"/>
                </a:solidFill>
                <a:ea typeface="Arial"/>
              </a:rPr>
              <a:t>, MD PhD</a:t>
            </a:r>
            <a:endParaRPr lang="en-US" sz="1600" spc="-26" dirty="0">
              <a:solidFill>
                <a:srgbClr val="666666"/>
              </a:solidFill>
              <a:latin typeface="Arial"/>
              <a:ea typeface="Arial"/>
            </a:endParaRPr>
          </a:p>
          <a:p>
            <a:pPr>
              <a:lnSpc>
                <a:spcPct val="100000"/>
              </a:lnSpc>
            </a:pPr>
            <a:endParaRPr lang="en-US" sz="1600" spc="-26" dirty="0">
              <a:solidFill>
                <a:srgbClr val="666666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u="sng" spc="-26" dirty="0">
                <a:solidFill>
                  <a:srgbClr val="666666"/>
                </a:solidFill>
                <a:ea typeface="Arial"/>
              </a:rPr>
              <a:t>Institutions</a:t>
            </a:r>
            <a:r>
              <a:rPr lang="en-US" sz="1600" spc="-26" dirty="0">
                <a:solidFill>
                  <a:srgbClr val="666666"/>
                </a:solidFill>
                <a:ea typeface="Arial"/>
              </a:rPr>
              <a:t>:</a:t>
            </a:r>
            <a:endParaRPr lang="en-US" sz="1600" spc="-1" dirty="0"/>
          </a:p>
          <a:p>
            <a:pPr>
              <a:lnSpc>
                <a:spcPct val="100000"/>
              </a:lnSpc>
            </a:pPr>
            <a:r>
              <a:rPr lang="en-US" sz="1600" spc="-26" dirty="0">
                <a:solidFill>
                  <a:srgbClr val="666666"/>
                </a:solidFill>
                <a:ea typeface="Arial"/>
              </a:rPr>
              <a:t>Jacobs School of Medicine and Biomedical Sciences</a:t>
            </a:r>
            <a:endParaRPr lang="en-US" sz="1600" spc="-1" dirty="0"/>
          </a:p>
          <a:p>
            <a:pPr>
              <a:lnSpc>
                <a:spcPct val="100000"/>
              </a:lnSpc>
            </a:pPr>
            <a:r>
              <a:rPr lang="en-US" sz="1600" spc="-26" dirty="0">
                <a:solidFill>
                  <a:srgbClr val="666666"/>
                </a:solidFill>
                <a:ea typeface="Arial"/>
              </a:rPr>
              <a:t>Buffalo Neuroimaging Analysis Center</a:t>
            </a:r>
            <a:endParaRPr lang="en-US" sz="1600" spc="-1" dirty="0"/>
          </a:p>
          <a:p>
            <a:pPr>
              <a:lnSpc>
                <a:spcPct val="100000"/>
              </a:lnSpc>
            </a:pPr>
            <a:r>
              <a:rPr lang="en-US" sz="1600" spc="-26" dirty="0">
                <a:solidFill>
                  <a:srgbClr val="666666"/>
                </a:solidFill>
                <a:ea typeface="Arial"/>
              </a:rPr>
              <a:t>Jacobs Multiple Sclerosis Treatment and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76650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msterdam UMC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1">
      <a:dk1>
        <a:srgbClr val="38B7B5"/>
      </a:dk1>
      <a:lt1>
        <a:srgbClr val="151515"/>
      </a:lt1>
      <a:dk2>
        <a:srgbClr val="76368A"/>
      </a:dk2>
      <a:lt2>
        <a:srgbClr val="F3F3F3"/>
      </a:lt2>
      <a:accent1>
        <a:srgbClr val="E0398D"/>
      </a:accent1>
      <a:accent2>
        <a:srgbClr val="9F9F9F"/>
      </a:accent2>
      <a:accent3>
        <a:srgbClr val="151515"/>
      </a:accent3>
      <a:accent4>
        <a:srgbClr val="76368A"/>
      </a:accent4>
      <a:accent5>
        <a:srgbClr val="38B7B5"/>
      </a:accent5>
      <a:accent6>
        <a:srgbClr val="E0398D"/>
      </a:accent6>
      <a:hlink>
        <a:srgbClr val="F3F3F3"/>
      </a:hlink>
      <a:folHlink>
        <a:srgbClr val="15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492</Words>
  <Application>Microsoft Office PowerPoint</Application>
  <PresentationFormat>Widescreen</PresentationFormat>
  <Paragraphs>155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Kantoorthema</vt:lpstr>
      <vt:lpstr>Custom Design</vt:lpstr>
      <vt:lpstr>Clinical Predictions: Getting the Most Out of T2FLAIR</vt:lpstr>
      <vt:lpstr>Background</vt:lpstr>
      <vt:lpstr>Questions Addressed</vt:lpstr>
      <vt:lpstr>Methods</vt:lpstr>
      <vt:lpstr>Sample Demographics</vt:lpstr>
      <vt:lpstr>Principle Components</vt:lpstr>
      <vt:lpstr>Predicting Scientific-Quality Data</vt:lpstr>
      <vt:lpstr>Predicting Disability 5 Years Later</vt:lpstr>
      <vt:lpstr>Predicting 5-year EDSS Disability Progression</vt:lpstr>
      <vt:lpstr>Conclusions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ROADE Score Window to Progressive MS</dc:title>
  <dc:creator>Tom Fuchs</dc:creator>
  <cp:lastModifiedBy>Fuchs, T.A. (Tom)</cp:lastModifiedBy>
  <cp:revision>182</cp:revision>
  <dcterms:created xsi:type="dcterms:W3CDTF">2022-12-16T09:48:44Z</dcterms:created>
  <dcterms:modified xsi:type="dcterms:W3CDTF">2025-09-22T12:43:02Z</dcterms:modified>
</cp:coreProperties>
</file>