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63" r:id="rId2"/>
    <p:sldId id="275" r:id="rId3"/>
    <p:sldId id="269" r:id="rId4"/>
    <p:sldId id="284" r:id="rId5"/>
    <p:sldId id="280" r:id="rId6"/>
    <p:sldId id="286" r:id="rId7"/>
    <p:sldId id="271" r:id="rId8"/>
    <p:sldId id="285" r:id="rId9"/>
    <p:sldId id="292" r:id="rId10"/>
    <p:sldId id="294" r:id="rId11"/>
    <p:sldId id="298" r:id="rId12"/>
    <p:sldId id="277" r:id="rId13"/>
    <p:sldId id="278" r:id="rId14"/>
    <p:sldId id="279" r:id="rId15"/>
    <p:sldId id="288" r:id="rId16"/>
    <p:sldId id="301" r:id="rId17"/>
    <p:sldId id="302" r:id="rId18"/>
    <p:sldId id="296" r:id="rId19"/>
    <p:sldId id="299" r:id="rId20"/>
    <p:sldId id="283" r:id="rId21"/>
    <p:sldId id="303" r:id="rId22"/>
    <p:sldId id="287" r:id="rId23"/>
    <p:sldId id="276" r:id="rId24"/>
  </p:sldIdLst>
  <p:sldSz cx="12192000" cy="6858000"/>
  <p:notesSz cx="6797675"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AF0"/>
    <a:srgbClr val="003741"/>
    <a:srgbClr val="6AB650"/>
    <a:srgbClr val="009CB4"/>
    <a:srgbClr val="F07814"/>
    <a:srgbClr val="E89E00"/>
    <a:srgbClr val="CED9E5"/>
    <a:srgbClr val="00373E"/>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006" autoAdjust="0"/>
  </p:normalViewPr>
  <p:slideViewPr>
    <p:cSldViewPr snapToGrid="0">
      <p:cViewPr varScale="1">
        <p:scale>
          <a:sx n="98" d="100"/>
          <a:sy n="98" d="100"/>
        </p:scale>
        <p:origin x="1074" y="9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4958" cy="49418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1098" y="0"/>
            <a:ext cx="2944958" cy="494186"/>
          </a:xfrm>
          <a:prstGeom prst="rect">
            <a:avLst/>
          </a:prstGeom>
        </p:spPr>
        <p:txBody>
          <a:bodyPr vert="horz" lIns="91440" tIns="45720" rIns="91440" bIns="45720" rtlCol="0"/>
          <a:lstStyle>
            <a:lvl1pPr algn="r">
              <a:defRPr sz="1200"/>
            </a:lvl1pPr>
          </a:lstStyle>
          <a:p>
            <a:fld id="{15BEEF88-2D67-46FF-82F9-31FA85BEDB8D}" type="datetimeFigureOut">
              <a:rPr lang="nl-NL" smtClean="0"/>
              <a:t>21-9-2025</a:t>
            </a:fld>
            <a:endParaRPr lang="nl-NL"/>
          </a:p>
        </p:txBody>
      </p:sp>
      <p:sp>
        <p:nvSpPr>
          <p:cNvPr id="4" name="Tijdelijke aanduiding voor voettekst 3"/>
          <p:cNvSpPr>
            <a:spLocks noGrp="1"/>
          </p:cNvSpPr>
          <p:nvPr>
            <p:ph type="ftr" sz="quarter" idx="2"/>
          </p:nvPr>
        </p:nvSpPr>
        <p:spPr>
          <a:xfrm>
            <a:off x="0" y="9378477"/>
            <a:ext cx="2944958" cy="494186"/>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1098" y="9378477"/>
            <a:ext cx="2944958" cy="494186"/>
          </a:xfrm>
          <a:prstGeom prst="rect">
            <a:avLst/>
          </a:prstGeom>
        </p:spPr>
        <p:txBody>
          <a:bodyPr vert="horz" lIns="91440" tIns="45720" rIns="91440" bIns="45720" rtlCol="0" anchor="b"/>
          <a:lstStyle>
            <a:lvl1pPr algn="r">
              <a:defRPr sz="1200"/>
            </a:lvl1pPr>
          </a:lstStyle>
          <a:p>
            <a:fld id="{90C99CA4-9AB5-4F1F-91EE-DC6AC2069D3E}" type="slidenum">
              <a:rPr lang="nl-NL" smtClean="0"/>
              <a:t>‹#›</a:t>
            </a:fld>
            <a:endParaRPr lang="nl-NL"/>
          </a:p>
        </p:txBody>
      </p:sp>
    </p:spTree>
    <p:extLst>
      <p:ext uri="{BB962C8B-B14F-4D97-AF65-F5344CB8AC3E}">
        <p14:creationId xmlns:p14="http://schemas.microsoft.com/office/powerpoint/2010/main" val="2653983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8B4459EA-9E68-4B15-ADD3-336A8DAC671A}" type="datetimeFigureOut">
              <a:rPr lang="nl-NL" smtClean="0"/>
              <a:t>21-9-2025</a:t>
            </a:fld>
            <a:endParaRPr lang="nl-NL"/>
          </a:p>
        </p:txBody>
      </p:sp>
      <p:sp>
        <p:nvSpPr>
          <p:cNvPr id="4" name="Tijdelijke aanduiding voor dia-afbeelding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BE8A1BD9-1485-432A-A1B9-E1F7C6F58217}" type="slidenum">
              <a:rPr lang="nl-NL" smtClean="0"/>
              <a:t>‹#›</a:t>
            </a:fld>
            <a:endParaRPr lang="nl-NL"/>
          </a:p>
        </p:txBody>
      </p:sp>
    </p:spTree>
    <p:extLst>
      <p:ext uri="{BB962C8B-B14F-4D97-AF65-F5344CB8AC3E}">
        <p14:creationId xmlns:p14="http://schemas.microsoft.com/office/powerpoint/2010/main" val="260811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Here </a:t>
            </a:r>
            <a:r>
              <a:rPr lang="nl-NL" dirty="0" err="1"/>
              <a:t>emphacize</a:t>
            </a:r>
            <a:r>
              <a:rPr lang="nl-NL" dirty="0"/>
              <a:t> </a:t>
            </a:r>
            <a:r>
              <a:rPr lang="nl-NL" dirty="0" err="1"/>
              <a:t>that</a:t>
            </a:r>
            <a:r>
              <a:rPr lang="nl-NL" dirty="0"/>
              <a:t> </a:t>
            </a:r>
            <a:r>
              <a:rPr lang="nl-NL" dirty="0" err="1"/>
              <a:t>historically</a:t>
            </a:r>
            <a:r>
              <a:rPr lang="nl-NL" dirty="0"/>
              <a:t> – </a:t>
            </a:r>
            <a:r>
              <a:rPr lang="nl-NL" dirty="0" err="1"/>
              <a:t>treatments</a:t>
            </a:r>
            <a:r>
              <a:rPr lang="nl-NL" dirty="0"/>
              <a:t> </a:t>
            </a:r>
            <a:r>
              <a:rPr lang="nl-NL" dirty="0" err="1"/>
              <a:t>aimed</a:t>
            </a:r>
            <a:r>
              <a:rPr lang="nl-NL" dirty="0"/>
              <a:t> at relapse control. </a:t>
            </a:r>
            <a:r>
              <a:rPr lang="nl-NL" dirty="0" err="1"/>
              <a:t>Now</a:t>
            </a:r>
            <a:r>
              <a:rPr lang="nl-NL" dirty="0"/>
              <a:t>, </a:t>
            </a:r>
            <a:r>
              <a:rPr lang="nl-NL" dirty="0" err="1"/>
              <a:t>newer</a:t>
            </a:r>
            <a:r>
              <a:rPr lang="nl-NL" dirty="0"/>
              <a:t> </a:t>
            </a:r>
            <a:r>
              <a:rPr lang="nl-NL" dirty="0" err="1"/>
              <a:t>age</a:t>
            </a:r>
            <a:r>
              <a:rPr lang="nl-NL" dirty="0"/>
              <a:t> of </a:t>
            </a:r>
            <a:r>
              <a:rPr lang="nl-NL" dirty="0" err="1"/>
              <a:t>treatments</a:t>
            </a:r>
            <a:r>
              <a:rPr lang="nl-NL" dirty="0"/>
              <a:t> are </a:t>
            </a:r>
            <a:r>
              <a:rPr lang="nl-NL" dirty="0" err="1"/>
              <a:t>also</a:t>
            </a:r>
            <a:r>
              <a:rPr lang="nl-NL" dirty="0"/>
              <a:t> </a:t>
            </a:r>
            <a:r>
              <a:rPr lang="nl-NL" dirty="0" err="1"/>
              <a:t>showing</a:t>
            </a:r>
            <a:r>
              <a:rPr lang="nl-NL" dirty="0"/>
              <a:t> </a:t>
            </a:r>
            <a:r>
              <a:rPr lang="nl-NL" dirty="0" err="1"/>
              <a:t>potential</a:t>
            </a:r>
            <a:r>
              <a:rPr lang="nl-NL" dirty="0"/>
              <a:t> </a:t>
            </a:r>
            <a:r>
              <a:rPr lang="nl-NL" dirty="0" err="1"/>
              <a:t>for</a:t>
            </a:r>
            <a:r>
              <a:rPr lang="nl-NL" dirty="0"/>
              <a:t> </a:t>
            </a:r>
            <a:r>
              <a:rPr lang="nl-NL" dirty="0" err="1"/>
              <a:t>greater</a:t>
            </a:r>
            <a:r>
              <a:rPr lang="nl-NL" dirty="0"/>
              <a:t> control in relapse-free </a:t>
            </a:r>
            <a:r>
              <a:rPr lang="nl-NL" dirty="0" err="1"/>
              <a:t>smoldering</a:t>
            </a:r>
            <a:r>
              <a:rPr lang="nl-NL" dirty="0"/>
              <a:t>  </a:t>
            </a:r>
            <a:r>
              <a:rPr lang="nl-NL" dirty="0" err="1"/>
              <a:t>progressionMS</a:t>
            </a:r>
            <a:r>
              <a:rPr lang="nl-NL" dirty="0"/>
              <a:t>. </a:t>
            </a:r>
          </a:p>
        </p:txBody>
      </p:sp>
      <p:sp>
        <p:nvSpPr>
          <p:cNvPr id="4" name="Slide Number Placeholder 3"/>
          <p:cNvSpPr>
            <a:spLocks noGrp="1"/>
          </p:cNvSpPr>
          <p:nvPr>
            <p:ph type="sldNum" sz="quarter" idx="5"/>
          </p:nvPr>
        </p:nvSpPr>
        <p:spPr/>
        <p:txBody>
          <a:bodyPr/>
          <a:lstStyle/>
          <a:p>
            <a:fld id="{BE8A1BD9-1485-432A-A1B9-E1F7C6F58217}" type="slidenum">
              <a:rPr lang="nl-NL" smtClean="0"/>
              <a:t>6</a:t>
            </a:fld>
            <a:endParaRPr lang="nl-NL"/>
          </a:p>
        </p:txBody>
      </p:sp>
    </p:spTree>
    <p:extLst>
      <p:ext uri="{BB962C8B-B14F-4D97-AF65-F5344CB8AC3E}">
        <p14:creationId xmlns:p14="http://schemas.microsoft.com/office/powerpoint/2010/main" val="240277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also </a:t>
            </a:r>
            <a:r>
              <a:rPr lang="en-US" dirty="0" err="1"/>
              <a:t>indepepdent</a:t>
            </a:r>
            <a:r>
              <a:rPr lang="en-US" dirty="0"/>
              <a:t> of new lesions and gad-enhancing lesions</a:t>
            </a:r>
            <a:endParaRPr lang="nl-NL" dirty="0"/>
          </a:p>
        </p:txBody>
      </p:sp>
      <p:sp>
        <p:nvSpPr>
          <p:cNvPr id="4" name="Slide Number Placeholder 3"/>
          <p:cNvSpPr>
            <a:spLocks noGrp="1"/>
          </p:cNvSpPr>
          <p:nvPr>
            <p:ph type="sldNum" sz="quarter" idx="5"/>
          </p:nvPr>
        </p:nvSpPr>
        <p:spPr/>
        <p:txBody>
          <a:bodyPr/>
          <a:lstStyle/>
          <a:p>
            <a:fld id="{BE8A1BD9-1485-432A-A1B9-E1F7C6F58217}" type="slidenum">
              <a:rPr lang="nl-NL" smtClean="0"/>
              <a:t>18</a:t>
            </a:fld>
            <a:endParaRPr lang="nl-NL"/>
          </a:p>
        </p:txBody>
      </p:sp>
    </p:spTree>
    <p:extLst>
      <p:ext uri="{BB962C8B-B14F-4D97-AF65-F5344CB8AC3E}">
        <p14:creationId xmlns:p14="http://schemas.microsoft.com/office/powerpoint/2010/main" val="1351415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 much less is independent of GROWING lesions. Thus indicating smoldering lesion growth may be the best place to look in association with cognitive PIRA</a:t>
            </a:r>
            <a:endParaRPr lang="nl-NL" dirty="0"/>
          </a:p>
        </p:txBody>
      </p:sp>
      <p:sp>
        <p:nvSpPr>
          <p:cNvPr id="4" name="Slide Number Placeholder 3"/>
          <p:cNvSpPr>
            <a:spLocks noGrp="1"/>
          </p:cNvSpPr>
          <p:nvPr>
            <p:ph type="sldNum" sz="quarter" idx="5"/>
          </p:nvPr>
        </p:nvSpPr>
        <p:spPr/>
        <p:txBody>
          <a:bodyPr/>
          <a:lstStyle/>
          <a:p>
            <a:fld id="{BE8A1BD9-1485-432A-A1B9-E1F7C6F58217}" type="slidenum">
              <a:rPr lang="nl-NL" smtClean="0"/>
              <a:t>19</a:t>
            </a:fld>
            <a:endParaRPr lang="nl-NL"/>
          </a:p>
        </p:txBody>
      </p:sp>
    </p:spTree>
    <p:extLst>
      <p:ext uri="{BB962C8B-B14F-4D97-AF65-F5344CB8AC3E}">
        <p14:creationId xmlns:p14="http://schemas.microsoft.com/office/powerpoint/2010/main" val="2529252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BE8A1BD9-1485-432A-A1B9-E1F7C6F58217}" type="slidenum">
              <a:rPr lang="nl-NL" smtClean="0"/>
              <a:t>20</a:t>
            </a:fld>
            <a:endParaRPr lang="nl-NL"/>
          </a:p>
        </p:txBody>
      </p:sp>
    </p:spTree>
    <p:extLst>
      <p:ext uri="{BB962C8B-B14F-4D97-AF65-F5344CB8AC3E}">
        <p14:creationId xmlns:p14="http://schemas.microsoft.com/office/powerpoint/2010/main" val="610973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pagina - onderwijs">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333C430D-E413-4705-BF87-59067A65F4AD}"/>
              </a:ext>
            </a:extLst>
          </p:cNvPr>
          <p:cNvSpPr/>
          <p:nvPr userDrawn="1"/>
        </p:nvSpPr>
        <p:spPr>
          <a:xfrm>
            <a:off x="0" y="591863"/>
            <a:ext cx="12192000" cy="2825262"/>
          </a:xfrm>
          <a:prstGeom prst="rect">
            <a:avLst/>
          </a:prstGeom>
          <a:solidFill>
            <a:srgbClr val="00A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5B1D3611-1177-48EA-A067-CEF0CDB42490}"/>
              </a:ext>
            </a:extLst>
          </p:cNvPr>
          <p:cNvSpPr>
            <a:spLocks noGrp="1"/>
          </p:cNvSpPr>
          <p:nvPr>
            <p:ph type="ctrTitle" hasCustomPrompt="1"/>
          </p:nvPr>
        </p:nvSpPr>
        <p:spPr>
          <a:xfrm>
            <a:off x="653143" y="1733797"/>
            <a:ext cx="10776857" cy="951010"/>
          </a:xfrm>
        </p:spPr>
        <p:txBody>
          <a:bodyPr anchor="b">
            <a:normAutofit/>
          </a:bodyPr>
          <a:lstStyle>
            <a:lvl1pPr algn="l">
              <a:defRPr sz="5000" b="1">
                <a:solidFill>
                  <a:schemeClr val="bg1"/>
                </a:solidFill>
                <a:latin typeface="Trebuchet MS" panose="020B0603020202020204" pitchFamily="34" charset="0"/>
              </a:defRPr>
            </a:lvl1pPr>
          </a:lstStyle>
          <a:p>
            <a:r>
              <a:rPr lang="nl-NL" dirty="0"/>
              <a:t>Hier de titel</a:t>
            </a:r>
          </a:p>
        </p:txBody>
      </p:sp>
      <p:sp>
        <p:nvSpPr>
          <p:cNvPr id="3" name="Ondertitel 2">
            <a:extLst>
              <a:ext uri="{FF2B5EF4-FFF2-40B4-BE49-F238E27FC236}">
                <a16:creationId xmlns:a16="http://schemas.microsoft.com/office/drawing/2014/main" id="{3AC4A8E8-3E90-4C49-8DE9-AAB8EE459045}"/>
              </a:ext>
            </a:extLst>
          </p:cNvPr>
          <p:cNvSpPr>
            <a:spLocks noGrp="1"/>
          </p:cNvSpPr>
          <p:nvPr>
            <p:ph type="subTitle" idx="1" hasCustomPrompt="1"/>
          </p:nvPr>
        </p:nvSpPr>
        <p:spPr>
          <a:xfrm>
            <a:off x="674915" y="2767941"/>
            <a:ext cx="10776857" cy="653143"/>
          </a:xfrm>
          <a:prstGeom prst="rect">
            <a:avLst/>
          </a:prstGeom>
        </p:spPr>
        <p:txBody>
          <a:bodyPr>
            <a:normAutofit/>
          </a:bodyPr>
          <a:lstStyle>
            <a:lvl1pPr marL="0" indent="0" algn="l">
              <a:buNone/>
              <a:defRPr sz="3800" b="0">
                <a:solidFill>
                  <a:schemeClr val="bg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Hier je naam</a:t>
            </a:r>
          </a:p>
        </p:txBody>
      </p:sp>
      <p:sp>
        <p:nvSpPr>
          <p:cNvPr id="4" name="Tekstvak 3"/>
          <p:cNvSpPr txBox="1"/>
          <p:nvPr userDrawn="1"/>
        </p:nvSpPr>
        <p:spPr>
          <a:xfrm>
            <a:off x="4312762" y="992580"/>
            <a:ext cx="3563547" cy="461665"/>
          </a:xfrm>
          <a:prstGeom prst="rect">
            <a:avLst/>
          </a:prstGeom>
          <a:noFill/>
        </p:spPr>
        <p:txBody>
          <a:bodyPr wrap="square" rtlCol="0">
            <a:spAutoFit/>
          </a:bodyPr>
          <a:lstStyle/>
          <a:p>
            <a:pPr algn="ctr"/>
            <a:r>
              <a:rPr lang="nl-NL" sz="2400" dirty="0">
                <a:solidFill>
                  <a:schemeClr val="bg1"/>
                </a:solidFill>
              </a:rPr>
              <a:t>MS Center Amsterdam</a:t>
            </a:r>
          </a:p>
        </p:txBody>
      </p:sp>
      <p:sp>
        <p:nvSpPr>
          <p:cNvPr id="13"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Centrum Amsterdam</a:t>
            </a:r>
          </a:p>
        </p:txBody>
      </p:sp>
      <p:sp>
        <p:nvSpPr>
          <p:cNvPr id="12" name="Tijdelijke aanduiding voor afbeelding 14">
            <a:extLst>
              <a:ext uri="{FF2B5EF4-FFF2-40B4-BE49-F238E27FC236}">
                <a16:creationId xmlns:a16="http://schemas.microsoft.com/office/drawing/2014/main" id="{2DCE008E-4AC9-41CA-AD71-DCFAAF3FCE89}"/>
              </a:ext>
            </a:extLst>
          </p:cNvPr>
          <p:cNvSpPr>
            <a:spLocks noGrp="1"/>
          </p:cNvSpPr>
          <p:nvPr>
            <p:ph type="pic" sz="quarter" idx="10"/>
          </p:nvPr>
        </p:nvSpPr>
        <p:spPr>
          <a:xfrm>
            <a:off x="0" y="3429000"/>
            <a:ext cx="12192000" cy="3429000"/>
          </a:xfrm>
          <a:prstGeom prst="rect">
            <a:avLst/>
          </a:prstGeom>
          <a:blipFill>
            <a:blip r:embed="rId2"/>
            <a:stretch>
              <a:fillRect/>
            </a:stretch>
          </a:blipFill>
        </p:spPr>
        <p:txBody>
          <a:bodyPr/>
          <a:lstStyle>
            <a:lvl1pPr marL="0" indent="0">
              <a:buNone/>
              <a:defRPr>
                <a:noFill/>
              </a:defRPr>
            </a:lvl1pPr>
          </a:lstStyle>
          <a:p>
            <a:r>
              <a:rPr lang="nl-NL"/>
              <a:t>Klik op het pictogram als u een afbeelding wilt toevoegen</a:t>
            </a:r>
            <a:endParaRPr lang="nl-NL" dirty="0"/>
          </a:p>
        </p:txBody>
      </p:sp>
      <p:pic>
        <p:nvPicPr>
          <p:cNvPr id="6" name="Graphic 5">
            <a:extLst>
              <a:ext uri="{FF2B5EF4-FFF2-40B4-BE49-F238E27FC236}">
                <a16:creationId xmlns:a16="http://schemas.microsoft.com/office/drawing/2014/main" id="{94899722-579E-EFD9-8A90-A70CD5A9AEB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7294" y="-166944"/>
            <a:ext cx="3597412" cy="1158676"/>
          </a:xfrm>
          <a:prstGeom prst="rect">
            <a:avLst/>
          </a:prstGeom>
        </p:spPr>
      </p:pic>
    </p:spTree>
    <p:extLst>
      <p:ext uri="{BB962C8B-B14F-4D97-AF65-F5344CB8AC3E}">
        <p14:creationId xmlns:p14="http://schemas.microsoft.com/office/powerpoint/2010/main" val="311425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ee kolommen - onderwij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baseline="0">
                <a:solidFill>
                  <a:srgbClr val="00AAF0"/>
                </a:solidFill>
              </a:defRPr>
            </a:lvl1pPr>
          </a:lstStyle>
          <a:p>
            <a:r>
              <a:rPr lang="nl-NL" dirty="0"/>
              <a:t>Hier de titel</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425655"/>
            <a:ext cx="5346700" cy="3751308"/>
          </a:xfrm>
          <a:prstGeom prst="rect">
            <a:avLst/>
          </a:prstGeom>
        </p:spPr>
        <p:txBody>
          <a:bodyPr/>
          <a:lstStyle>
            <a:lvl1pPr marL="0" indent="0">
              <a:lnSpc>
                <a:spcPct val="125000"/>
              </a:lnSpc>
              <a:spcBef>
                <a:spcPts val="0"/>
              </a:spcBef>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a:t>Hier een toelichtende tekst.</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291072" y="2425655"/>
            <a:ext cx="5148072" cy="3751308"/>
          </a:xfrm>
          <a:prstGeom prst="rect">
            <a:avLst/>
          </a:prstGeom>
        </p:spPr>
        <p:txBody>
          <a:bodyPr/>
          <a:lstStyle>
            <a:lvl1pPr>
              <a:lnSpc>
                <a:spcPct val="125000"/>
              </a:lnSpc>
              <a:spcBef>
                <a:spcPts val="0"/>
              </a:spcBef>
              <a:buClr>
                <a:srgbClr val="00AAF0"/>
              </a:buClr>
              <a:defRPr sz="2300"/>
            </a:lvl1pPr>
            <a:lvl2pPr>
              <a:defRPr sz="2300"/>
            </a:lvl2pPr>
            <a:lvl3pPr>
              <a:defRPr sz="2300"/>
            </a:lvl3pPr>
            <a:lvl4pPr>
              <a:defRPr sz="2300"/>
            </a:lvl4pPr>
            <a:lvl5pPr>
              <a:defRPr sz="2300"/>
            </a:lvl5pPr>
          </a:lstStyle>
          <a:p>
            <a:pPr lvl="0"/>
            <a:r>
              <a:rPr lang="nl-NL" dirty="0"/>
              <a:t>Hier een puntenlijst</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223665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de stijl te bewerken</a:t>
            </a:r>
          </a:p>
        </p:txBody>
      </p:sp>
      <p:sp>
        <p:nvSpPr>
          <p:cNvPr id="4"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170722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en kolom - onderwij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baseline="0">
                <a:solidFill>
                  <a:srgbClr val="00AAF0"/>
                </a:solidFill>
              </a:defRPr>
            </a:lvl1pPr>
          </a:lstStyle>
          <a:p>
            <a:r>
              <a:rPr lang="nl-NL" dirty="0"/>
              <a:t>Hier de titel</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94944" y="2425655"/>
            <a:ext cx="10744200" cy="3751308"/>
          </a:xfrm>
          <a:prstGeom prst="rect">
            <a:avLst/>
          </a:prstGeom>
        </p:spPr>
        <p:txBody>
          <a:bodyPr/>
          <a:lstStyle>
            <a:lvl1pPr>
              <a:lnSpc>
                <a:spcPct val="125000"/>
              </a:lnSpc>
              <a:spcBef>
                <a:spcPts val="0"/>
              </a:spcBef>
              <a:buClr>
                <a:srgbClr val="00AAF0"/>
              </a:buClr>
              <a:defRPr sz="2300"/>
            </a:lvl1pPr>
            <a:lvl2pPr>
              <a:defRPr sz="2300"/>
            </a:lvl2pPr>
            <a:lvl3pPr>
              <a:defRPr sz="2300"/>
            </a:lvl3pPr>
            <a:lvl4pPr>
              <a:defRPr sz="2300"/>
            </a:lvl4pPr>
            <a:lvl5pPr>
              <a:defRPr sz="2300"/>
            </a:lvl5pPr>
          </a:lstStyle>
          <a:p>
            <a:pPr lvl="0"/>
            <a:r>
              <a:rPr lang="nl-NL" dirty="0"/>
              <a:t>Hier een puntenlijst</a:t>
            </a:r>
          </a:p>
        </p:txBody>
      </p:sp>
      <p:sp>
        <p:nvSpPr>
          <p:cNvPr id="7"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244265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en beeld - onderwij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439708"/>
            <a:ext cx="5346700" cy="646331"/>
          </a:xfrm>
        </p:spPr>
        <p:txBody>
          <a:bodyPr anchor="t" anchorCtr="0">
            <a:spAutoFit/>
          </a:bodyPr>
          <a:lstStyle>
            <a:lvl1pPr>
              <a:defRPr baseline="0">
                <a:solidFill>
                  <a:srgbClr val="00AAF0"/>
                </a:solidFill>
              </a:defRPr>
            </a:lvl1pPr>
          </a:lstStyle>
          <a:p>
            <a:r>
              <a:rPr lang="nl-NL" dirty="0"/>
              <a:t>Hier de titel</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350009"/>
            <a:ext cx="5346700" cy="3559178"/>
          </a:xfrm>
          <a:prstGeom prst="rect">
            <a:avLst/>
          </a:prstGeom>
        </p:spPr>
        <p:txBody>
          <a:bodyPr/>
          <a:lstStyle>
            <a:lvl1pPr marL="0" indent="0">
              <a:lnSpc>
                <a:spcPct val="125000"/>
              </a:lnSpc>
              <a:spcBef>
                <a:spcPts val="0"/>
              </a:spcBef>
              <a:buFont typeface="Arial" panose="020B0604020202020204" pitchFamily="34" charset="0"/>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a:t>Hier een toelichtende tekst en/of puntenlijst</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361113" y="1543665"/>
            <a:ext cx="5054600" cy="4365521"/>
          </a:xfrm>
          <a:prstGeom prst="rect">
            <a:avLst/>
          </a:prstGeom>
          <a:blipFill>
            <a:blip r:embed="rId2"/>
            <a:stretch>
              <a:fillRect/>
            </a:stretch>
          </a:blipFill>
        </p:spPr>
        <p:txBody>
          <a:bodyPr/>
          <a:lstStyle>
            <a:lvl1pPr>
              <a:defRPr>
                <a:noFill/>
              </a:defRPr>
            </a:lvl1pPr>
          </a:lstStyle>
          <a:p>
            <a:r>
              <a:rPr lang="nl-NL"/>
              <a:t>Klik op het pictogram als u een afbeelding wilt toevoegen</a:t>
            </a:r>
          </a:p>
        </p:txBody>
      </p:sp>
      <p:sp>
        <p:nvSpPr>
          <p:cNvPr id="8"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358136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and kleurvlak - onderwijs">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77FC29EB-7314-49D1-BCCF-0C1FC9DD7AFF}"/>
              </a:ext>
            </a:extLst>
          </p:cNvPr>
          <p:cNvSpPr/>
          <p:nvPr userDrawn="1"/>
        </p:nvSpPr>
        <p:spPr>
          <a:xfrm>
            <a:off x="0" y="1540932"/>
            <a:ext cx="6096000" cy="4722439"/>
          </a:xfrm>
          <a:prstGeom prst="rect">
            <a:avLst/>
          </a:prstGeom>
          <a:solidFill>
            <a:srgbClr val="00A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47700" y="2705101"/>
            <a:ext cx="5359400" cy="3204086"/>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Hier een toelichtende tekst en/of puntenlijst</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0933"/>
            <a:ext cx="6096000" cy="4722440"/>
          </a:xfrm>
          <a:prstGeom prst="rect">
            <a:avLst/>
          </a:prstGeom>
          <a:blipFill>
            <a:blip r:embed="rId2"/>
            <a:stretch>
              <a:fillRect/>
            </a:stretch>
          </a:blipFill>
        </p:spPr>
        <p:txBody>
          <a:bodyPr/>
          <a:lstStyle>
            <a:lvl1pPr>
              <a:defRPr>
                <a:noFill/>
              </a:defRPr>
            </a:lvl1pPr>
          </a:lstStyle>
          <a:p>
            <a:r>
              <a:rPr lang="nl-NL"/>
              <a:t>Klik op het pictogram als u een afbeelding wilt toevoegen</a:t>
            </a:r>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Hier de titel</a:t>
            </a:r>
          </a:p>
        </p:txBody>
      </p:sp>
      <p:sp>
        <p:nvSpPr>
          <p:cNvPr id="11"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1073348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gend kleurvlak - onderwijs">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77FC29EB-7314-49D1-BCCF-0C1FC9DD7AFF}"/>
              </a:ext>
            </a:extLst>
          </p:cNvPr>
          <p:cNvSpPr/>
          <p:nvPr userDrawn="1"/>
        </p:nvSpPr>
        <p:spPr>
          <a:xfrm>
            <a:off x="0" y="4360985"/>
            <a:ext cx="12192000" cy="1900987"/>
          </a:xfrm>
          <a:prstGeom prst="rect">
            <a:avLst/>
          </a:prstGeom>
          <a:solidFill>
            <a:srgbClr val="00A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59E529B3-AB90-4577-AB7E-9471B1A4493D}"/>
              </a:ext>
            </a:extLst>
          </p:cNvPr>
          <p:cNvSpPr/>
          <p:nvPr userDrawn="1"/>
        </p:nvSpPr>
        <p:spPr>
          <a:xfrm>
            <a:off x="0" y="6263370"/>
            <a:ext cx="12192000" cy="59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57224" y="4591050"/>
            <a:ext cx="5438775" cy="1428750"/>
          </a:xfrm>
          <a:prstGeom prst="rect">
            <a:avLst/>
          </a:prstGeom>
        </p:spPr>
        <p:txBody>
          <a:bodyPr/>
          <a:lstStyle>
            <a:lvl1pPr marL="0" indent="0">
              <a:lnSpc>
                <a:spcPct val="125000"/>
              </a:lnSpc>
              <a:spcBef>
                <a:spcPts val="0"/>
              </a:spcBef>
              <a:buFont typeface="Arial" panose="020B0604020202020204" pitchFamily="34" charset="0"/>
              <a:buNone/>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Hier een toelichtende tekst en/of puntenlijst</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096000" y="1543050"/>
            <a:ext cx="6096000" cy="2816537"/>
          </a:xfrm>
          <a:prstGeom prst="rect">
            <a:avLst/>
          </a:prstGeom>
          <a:blipFill>
            <a:blip r:embed="rId2"/>
            <a:stretch>
              <a:fillRect/>
            </a:stretch>
          </a:blipFill>
        </p:spPr>
        <p:txBody>
          <a:bodyPr/>
          <a:lstStyle>
            <a:lvl1pPr>
              <a:defRPr>
                <a:noFill/>
              </a:defRPr>
            </a:lvl1pPr>
          </a:lstStyle>
          <a:p>
            <a:r>
              <a:rPr lang="nl-NL"/>
              <a:t>Klik op het pictogram als u een afbeelding wilt toevoegen</a:t>
            </a:r>
            <a:endParaRPr lang="nl-NL" dirty="0"/>
          </a:p>
        </p:txBody>
      </p:sp>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47700" y="1884145"/>
            <a:ext cx="5346700" cy="646331"/>
          </a:xfrm>
        </p:spPr>
        <p:txBody>
          <a:bodyPr anchor="t" anchorCtr="0">
            <a:spAutoFit/>
          </a:bodyPr>
          <a:lstStyle>
            <a:lvl1pPr>
              <a:defRPr>
                <a:solidFill>
                  <a:schemeClr val="bg1"/>
                </a:solidFill>
              </a:defRPr>
            </a:lvl1pPr>
          </a:lstStyle>
          <a:p>
            <a:r>
              <a:rPr lang="nl-NL" dirty="0"/>
              <a:t>Hier de titel</a:t>
            </a:r>
          </a:p>
        </p:txBody>
      </p:sp>
      <p:sp>
        <p:nvSpPr>
          <p:cNvPr id="10" name="Tijdelijke aanduiding voor afbeelding 8">
            <a:extLst>
              <a:ext uri="{FF2B5EF4-FFF2-40B4-BE49-F238E27FC236}">
                <a16:creationId xmlns:a16="http://schemas.microsoft.com/office/drawing/2014/main" id="{2567F586-9BCF-4F4E-9B12-659A83DECC0E}"/>
              </a:ext>
            </a:extLst>
          </p:cNvPr>
          <p:cNvSpPr>
            <a:spLocks noGrp="1"/>
          </p:cNvSpPr>
          <p:nvPr>
            <p:ph type="pic" sz="quarter" idx="13"/>
          </p:nvPr>
        </p:nvSpPr>
        <p:spPr>
          <a:xfrm>
            <a:off x="0" y="1543050"/>
            <a:ext cx="6096000" cy="2816537"/>
          </a:xfrm>
          <a:prstGeom prst="rect">
            <a:avLst/>
          </a:prstGeom>
          <a:blipFill>
            <a:blip r:embed="rId3"/>
            <a:stretch>
              <a:fillRect/>
            </a:stretch>
          </a:blipFill>
        </p:spPr>
        <p:txBody>
          <a:bodyPr/>
          <a:lstStyle>
            <a:lvl1pPr>
              <a:defRPr>
                <a:noFill/>
              </a:defRPr>
            </a:lvl1pPr>
          </a:lstStyle>
          <a:p>
            <a:r>
              <a:rPr lang="nl-NL"/>
              <a:t>Klik op het pictogram als u een afbeelding wilt toevoegen</a:t>
            </a:r>
            <a:endParaRPr lang="nl-NL" dirty="0"/>
          </a:p>
        </p:txBody>
      </p:sp>
      <p:sp>
        <p:nvSpPr>
          <p:cNvPr id="11" name="Tijdelijke aanduiding voor inhoud 2">
            <a:extLst>
              <a:ext uri="{FF2B5EF4-FFF2-40B4-BE49-F238E27FC236}">
                <a16:creationId xmlns:a16="http://schemas.microsoft.com/office/drawing/2014/main" id="{0E57F8D3-B0E4-4983-AE22-66D32A275319}"/>
              </a:ext>
            </a:extLst>
          </p:cNvPr>
          <p:cNvSpPr>
            <a:spLocks noGrp="1"/>
          </p:cNvSpPr>
          <p:nvPr>
            <p:ph sz="half" idx="14" hasCustomPrompt="1"/>
          </p:nvPr>
        </p:nvSpPr>
        <p:spPr>
          <a:xfrm>
            <a:off x="6296024" y="4600575"/>
            <a:ext cx="5438775" cy="1428750"/>
          </a:xfrm>
          <a:prstGeom prst="rect">
            <a:avLst/>
          </a:prstGeom>
        </p:spPr>
        <p:txBody>
          <a:bodyPr/>
          <a:lstStyle>
            <a:lvl1pPr marL="342900" indent="-342900">
              <a:lnSpc>
                <a:spcPct val="125000"/>
              </a:lnSpc>
              <a:spcBef>
                <a:spcPts val="0"/>
              </a:spcBef>
              <a:buFont typeface="Arial" panose="020B0604020202020204" pitchFamily="34" charset="0"/>
              <a:buChar char="•"/>
              <a:defRPr sz="23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Hier een puntenlijst</a:t>
            </a:r>
          </a:p>
        </p:txBody>
      </p:sp>
      <p:sp>
        <p:nvSpPr>
          <p:cNvPr id="12"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991393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ee kolommen - algeme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003741"/>
                </a:solidFill>
              </a:defRPr>
            </a:lvl1pPr>
          </a:lstStyle>
          <a:p>
            <a:r>
              <a:rPr lang="nl-NL" dirty="0"/>
              <a:t>Hier de titel</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425655"/>
            <a:ext cx="5346700" cy="3751308"/>
          </a:xfrm>
          <a:prstGeom prst="rect">
            <a:avLst/>
          </a:prstGeom>
        </p:spPr>
        <p:txBody>
          <a:bodyPr/>
          <a:lstStyle>
            <a:lvl1pPr marL="0" indent="0">
              <a:lnSpc>
                <a:spcPct val="125000"/>
              </a:lnSpc>
              <a:spcBef>
                <a:spcPts val="0"/>
              </a:spcBef>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a:t>Hier een toelichtende tekst.</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291072" y="2425655"/>
            <a:ext cx="5148072" cy="3751308"/>
          </a:xfrm>
          <a:prstGeom prst="rect">
            <a:avLst/>
          </a:prstGeom>
        </p:spPr>
        <p:txBody>
          <a:bodyPr/>
          <a:lstStyle>
            <a:lvl1pPr>
              <a:lnSpc>
                <a:spcPct val="125000"/>
              </a:lnSpc>
              <a:spcBef>
                <a:spcPts val="0"/>
              </a:spcBef>
              <a:buClr>
                <a:srgbClr val="00AAF0"/>
              </a:buClr>
              <a:defRPr sz="2300"/>
            </a:lvl1pPr>
            <a:lvl2pPr>
              <a:defRPr sz="2300"/>
            </a:lvl2pPr>
            <a:lvl3pPr>
              <a:defRPr sz="2300"/>
            </a:lvl3pPr>
            <a:lvl4pPr>
              <a:defRPr sz="2300"/>
            </a:lvl4pPr>
            <a:lvl5pPr>
              <a:defRPr sz="2300"/>
            </a:lvl5pPr>
          </a:lstStyle>
          <a:p>
            <a:pPr lvl="0"/>
            <a:r>
              <a:rPr lang="nl-NL" dirty="0"/>
              <a:t>Hier een puntenlijst</a:t>
            </a:r>
          </a:p>
        </p:txBody>
      </p:sp>
      <p:sp>
        <p:nvSpPr>
          <p:cNvPr id="7"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53029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en kolom - algeme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003741"/>
                </a:solidFill>
              </a:defRPr>
            </a:lvl1pPr>
          </a:lstStyle>
          <a:p>
            <a:r>
              <a:rPr lang="nl-NL" dirty="0"/>
              <a:t>Hier de titel</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94944" y="2425655"/>
            <a:ext cx="10744200" cy="3751308"/>
          </a:xfrm>
          <a:prstGeom prst="rect">
            <a:avLst/>
          </a:prstGeom>
        </p:spPr>
        <p:txBody>
          <a:bodyPr/>
          <a:lstStyle>
            <a:lvl1pPr>
              <a:lnSpc>
                <a:spcPct val="125000"/>
              </a:lnSpc>
              <a:spcBef>
                <a:spcPts val="0"/>
              </a:spcBef>
              <a:buClr>
                <a:srgbClr val="00AAF0"/>
              </a:buClr>
              <a:defRPr sz="2300"/>
            </a:lvl1pPr>
            <a:lvl2pPr>
              <a:defRPr sz="2300"/>
            </a:lvl2pPr>
            <a:lvl3pPr>
              <a:defRPr sz="2300"/>
            </a:lvl3pPr>
            <a:lvl4pPr>
              <a:defRPr sz="2300"/>
            </a:lvl4pPr>
            <a:lvl5pPr>
              <a:defRPr sz="2300"/>
            </a:lvl5pPr>
          </a:lstStyle>
          <a:p>
            <a:pPr lvl="0"/>
            <a:r>
              <a:rPr lang="nl-NL" dirty="0"/>
              <a:t>Hier een puntenlijst</a:t>
            </a:r>
          </a:p>
        </p:txBody>
      </p:sp>
      <p:sp>
        <p:nvSpPr>
          <p:cNvPr id="5"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2975492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en beeld - algeme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439708"/>
            <a:ext cx="5346700" cy="646331"/>
          </a:xfrm>
        </p:spPr>
        <p:txBody>
          <a:bodyPr anchor="t" anchorCtr="0">
            <a:spAutoFit/>
          </a:bodyPr>
          <a:lstStyle>
            <a:lvl1pPr>
              <a:defRPr>
                <a:solidFill>
                  <a:srgbClr val="003741"/>
                </a:solidFill>
              </a:defRPr>
            </a:lvl1pPr>
          </a:lstStyle>
          <a:p>
            <a:r>
              <a:rPr lang="nl-NL" dirty="0"/>
              <a:t>Hier de titel</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350009"/>
            <a:ext cx="5346700" cy="3559178"/>
          </a:xfrm>
          <a:prstGeom prst="rect">
            <a:avLst/>
          </a:prstGeom>
        </p:spPr>
        <p:txBody>
          <a:bodyPr/>
          <a:lstStyle>
            <a:lvl1pPr marL="0" indent="0">
              <a:lnSpc>
                <a:spcPct val="125000"/>
              </a:lnSpc>
              <a:spcBef>
                <a:spcPts val="0"/>
              </a:spcBef>
              <a:buFont typeface="Arial" panose="020B0604020202020204" pitchFamily="34" charset="0"/>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a:t>Hier een toelichtende tekst en/of puntenlijst</a:t>
            </a:r>
          </a:p>
        </p:txBody>
      </p:sp>
      <p:sp>
        <p:nvSpPr>
          <p:cNvPr id="9" name="Tijdelijke aanduiding voor afbeelding 8">
            <a:extLst>
              <a:ext uri="{FF2B5EF4-FFF2-40B4-BE49-F238E27FC236}">
                <a16:creationId xmlns:a16="http://schemas.microsoft.com/office/drawing/2014/main" id="{B01829AF-F5A5-489C-90FE-660E14CFDB88}"/>
              </a:ext>
            </a:extLst>
          </p:cNvPr>
          <p:cNvSpPr>
            <a:spLocks noGrp="1"/>
          </p:cNvSpPr>
          <p:nvPr>
            <p:ph type="pic" sz="quarter" idx="12"/>
          </p:nvPr>
        </p:nvSpPr>
        <p:spPr>
          <a:xfrm>
            <a:off x="6361113" y="1543665"/>
            <a:ext cx="5054600" cy="4365521"/>
          </a:xfrm>
          <a:prstGeom prst="rect">
            <a:avLst/>
          </a:prstGeom>
          <a:blipFill>
            <a:blip r:embed="rId2"/>
            <a:stretch>
              <a:fillRect/>
            </a:stretch>
          </a:blipFill>
        </p:spPr>
        <p:txBody>
          <a:bodyPr/>
          <a:lstStyle>
            <a:lvl1pPr>
              <a:defRPr>
                <a:noFill/>
              </a:defRPr>
            </a:lvl1pPr>
          </a:lstStyle>
          <a:p>
            <a:r>
              <a:rPr lang="nl-NL"/>
              <a:t>Klik op het pictogram als u een afbeelding wilt toevoegen</a:t>
            </a:r>
          </a:p>
        </p:txBody>
      </p:sp>
      <p:sp>
        <p:nvSpPr>
          <p:cNvPr id="7"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33887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BDDD695A-1081-46FE-92DA-DE89DD3F4C0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312762" y="0"/>
            <a:ext cx="3563547" cy="992580"/>
          </a:xfrm>
          <a:prstGeom prst="rect">
            <a:avLst/>
          </a:prstGeom>
        </p:spPr>
      </p:pic>
      <p:sp>
        <p:nvSpPr>
          <p:cNvPr id="4" name="Tijdelijke aanduiding voor afbeelding 14">
            <a:extLst>
              <a:ext uri="{FF2B5EF4-FFF2-40B4-BE49-F238E27FC236}">
                <a16:creationId xmlns:a16="http://schemas.microsoft.com/office/drawing/2014/main" id="{DA58A6F3-534A-40A0-83C6-89CBA2926159}"/>
              </a:ext>
            </a:extLst>
          </p:cNvPr>
          <p:cNvSpPr>
            <a:spLocks noGrp="1"/>
          </p:cNvSpPr>
          <p:nvPr>
            <p:ph type="pic" sz="quarter" idx="10"/>
          </p:nvPr>
        </p:nvSpPr>
        <p:spPr>
          <a:xfrm>
            <a:off x="0" y="892629"/>
            <a:ext cx="12192000" cy="5965370"/>
          </a:xfrm>
          <a:prstGeom prst="rect">
            <a:avLst/>
          </a:prstGeom>
          <a:blipFill>
            <a:blip r:embed="rId3"/>
            <a:stretch>
              <a:fillRect/>
            </a:stretch>
          </a:blipFill>
        </p:spPr>
        <p:txBody>
          <a:bodyPr/>
          <a:lstStyle>
            <a:lvl1pPr marL="0" indent="0">
              <a:buNone/>
              <a:defRPr>
                <a:noFill/>
              </a:defRPr>
            </a:lvl1pPr>
          </a:lstStyle>
          <a:p>
            <a:r>
              <a:rPr lang="nl-NL"/>
              <a:t>Klik op het pictogram als u een afbeelding wilt toevoegen</a:t>
            </a:r>
            <a:endParaRPr lang="nl-NL" dirty="0"/>
          </a:p>
        </p:txBody>
      </p:sp>
      <p:sp>
        <p:nvSpPr>
          <p:cNvPr id="5"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a:xfrm>
            <a:off x="8077200" y="6416386"/>
            <a:ext cx="4114800" cy="365125"/>
          </a:xfrm>
          <a:prstGeom prst="rect">
            <a:avLst/>
          </a:prstGeom>
        </p:spPr>
        <p:txBody>
          <a:bodyPr/>
          <a:lstStyle/>
          <a:p>
            <a:pPr algn="ctr"/>
            <a:r>
              <a:rPr lang="nl-NL" b="1" dirty="0">
                <a:solidFill>
                  <a:srgbClr val="003741"/>
                </a:solidFill>
              </a:rPr>
              <a:t>MS Center Amsterdam</a:t>
            </a:r>
          </a:p>
        </p:txBody>
      </p:sp>
      <p:pic>
        <p:nvPicPr>
          <p:cNvPr id="6" name="Afbeelding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95639" y="302370"/>
            <a:ext cx="2797791" cy="504268"/>
          </a:xfrm>
          <a:prstGeom prst="rect">
            <a:avLst/>
          </a:prstGeom>
        </p:spPr>
      </p:pic>
    </p:spTree>
    <p:extLst>
      <p:ext uri="{BB962C8B-B14F-4D97-AF65-F5344CB8AC3E}">
        <p14:creationId xmlns:p14="http://schemas.microsoft.com/office/powerpoint/2010/main" val="267304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3CCC1A1E-656A-4AF0-AA4A-4C5B0A9CBB55}"/>
              </a:ext>
            </a:extLst>
          </p:cNvPr>
          <p:cNvSpPr/>
          <p:nvPr userDrawn="1"/>
        </p:nvSpPr>
        <p:spPr>
          <a:xfrm>
            <a:off x="1" y="6271260"/>
            <a:ext cx="12192000" cy="586740"/>
          </a:xfrm>
          <a:prstGeom prst="rect">
            <a:avLst/>
          </a:prstGeom>
          <a:solidFill>
            <a:srgbClr val="00AA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itel 1">
            <a:extLst>
              <a:ext uri="{FF2B5EF4-FFF2-40B4-BE49-F238E27FC236}">
                <a16:creationId xmlns:a16="http://schemas.microsoft.com/office/drawing/2014/main" id="{F05E57A9-EF42-41CC-A2FF-69FC444635B3}"/>
              </a:ext>
            </a:extLst>
          </p:cNvPr>
          <p:cNvSpPr>
            <a:spLocks noGrp="1"/>
          </p:cNvSpPr>
          <p:nvPr>
            <p:ph type="title"/>
          </p:nvPr>
        </p:nvSpPr>
        <p:spPr>
          <a:xfrm>
            <a:off x="673100" y="1100092"/>
            <a:ext cx="10515600" cy="1325563"/>
          </a:xfrm>
          <a:prstGeom prst="rect">
            <a:avLst/>
          </a:prstGeom>
        </p:spPr>
        <p:txBody>
          <a:bodyPr vert="horz" lIns="91440" tIns="45720" rIns="91440" bIns="45720" rtlCol="0" anchor="ctr">
            <a:normAutofit/>
          </a:bodyPr>
          <a:lstStyle/>
          <a:p>
            <a:r>
              <a:rPr lang="nl-NL" dirty="0"/>
              <a:t>Hier de titel</a:t>
            </a:r>
          </a:p>
        </p:txBody>
      </p:sp>
      <p:pic>
        <p:nvPicPr>
          <p:cNvPr id="8" name="Afbeelding 7">
            <a:extLst>
              <a:ext uri="{FF2B5EF4-FFF2-40B4-BE49-F238E27FC236}">
                <a16:creationId xmlns:a16="http://schemas.microsoft.com/office/drawing/2014/main" id="{1A6CEDF9-8401-43A2-A4AB-0E7332B8A3EF}"/>
              </a:ext>
            </a:extLst>
          </p:cNvPr>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5848413" y="0"/>
            <a:ext cx="495173" cy="1011192"/>
          </a:xfrm>
          <a:prstGeom prst="rect">
            <a:avLst/>
          </a:prstGeom>
        </p:spPr>
      </p:pic>
      <p:sp>
        <p:nvSpPr>
          <p:cNvPr id="5"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3"/>
          </p:nvPr>
        </p:nvSpPr>
        <p:spPr>
          <a:xfrm>
            <a:off x="8077200" y="6405500"/>
            <a:ext cx="4114800" cy="365125"/>
          </a:xfrm>
          <a:prstGeom prst="rect">
            <a:avLst/>
          </a:prstGeom>
        </p:spPr>
        <p:txBody>
          <a:bodyPr/>
          <a:lstStyle/>
          <a:p>
            <a:pPr algn="ctr"/>
            <a:r>
              <a:rPr lang="nl-NL" b="1" dirty="0">
                <a:solidFill>
                  <a:srgbClr val="003741"/>
                </a:solidFill>
              </a:rPr>
              <a:t>MS Center Amsterdam</a:t>
            </a:r>
          </a:p>
        </p:txBody>
      </p:sp>
    </p:spTree>
    <p:extLst>
      <p:ext uri="{BB962C8B-B14F-4D97-AF65-F5344CB8AC3E}">
        <p14:creationId xmlns:p14="http://schemas.microsoft.com/office/powerpoint/2010/main" val="267064067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94" r:id="rId3"/>
    <p:sldLayoutId id="2147483672" r:id="rId4"/>
    <p:sldLayoutId id="2147483673" r:id="rId5"/>
    <p:sldLayoutId id="2147483674" r:id="rId6"/>
    <p:sldLayoutId id="2147483675" r:id="rId7"/>
    <p:sldLayoutId id="2147483677" r:id="rId8"/>
    <p:sldLayoutId id="2147483678" r:id="rId9"/>
    <p:sldLayoutId id="2147483679" r:id="rId10"/>
    <p:sldLayoutId id="214748365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b="1" kern="1200" baseline="0">
          <a:solidFill>
            <a:srgbClr val="00AAF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52.jpg"/><Relationship Id="rId13" Type="http://schemas.openxmlformats.org/officeDocument/2006/relationships/image" Target="../media/image56.jpeg"/><Relationship Id="rId18" Type="http://schemas.openxmlformats.org/officeDocument/2006/relationships/image" Target="../media/image61.jpeg"/><Relationship Id="rId26" Type="http://schemas.openxmlformats.org/officeDocument/2006/relationships/image" Target="../media/image69.jpeg"/><Relationship Id="rId3" Type="http://schemas.openxmlformats.org/officeDocument/2006/relationships/image" Target="../media/image47.png"/><Relationship Id="rId21" Type="http://schemas.openxmlformats.org/officeDocument/2006/relationships/image" Target="../media/image64.png"/><Relationship Id="rId7" Type="http://schemas.openxmlformats.org/officeDocument/2006/relationships/image" Target="../media/image51.jpeg"/><Relationship Id="rId12" Type="http://schemas.openxmlformats.org/officeDocument/2006/relationships/image" Target="../media/image55.jpeg"/><Relationship Id="rId17" Type="http://schemas.openxmlformats.org/officeDocument/2006/relationships/image" Target="../media/image60.jpeg"/><Relationship Id="rId25" Type="http://schemas.openxmlformats.org/officeDocument/2006/relationships/image" Target="../media/image68.jpeg"/><Relationship Id="rId2" Type="http://schemas.openxmlformats.org/officeDocument/2006/relationships/image" Target="../media/image46.png"/><Relationship Id="rId16" Type="http://schemas.openxmlformats.org/officeDocument/2006/relationships/image" Target="../media/image59.jpeg"/><Relationship Id="rId20" Type="http://schemas.openxmlformats.org/officeDocument/2006/relationships/image" Target="../media/image63.png"/><Relationship Id="rId1" Type="http://schemas.openxmlformats.org/officeDocument/2006/relationships/slideLayout" Target="../slideLayouts/slideLayout3.xml"/><Relationship Id="rId6" Type="http://schemas.openxmlformats.org/officeDocument/2006/relationships/image" Target="../media/image50.jpeg"/><Relationship Id="rId11" Type="http://schemas.openxmlformats.org/officeDocument/2006/relationships/image" Target="../media/image54.jpeg"/><Relationship Id="rId24" Type="http://schemas.openxmlformats.org/officeDocument/2006/relationships/image" Target="../media/image67.png"/><Relationship Id="rId5" Type="http://schemas.openxmlformats.org/officeDocument/2006/relationships/image" Target="../media/image49.jpeg"/><Relationship Id="rId15" Type="http://schemas.openxmlformats.org/officeDocument/2006/relationships/image" Target="../media/image58.jpeg"/><Relationship Id="rId23" Type="http://schemas.openxmlformats.org/officeDocument/2006/relationships/image" Target="../media/image66.jpeg"/><Relationship Id="rId10" Type="http://schemas.openxmlformats.org/officeDocument/2006/relationships/hyperlink" Target="mailto:t.fuchs@amsterdamumc.nl" TargetMode="External"/><Relationship Id="rId19" Type="http://schemas.openxmlformats.org/officeDocument/2006/relationships/image" Target="../media/image62.png"/><Relationship Id="rId4" Type="http://schemas.openxmlformats.org/officeDocument/2006/relationships/image" Target="../media/image48.png"/><Relationship Id="rId9" Type="http://schemas.openxmlformats.org/officeDocument/2006/relationships/image" Target="../media/image53.jpg"/><Relationship Id="rId14" Type="http://schemas.openxmlformats.org/officeDocument/2006/relationships/image" Target="../media/image57.jpeg"/><Relationship Id="rId22" Type="http://schemas.openxmlformats.org/officeDocument/2006/relationships/image" Target="../media/image65.png"/><Relationship Id="rId27"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53143" y="1668481"/>
            <a:ext cx="10776857" cy="951010"/>
          </a:xfrm>
        </p:spPr>
        <p:txBody>
          <a:bodyPr>
            <a:noAutofit/>
          </a:bodyPr>
          <a:lstStyle/>
          <a:p>
            <a:r>
              <a:rPr lang="en-US" sz="2600" dirty="0"/>
              <a:t>Cognitive progression independent of relapse in multiple sclerosis: </a:t>
            </a:r>
            <a:br>
              <a:rPr lang="en-US" sz="2600" dirty="0"/>
            </a:br>
            <a:r>
              <a:rPr lang="en-US" sz="2600" dirty="0"/>
              <a:t>multi-center characterization</a:t>
            </a:r>
            <a:endParaRPr lang="nl-NL" sz="2600" dirty="0"/>
          </a:p>
        </p:txBody>
      </p:sp>
      <p:sp>
        <p:nvSpPr>
          <p:cNvPr id="3" name="Ondertitel 2"/>
          <p:cNvSpPr>
            <a:spLocks noGrp="1"/>
          </p:cNvSpPr>
          <p:nvPr>
            <p:ph type="subTitle" idx="1"/>
          </p:nvPr>
        </p:nvSpPr>
        <p:spPr>
          <a:xfrm>
            <a:off x="674915" y="2702625"/>
            <a:ext cx="10776857" cy="653143"/>
          </a:xfrm>
        </p:spPr>
        <p:txBody>
          <a:bodyPr>
            <a:normAutofit lnSpcReduction="10000"/>
          </a:bodyPr>
          <a:lstStyle/>
          <a:p>
            <a:r>
              <a:rPr lang="nl-NL" sz="1400" dirty="0"/>
              <a:t>Tom A. Fuchs, </a:t>
            </a:r>
            <a:r>
              <a:rPr lang="nl-NL" sz="1400" dirty="0" err="1"/>
              <a:t>Stefano</a:t>
            </a:r>
            <a:r>
              <a:rPr lang="nl-NL" sz="1400" dirty="0"/>
              <a:t> </a:t>
            </a:r>
            <a:r>
              <a:rPr lang="nl-NL" sz="1400" dirty="0" err="1"/>
              <a:t>Ziccardi</a:t>
            </a:r>
            <a:r>
              <a:rPr lang="nl-NL" sz="1400" dirty="0"/>
              <a:t>, Rick Hollestelle, </a:t>
            </a:r>
            <a:r>
              <a:rPr lang="nl-NL" sz="1400" dirty="0" err="1"/>
              <a:t>Massimiliano</a:t>
            </a:r>
            <a:r>
              <a:rPr lang="nl-NL" sz="1400" dirty="0"/>
              <a:t> </a:t>
            </a:r>
            <a:r>
              <a:rPr lang="nl-NL" sz="1400" dirty="0" err="1"/>
              <a:t>Calabrese</a:t>
            </a:r>
            <a:r>
              <a:rPr lang="nl-NL" sz="1400" dirty="0"/>
              <a:t>, </a:t>
            </a:r>
            <a:r>
              <a:rPr lang="nl-NL" sz="1400" dirty="0" err="1"/>
              <a:t>Damiano</a:t>
            </a:r>
            <a:r>
              <a:rPr lang="nl-NL" sz="1400" dirty="0"/>
              <a:t> </a:t>
            </a:r>
            <a:r>
              <a:rPr lang="nl-NL" sz="1400" dirty="0" err="1"/>
              <a:t>Marastoni</a:t>
            </a:r>
            <a:r>
              <a:rPr lang="nl-NL" sz="1400" dirty="0"/>
              <a:t>, </a:t>
            </a:r>
            <a:r>
              <a:rPr lang="nl-NL" sz="1400" dirty="0" err="1"/>
              <a:t>Carolin</a:t>
            </a:r>
            <a:r>
              <a:rPr lang="nl-NL" sz="1400" dirty="0"/>
              <a:t> </a:t>
            </a:r>
            <a:r>
              <a:rPr lang="nl-NL" sz="1400" dirty="0" err="1"/>
              <a:t>Balloff</a:t>
            </a:r>
            <a:r>
              <a:rPr lang="nl-NL" sz="1400" dirty="0"/>
              <a:t>, Ramona </a:t>
            </a:r>
            <a:r>
              <a:rPr lang="nl-NL" sz="1400" dirty="0" err="1"/>
              <a:t>Hagler</a:t>
            </a:r>
            <a:r>
              <a:rPr lang="nl-NL" sz="1400" dirty="0"/>
              <a:t>, Philipp Albrecht, Bianca </a:t>
            </a:r>
            <a:r>
              <a:rPr lang="nl-NL" sz="1400" dirty="0" err="1"/>
              <a:t>Weinstock-Guttman</a:t>
            </a:r>
            <a:r>
              <a:rPr lang="nl-NL" sz="1400" dirty="0"/>
              <a:t>, Robert </a:t>
            </a:r>
            <a:r>
              <a:rPr lang="nl-NL" sz="1400" dirty="0" err="1"/>
              <a:t>Zivadinov</a:t>
            </a:r>
            <a:r>
              <a:rPr lang="nl-NL" sz="1400" dirty="0"/>
              <a:t>, Tomas </a:t>
            </a:r>
            <a:r>
              <a:rPr lang="nl-NL" sz="1400" dirty="0" err="1"/>
              <a:t>Uher</a:t>
            </a:r>
            <a:r>
              <a:rPr lang="nl-NL" sz="1400" dirty="0"/>
              <a:t>, Dana </a:t>
            </a:r>
            <a:r>
              <a:rPr lang="nl-NL" sz="1400" dirty="0" err="1"/>
              <a:t>Horakova</a:t>
            </a:r>
            <a:r>
              <a:rPr lang="nl-NL" sz="1400" dirty="0"/>
              <a:t>, Joep </a:t>
            </a:r>
            <a:r>
              <a:rPr lang="nl-NL" sz="1400" dirty="0" err="1"/>
              <a:t>Kilestein</a:t>
            </a:r>
            <a:r>
              <a:rPr lang="nl-NL" sz="1400" dirty="0"/>
              <a:t>, Ralph Benedict, Eva M. Strijbis, Menno M. Schoonheim</a:t>
            </a:r>
          </a:p>
        </p:txBody>
      </p:sp>
      <p:pic>
        <p:nvPicPr>
          <p:cNvPr id="7" name="Afbeelding 6"/>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339" y="3385472"/>
            <a:ext cx="12206868" cy="3472543"/>
          </a:xfrm>
          <a:prstGeom prst="rect">
            <a:avLst/>
          </a:prstGeom>
        </p:spPr>
      </p:pic>
      <p:pic>
        <p:nvPicPr>
          <p:cNvPr id="5" name="Afbeelding 4" descr="Afbeelding met Graphics, grafische vormgeving, schermopname, kunst&#10;&#10;Automatisch gegenereerde beschrijving">
            <a:extLst>
              <a:ext uri="{FF2B5EF4-FFF2-40B4-BE49-F238E27FC236}">
                <a16:creationId xmlns:a16="http://schemas.microsoft.com/office/drawing/2014/main" id="{90A1649C-7541-C4E1-1C3F-DD1C019582C8}"/>
              </a:ext>
            </a:extLst>
          </p:cNvPr>
          <p:cNvPicPr>
            <a:picLocks noChangeAspect="1"/>
          </p:cNvPicPr>
          <p:nvPr/>
        </p:nvPicPr>
        <p:blipFill>
          <a:blip r:embed="rId3"/>
          <a:stretch>
            <a:fillRect/>
          </a:stretch>
        </p:blipFill>
        <p:spPr>
          <a:xfrm>
            <a:off x="342178" y="655250"/>
            <a:ext cx="3338670" cy="795150"/>
          </a:xfrm>
          <a:prstGeom prst="rect">
            <a:avLst/>
          </a:prstGeom>
        </p:spPr>
      </p:pic>
    </p:spTree>
    <p:extLst>
      <p:ext uri="{BB962C8B-B14F-4D97-AF65-F5344CB8AC3E}">
        <p14:creationId xmlns:p14="http://schemas.microsoft.com/office/powerpoint/2010/main" val="180621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7428-20C8-88B4-34B5-40245D37EC9C}"/>
              </a:ext>
            </a:extLst>
          </p:cNvPr>
          <p:cNvSpPr>
            <a:spLocks noGrp="1"/>
          </p:cNvSpPr>
          <p:nvPr>
            <p:ph type="title"/>
          </p:nvPr>
        </p:nvSpPr>
        <p:spPr/>
        <p:txBody>
          <a:bodyPr/>
          <a:lstStyle/>
          <a:p>
            <a:r>
              <a:rPr lang="nl-NL" dirty="0" err="1"/>
              <a:t>Funding</a:t>
            </a:r>
            <a:r>
              <a:rPr lang="nl-NL" dirty="0"/>
              <a:t> &amp; </a:t>
            </a:r>
            <a:r>
              <a:rPr lang="nl-NL" dirty="0" err="1"/>
              <a:t>disclosures</a:t>
            </a:r>
            <a:endParaRPr lang="nl-NL" dirty="0"/>
          </a:p>
        </p:txBody>
      </p:sp>
      <p:sp>
        <p:nvSpPr>
          <p:cNvPr id="3" name="Content Placeholder 2">
            <a:extLst>
              <a:ext uri="{FF2B5EF4-FFF2-40B4-BE49-F238E27FC236}">
                <a16:creationId xmlns:a16="http://schemas.microsoft.com/office/drawing/2014/main" id="{CAFF62DA-8808-5439-1F6C-71DD431A77CC}"/>
              </a:ext>
            </a:extLst>
          </p:cNvPr>
          <p:cNvSpPr>
            <a:spLocks noGrp="1"/>
          </p:cNvSpPr>
          <p:nvPr>
            <p:ph sz="half" idx="1"/>
          </p:nvPr>
        </p:nvSpPr>
        <p:spPr>
          <a:xfrm>
            <a:off x="712978" y="2552699"/>
            <a:ext cx="10766043" cy="3334703"/>
          </a:xfrm>
        </p:spPr>
        <p:txBody>
          <a:bodyPr/>
          <a:lstStyle/>
          <a:p>
            <a:pPr>
              <a:lnSpc>
                <a:spcPct val="100000"/>
              </a:lnSpc>
            </a:pPr>
            <a:r>
              <a:rPr lang="en-US" sz="1050" dirty="0"/>
              <a:t>TA Fuchs received research support from the European Committee for Treatment and Research in Multiple Sclerosis, serves on the editorial board of Frontiers in Neurology, and received consulting fees for Click Therapeutics.</a:t>
            </a:r>
          </a:p>
          <a:p>
            <a:pPr>
              <a:lnSpc>
                <a:spcPct val="100000"/>
              </a:lnSpc>
            </a:pPr>
            <a:r>
              <a:rPr lang="en-US" sz="1050" dirty="0"/>
              <a:t>R </a:t>
            </a:r>
            <a:r>
              <a:rPr lang="en-US" sz="1050" dirty="0" err="1"/>
              <a:t>Zivadinov</a:t>
            </a:r>
            <a:r>
              <a:rPr lang="en-US" sz="1050" dirty="0"/>
              <a:t> received personal compensation from Bristol Myers Squibb, EMD Serono, Sanofi, </a:t>
            </a:r>
            <a:r>
              <a:rPr lang="en-US" sz="1050" dirty="0" err="1"/>
              <a:t>Protembis</a:t>
            </a:r>
            <a:r>
              <a:rPr lang="en-US" sz="1050" dirty="0"/>
              <a:t>, Janssen, 415 Capital, and Novartis for  speaking and  consultant  fees.  He  received  financial  support for  research  activities  from  Sanofi,  Novartis,  Bristol Myers Squibb, Octave, </a:t>
            </a:r>
            <a:r>
              <a:rPr lang="en-US" sz="1050" dirty="0" err="1"/>
              <a:t>Mapi</a:t>
            </a:r>
            <a:r>
              <a:rPr lang="en-US" sz="1050" dirty="0"/>
              <a:t> Pharma, </a:t>
            </a:r>
            <a:r>
              <a:rPr lang="en-US" sz="1050" dirty="0" err="1"/>
              <a:t>CorEvitas</a:t>
            </a:r>
            <a:r>
              <a:rPr lang="en-US" sz="1050" dirty="0"/>
              <a:t>, </a:t>
            </a:r>
            <a:r>
              <a:rPr lang="en-US" sz="1050" dirty="0" err="1"/>
              <a:t>Protembis</a:t>
            </a:r>
            <a:r>
              <a:rPr lang="en-US" sz="1050" dirty="0"/>
              <a:t> and V-WAVE Medical.</a:t>
            </a:r>
          </a:p>
          <a:p>
            <a:pPr>
              <a:lnSpc>
                <a:spcPct val="100000"/>
              </a:lnSpc>
            </a:pPr>
            <a:r>
              <a:rPr lang="en-US" sz="1050" dirty="0"/>
              <a:t>D Horakova received compensation for travel and/or speaker honoraria and/or consultant fees from Biogen, Novartis, Bayer, Sanofi, Roche, and Teva, as well as support for research activities from Biogen.</a:t>
            </a:r>
          </a:p>
          <a:p>
            <a:pPr>
              <a:lnSpc>
                <a:spcPct val="100000"/>
              </a:lnSpc>
            </a:pPr>
            <a:r>
              <a:rPr lang="en-US" sz="1050" dirty="0"/>
              <a:t>Stefano Ziccardi serves on the editorial board of Frontiers in Aging Neuroscience and Diagnostics.</a:t>
            </a:r>
          </a:p>
          <a:p>
            <a:pPr>
              <a:lnSpc>
                <a:spcPct val="100000"/>
              </a:lnSpc>
            </a:pPr>
            <a:r>
              <a:rPr lang="en-US" sz="1050" dirty="0"/>
              <a:t>MM Schoonheim serves on the editorial board of Neurology and Frontiers in Neurology, receives research support from the Dutch MS Research Foundation, </a:t>
            </a:r>
            <a:r>
              <a:rPr lang="en-US" sz="1050" dirty="0" err="1"/>
              <a:t>Eurostars</a:t>
            </a:r>
            <a:r>
              <a:rPr lang="en-US" sz="1050" dirty="0"/>
              <a:t>-EUREKA, ARSEP, Amsterdam Neuroscience, MAGNIMS and </a:t>
            </a:r>
            <a:r>
              <a:rPr lang="en-US" sz="1050" dirty="0" err="1"/>
              <a:t>ZonMW</a:t>
            </a:r>
            <a:r>
              <a:rPr lang="en-US" sz="1050" dirty="0"/>
              <a:t> (Vidi grant, project number 09150172010056) and has served as a consultant for or received research support from Atara Biotherapeutics, Biogen, Celgene/Bristol Meyers Squibb, EIP, Sanofi, </a:t>
            </a:r>
            <a:r>
              <a:rPr lang="en-US" sz="1050" dirty="0" err="1"/>
              <a:t>MedDay</a:t>
            </a:r>
            <a:r>
              <a:rPr lang="en-US" sz="1050" dirty="0"/>
              <a:t> and Merck.</a:t>
            </a:r>
          </a:p>
          <a:p>
            <a:pPr>
              <a:lnSpc>
                <a:spcPct val="100000"/>
              </a:lnSpc>
            </a:pPr>
            <a:r>
              <a:rPr lang="en-US" sz="1050" dirty="0"/>
              <a:t>EM Strijbis serves on the editorial board of Frontiers in Neurology and receives research support from </a:t>
            </a:r>
            <a:r>
              <a:rPr lang="en-US" sz="1050" dirty="0" err="1"/>
              <a:t>Stichting</a:t>
            </a:r>
            <a:r>
              <a:rPr lang="en-US" sz="1050" dirty="0"/>
              <a:t> MS Research and </a:t>
            </a:r>
            <a:r>
              <a:rPr lang="en-US" sz="1050" dirty="0" err="1"/>
              <a:t>ZonMS</a:t>
            </a:r>
            <a:r>
              <a:rPr lang="en-US" sz="1050" dirty="0"/>
              <a:t>. Received speaker fees from Merck and Novartis.</a:t>
            </a:r>
          </a:p>
          <a:p>
            <a:pPr>
              <a:lnSpc>
                <a:spcPct val="100000"/>
              </a:lnSpc>
            </a:pPr>
            <a:r>
              <a:rPr lang="en-US" sz="1050" dirty="0"/>
              <a:t>J </a:t>
            </a:r>
            <a:r>
              <a:rPr lang="en-US" sz="1050" dirty="0" err="1"/>
              <a:t>Killestein</a:t>
            </a:r>
            <a:r>
              <a:rPr lang="en-US" sz="1050" dirty="0"/>
              <a:t>: received consulting fees for F. Hoffmann-La Roche, Biogen, Teva, Merck, Novartis, Sandoz and Sanofi/Genzyme (payments to institution); reports speaker relationships with F. Hoffmann-La Roche, Biogen, Teva, Merck, Novartis and Sanofi/Genzyme (payments to institution); adjudication committee of MS clinical trials of </a:t>
            </a:r>
            <a:r>
              <a:rPr lang="en-US" sz="1050" dirty="0" err="1"/>
              <a:t>Immunic</a:t>
            </a:r>
            <a:r>
              <a:rPr lang="en-US" sz="1050" dirty="0"/>
              <a:t> (payments to institution).</a:t>
            </a:r>
          </a:p>
          <a:p>
            <a:pPr>
              <a:lnSpc>
                <a:spcPct val="100000"/>
              </a:lnSpc>
            </a:pPr>
            <a:r>
              <a:rPr lang="en-US" sz="1050" dirty="0"/>
              <a:t>B Weinstock-Guttman received honoraria as a speaker and/or as a consultant for Biogen Idec, Teva Pharmaceuticals, EMD Serono, Genzyme, Sanofi, Genentech, Novartis, Celgene/BMS, Janssen, </a:t>
            </a:r>
            <a:r>
              <a:rPr lang="en-US" sz="1050" dirty="0" err="1"/>
              <a:t>Labcorp</a:t>
            </a:r>
            <a:r>
              <a:rPr lang="en-US" sz="1050" dirty="0"/>
              <a:t>, TG therapeutics, and Horizon. Dr Weinstock-Guttman received research funds from Biogen Idec, EMD Serono, Genzyme, Genentech, Sanofi, Novartis.</a:t>
            </a:r>
          </a:p>
          <a:p>
            <a:pPr>
              <a:lnSpc>
                <a:spcPct val="100000"/>
              </a:lnSpc>
            </a:pPr>
            <a:r>
              <a:rPr lang="en-US" sz="1050" dirty="0"/>
              <a:t>RHB Benedict: Received consultation or speaking fees from Bristol Myer Squibb, Biogen, Merck, EMD Serono, Roche, </a:t>
            </a:r>
            <a:r>
              <a:rPr lang="en-US" sz="1050" dirty="0" err="1"/>
              <a:t>Verasci</a:t>
            </a:r>
            <a:r>
              <a:rPr lang="en-US" sz="1050" dirty="0"/>
              <a:t>, Immune Therapeutics, Novartis, and Sanofi-Genzyme. He has received research support from Biogen, Bristol Meyers Squibb, Genzyme, Genentech, Novartis, National Institutes of Health, National Multiple Sclerosis Society, </a:t>
            </a:r>
            <a:r>
              <a:rPr lang="en-US" sz="1050" dirty="0" err="1"/>
              <a:t>Verasci</a:t>
            </a:r>
            <a:r>
              <a:rPr lang="en-US" sz="1050" dirty="0"/>
              <a:t>. He consults for </a:t>
            </a:r>
            <a:r>
              <a:rPr lang="en-US" sz="1050" dirty="0" err="1"/>
              <a:t>Immunic</a:t>
            </a:r>
            <a:r>
              <a:rPr lang="en-US" sz="1050" dirty="0"/>
              <a:t> Therapeutics, Latin American Committee for Treatment and Research in Multiple Sclerosis, Merck, Novartis, Roche, Sanofi. He is on speaker bureau for Biogen, Bristol Meyers Squibb, EMD Serono. He received royalties from Psychological Assessment Resources.</a:t>
            </a:r>
          </a:p>
          <a:p>
            <a:endParaRPr lang="nl-NL" sz="1050" dirty="0"/>
          </a:p>
        </p:txBody>
      </p:sp>
      <p:sp>
        <p:nvSpPr>
          <p:cNvPr id="5" name="Footer Placeholder 4">
            <a:extLst>
              <a:ext uri="{FF2B5EF4-FFF2-40B4-BE49-F238E27FC236}">
                <a16:creationId xmlns:a16="http://schemas.microsoft.com/office/drawing/2014/main" id="{1455F585-2CBD-07F6-B799-CE7D0E2CBEB3}"/>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sp>
        <p:nvSpPr>
          <p:cNvPr id="4" name="TextBox 3">
            <a:extLst>
              <a:ext uri="{FF2B5EF4-FFF2-40B4-BE49-F238E27FC236}">
                <a16:creationId xmlns:a16="http://schemas.microsoft.com/office/drawing/2014/main" id="{6D6A3679-F5AC-423D-5AC3-88A310FF40CE}"/>
              </a:ext>
            </a:extLst>
          </p:cNvPr>
          <p:cNvSpPr txBox="1"/>
          <p:nvPr/>
        </p:nvSpPr>
        <p:spPr>
          <a:xfrm>
            <a:off x="673100" y="2081452"/>
            <a:ext cx="10515600" cy="369332"/>
          </a:xfrm>
          <a:prstGeom prst="rect">
            <a:avLst/>
          </a:prstGeom>
          <a:noFill/>
        </p:spPr>
        <p:txBody>
          <a:bodyPr wrap="square">
            <a:spAutoFit/>
          </a:bodyPr>
          <a:lstStyle/>
          <a:p>
            <a:pPr>
              <a:spcAft>
                <a:spcPts val="357"/>
              </a:spcAft>
            </a:pPr>
            <a:r>
              <a:rPr lang="en-US" sz="1800" dirty="0">
                <a:latin typeface="Trebuchet MS" panose="020B0703020202090204" pitchFamily="34" charset="0"/>
              </a:rPr>
              <a:t>This work is funded by ECTRIMS, supporting the salary of Dr. Tom A Fuchs</a:t>
            </a:r>
          </a:p>
        </p:txBody>
      </p:sp>
    </p:spTree>
    <p:extLst>
      <p:ext uri="{BB962C8B-B14F-4D97-AF65-F5344CB8AC3E}">
        <p14:creationId xmlns:p14="http://schemas.microsoft.com/office/powerpoint/2010/main" val="63810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62214" y="414292"/>
            <a:ext cx="10515600" cy="1325563"/>
          </a:xfrm>
        </p:spPr>
        <p:txBody>
          <a:bodyPr/>
          <a:lstStyle/>
          <a:p>
            <a:r>
              <a:rPr lang="nl-NL" dirty="0" err="1"/>
              <a:t>Cognitive</a:t>
            </a:r>
            <a:r>
              <a:rPr lang="nl-NL" dirty="0"/>
              <a:t> relapse</a:t>
            </a:r>
          </a:p>
        </p:txBody>
      </p:sp>
      <p:sp>
        <p:nvSpPr>
          <p:cNvPr id="4" name="Tijdelijke aanduiding voor voettekst 3"/>
          <p:cNvSpPr>
            <a:spLocks noGrp="1"/>
          </p:cNvSpPr>
          <p:nvPr>
            <p:ph type="ftr" sz="quarter" idx="11"/>
          </p:nvPr>
        </p:nvSpPr>
        <p:spPr/>
        <p:txBody>
          <a:bodyPr/>
          <a:lstStyle/>
          <a:p>
            <a:pPr algn="ctr"/>
            <a:r>
              <a:rPr lang="nl-NL" b="1" dirty="0">
                <a:solidFill>
                  <a:srgbClr val="003741"/>
                </a:solidFill>
              </a:rPr>
              <a:t>MS Center Amsterdam</a:t>
            </a:r>
          </a:p>
        </p:txBody>
      </p:sp>
      <p:pic>
        <p:nvPicPr>
          <p:cNvPr id="3" name="Picture 2">
            <a:extLst>
              <a:ext uri="{FF2B5EF4-FFF2-40B4-BE49-F238E27FC236}">
                <a16:creationId xmlns:a16="http://schemas.microsoft.com/office/drawing/2014/main" id="{0A1A6974-C71A-41B3-B81A-90C9806D449F}"/>
              </a:ext>
            </a:extLst>
          </p:cNvPr>
          <p:cNvPicPr>
            <a:picLocks noChangeAspect="1"/>
          </p:cNvPicPr>
          <p:nvPr/>
        </p:nvPicPr>
        <p:blipFill>
          <a:blip r:embed="rId2"/>
          <a:stretch>
            <a:fillRect/>
          </a:stretch>
        </p:blipFill>
        <p:spPr>
          <a:xfrm>
            <a:off x="2745727" y="2193643"/>
            <a:ext cx="6348574" cy="3753862"/>
          </a:xfrm>
          <a:prstGeom prst="rect">
            <a:avLst/>
          </a:prstGeom>
        </p:spPr>
      </p:pic>
      <p:sp>
        <p:nvSpPr>
          <p:cNvPr id="2" name="TextBox 1">
            <a:extLst>
              <a:ext uri="{FF2B5EF4-FFF2-40B4-BE49-F238E27FC236}">
                <a16:creationId xmlns:a16="http://schemas.microsoft.com/office/drawing/2014/main" id="{980C6933-8696-C8FA-A1A2-7A55E357E339}"/>
              </a:ext>
            </a:extLst>
          </p:cNvPr>
          <p:cNvSpPr txBox="1"/>
          <p:nvPr/>
        </p:nvSpPr>
        <p:spPr>
          <a:xfrm>
            <a:off x="662214" y="1532812"/>
            <a:ext cx="10515600" cy="369332"/>
          </a:xfrm>
          <a:prstGeom prst="rect">
            <a:avLst/>
          </a:prstGeom>
          <a:noFill/>
        </p:spPr>
        <p:txBody>
          <a:bodyPr wrap="square">
            <a:spAutoFit/>
          </a:bodyPr>
          <a:lstStyle/>
          <a:p>
            <a:pPr>
              <a:spcAft>
                <a:spcPts val="357"/>
              </a:spcAft>
            </a:pPr>
            <a:r>
              <a:rPr lang="en-US" sz="1800" dirty="0">
                <a:latin typeface="Trebuchet MS" panose="020B0703020202090204" pitchFamily="34" charset="0"/>
              </a:rPr>
              <a:t>Several studies have demonstrated that </a:t>
            </a:r>
            <a:r>
              <a:rPr lang="en-US" sz="1800" dirty="0">
                <a:solidFill>
                  <a:srgbClr val="00AAF0"/>
                </a:solidFill>
                <a:latin typeface="Trebuchet MS" panose="020B0703020202090204" pitchFamily="34" charset="0"/>
              </a:rPr>
              <a:t>cognitive decline </a:t>
            </a:r>
            <a:r>
              <a:rPr lang="en-US" sz="1800" dirty="0">
                <a:latin typeface="Trebuchet MS" panose="020B0703020202090204" pitchFamily="34" charset="0"/>
              </a:rPr>
              <a:t>can occur in </a:t>
            </a:r>
            <a:r>
              <a:rPr lang="en-US" sz="1800" dirty="0">
                <a:solidFill>
                  <a:srgbClr val="00AAF0"/>
                </a:solidFill>
                <a:latin typeface="Trebuchet MS" panose="020B0703020202090204" pitchFamily="34" charset="0"/>
              </a:rPr>
              <a:t>isolated relapses</a:t>
            </a:r>
            <a:endParaRPr lang="en-US" sz="1800" dirty="0">
              <a:latin typeface="Trebuchet MS" panose="020B0703020202090204" pitchFamily="34" charset="0"/>
            </a:endParaRPr>
          </a:p>
        </p:txBody>
      </p:sp>
      <p:sp>
        <p:nvSpPr>
          <p:cNvPr id="7" name="TextBox 6">
            <a:extLst>
              <a:ext uri="{FF2B5EF4-FFF2-40B4-BE49-F238E27FC236}">
                <a16:creationId xmlns:a16="http://schemas.microsoft.com/office/drawing/2014/main" id="{2F4A7B21-82BE-53D4-3CE4-4D478B082B5A}"/>
              </a:ext>
            </a:extLst>
          </p:cNvPr>
          <p:cNvSpPr txBox="1"/>
          <p:nvPr/>
        </p:nvSpPr>
        <p:spPr>
          <a:xfrm>
            <a:off x="662214" y="6403396"/>
            <a:ext cx="6096000" cy="369332"/>
          </a:xfrm>
          <a:prstGeom prst="rect">
            <a:avLst/>
          </a:prstGeom>
          <a:noFill/>
        </p:spPr>
        <p:txBody>
          <a:bodyPr wrap="square">
            <a:spAutoFit/>
          </a:bodyPr>
          <a:lstStyle/>
          <a:p>
            <a:r>
              <a:rPr lang="en-US" sz="1800" dirty="0"/>
              <a:t>Benedict et al., Lancet Neurology, 2020</a:t>
            </a:r>
          </a:p>
        </p:txBody>
      </p:sp>
    </p:spTree>
    <p:extLst>
      <p:ext uri="{BB962C8B-B14F-4D97-AF65-F5344CB8AC3E}">
        <p14:creationId xmlns:p14="http://schemas.microsoft.com/office/powerpoint/2010/main" val="418202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65CE7-BF91-8602-ABFB-95CA045C4236}"/>
              </a:ext>
            </a:extLst>
          </p:cNvPr>
          <p:cNvSpPr>
            <a:spLocks noGrp="1"/>
          </p:cNvSpPr>
          <p:nvPr>
            <p:ph type="title"/>
          </p:nvPr>
        </p:nvSpPr>
        <p:spPr/>
        <p:txBody>
          <a:bodyPr/>
          <a:lstStyle/>
          <a:p>
            <a:r>
              <a:rPr lang="en-US" dirty="0"/>
              <a:t>Progression independent of relapse (PIRA) </a:t>
            </a:r>
            <a:endParaRPr lang="nl-NL" dirty="0"/>
          </a:p>
        </p:txBody>
      </p:sp>
      <p:sp>
        <p:nvSpPr>
          <p:cNvPr id="3" name="Footer Placeholder 2">
            <a:extLst>
              <a:ext uri="{FF2B5EF4-FFF2-40B4-BE49-F238E27FC236}">
                <a16:creationId xmlns:a16="http://schemas.microsoft.com/office/drawing/2014/main" id="{3206CF04-E404-BA4C-B050-3AC9727C63FC}"/>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sp>
        <p:nvSpPr>
          <p:cNvPr id="5" name="TextBox 4">
            <a:extLst>
              <a:ext uri="{FF2B5EF4-FFF2-40B4-BE49-F238E27FC236}">
                <a16:creationId xmlns:a16="http://schemas.microsoft.com/office/drawing/2014/main" id="{7F5AA861-D62B-3A5C-83AF-9D4591DAA0A5}"/>
              </a:ext>
            </a:extLst>
          </p:cNvPr>
          <p:cNvSpPr txBox="1"/>
          <p:nvPr/>
        </p:nvSpPr>
        <p:spPr>
          <a:xfrm>
            <a:off x="673100" y="2081452"/>
            <a:ext cx="10515600" cy="646331"/>
          </a:xfrm>
          <a:prstGeom prst="rect">
            <a:avLst/>
          </a:prstGeom>
          <a:noFill/>
        </p:spPr>
        <p:txBody>
          <a:bodyPr wrap="square">
            <a:spAutoFit/>
          </a:bodyPr>
          <a:lstStyle/>
          <a:p>
            <a:pPr>
              <a:spcAft>
                <a:spcPts val="357"/>
              </a:spcAft>
            </a:pPr>
            <a:r>
              <a:rPr lang="en-US" sz="1800" dirty="0">
                <a:latin typeface="Trebuchet MS" panose="020B0703020202090204" pitchFamily="34" charset="0"/>
              </a:rPr>
              <a:t>Disability worsening in RRMS often progresses independent of relapses (PIRA). </a:t>
            </a:r>
            <a:r>
              <a:rPr lang="en-US" sz="1800" dirty="0">
                <a:solidFill>
                  <a:srgbClr val="00AAF0"/>
                </a:solidFill>
                <a:latin typeface="Trebuchet MS" panose="020B0703020202090204" pitchFamily="34" charset="0"/>
              </a:rPr>
              <a:t>Cognitive PIRA</a:t>
            </a:r>
            <a:r>
              <a:rPr lang="en-US" sz="1800" dirty="0">
                <a:latin typeface="Trebuchet MS" panose="020B0703020202090204" pitchFamily="34" charset="0"/>
              </a:rPr>
              <a:t> and the </a:t>
            </a:r>
            <a:r>
              <a:rPr lang="en-US" sz="1800" dirty="0">
                <a:solidFill>
                  <a:srgbClr val="00AAF0"/>
                </a:solidFill>
                <a:latin typeface="Trebuchet MS" panose="020B0703020202090204" pitchFamily="34" charset="0"/>
              </a:rPr>
              <a:t>effects of therapy </a:t>
            </a:r>
            <a:r>
              <a:rPr lang="en-US" sz="1800" dirty="0">
                <a:latin typeface="Trebuchet MS" panose="020B0703020202090204" pitchFamily="34" charset="0"/>
              </a:rPr>
              <a:t>are less well understood.</a:t>
            </a:r>
          </a:p>
        </p:txBody>
      </p:sp>
      <p:pic>
        <p:nvPicPr>
          <p:cNvPr id="7" name="Picture 6">
            <a:extLst>
              <a:ext uri="{FF2B5EF4-FFF2-40B4-BE49-F238E27FC236}">
                <a16:creationId xmlns:a16="http://schemas.microsoft.com/office/drawing/2014/main" id="{28BA857F-45F2-4E62-80C0-72629EE86401}"/>
              </a:ext>
            </a:extLst>
          </p:cNvPr>
          <p:cNvPicPr>
            <a:picLocks noChangeAspect="1"/>
          </p:cNvPicPr>
          <p:nvPr/>
        </p:nvPicPr>
        <p:blipFill>
          <a:blip r:embed="rId2"/>
          <a:stretch>
            <a:fillRect/>
          </a:stretch>
        </p:blipFill>
        <p:spPr>
          <a:xfrm>
            <a:off x="3093582" y="3174881"/>
            <a:ext cx="5145931" cy="2234624"/>
          </a:xfrm>
          <a:prstGeom prst="rect">
            <a:avLst/>
          </a:prstGeom>
        </p:spPr>
      </p:pic>
      <p:sp>
        <p:nvSpPr>
          <p:cNvPr id="4" name="TextBox 3">
            <a:extLst>
              <a:ext uri="{FF2B5EF4-FFF2-40B4-BE49-F238E27FC236}">
                <a16:creationId xmlns:a16="http://schemas.microsoft.com/office/drawing/2014/main" id="{E03A95E7-EAAA-1608-2E5D-BF157799C820}"/>
              </a:ext>
            </a:extLst>
          </p:cNvPr>
          <p:cNvSpPr txBox="1"/>
          <p:nvPr/>
        </p:nvSpPr>
        <p:spPr>
          <a:xfrm>
            <a:off x="673100" y="6401293"/>
            <a:ext cx="6553200" cy="369332"/>
          </a:xfrm>
          <a:prstGeom prst="rect">
            <a:avLst/>
          </a:prstGeom>
          <a:noFill/>
        </p:spPr>
        <p:txBody>
          <a:bodyPr wrap="square" rtlCol="0">
            <a:spAutoFit/>
          </a:bodyPr>
          <a:lstStyle/>
          <a:p>
            <a:r>
              <a:rPr lang="nl-NL" dirty="0"/>
              <a:t>Lublin et al, Brain, 2022</a:t>
            </a:r>
          </a:p>
        </p:txBody>
      </p:sp>
      <p:sp>
        <p:nvSpPr>
          <p:cNvPr id="8" name="Arrow: Down 7">
            <a:extLst>
              <a:ext uri="{FF2B5EF4-FFF2-40B4-BE49-F238E27FC236}">
                <a16:creationId xmlns:a16="http://schemas.microsoft.com/office/drawing/2014/main" id="{E85051E9-4AF1-141A-F99C-7B81F728549A}"/>
              </a:ext>
            </a:extLst>
          </p:cNvPr>
          <p:cNvSpPr/>
          <p:nvPr/>
        </p:nvSpPr>
        <p:spPr>
          <a:xfrm>
            <a:off x="6240780" y="3141573"/>
            <a:ext cx="289560" cy="115062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5447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B8C9-AB29-FB34-C542-2818E04D9BA2}"/>
              </a:ext>
            </a:extLst>
          </p:cNvPr>
          <p:cNvSpPr>
            <a:spLocks noGrp="1"/>
          </p:cNvSpPr>
          <p:nvPr>
            <p:ph type="title"/>
          </p:nvPr>
        </p:nvSpPr>
        <p:spPr/>
        <p:txBody>
          <a:bodyPr/>
          <a:lstStyle/>
          <a:p>
            <a:r>
              <a:rPr lang="en-US" dirty="0"/>
              <a:t>Cognitive PIRA</a:t>
            </a:r>
            <a:endParaRPr lang="nl-NL" dirty="0"/>
          </a:p>
        </p:txBody>
      </p:sp>
      <p:sp>
        <p:nvSpPr>
          <p:cNvPr id="3" name="Footer Placeholder 2">
            <a:extLst>
              <a:ext uri="{FF2B5EF4-FFF2-40B4-BE49-F238E27FC236}">
                <a16:creationId xmlns:a16="http://schemas.microsoft.com/office/drawing/2014/main" id="{FE609904-6FD4-3332-0C5F-80B2A1EF76D6}"/>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9" name="Picture 8">
            <a:extLst>
              <a:ext uri="{FF2B5EF4-FFF2-40B4-BE49-F238E27FC236}">
                <a16:creationId xmlns:a16="http://schemas.microsoft.com/office/drawing/2014/main" id="{A1E9EA40-C583-01B1-1651-719AF7586447}"/>
              </a:ext>
            </a:extLst>
          </p:cNvPr>
          <p:cNvPicPr>
            <a:picLocks noChangeAspect="1"/>
          </p:cNvPicPr>
          <p:nvPr/>
        </p:nvPicPr>
        <p:blipFill>
          <a:blip r:embed="rId2"/>
          <a:stretch>
            <a:fillRect/>
          </a:stretch>
        </p:blipFill>
        <p:spPr>
          <a:xfrm>
            <a:off x="5819768" y="3414159"/>
            <a:ext cx="5699132" cy="2343749"/>
          </a:xfrm>
          <a:prstGeom prst="rect">
            <a:avLst/>
          </a:prstGeom>
        </p:spPr>
      </p:pic>
      <p:pic>
        <p:nvPicPr>
          <p:cNvPr id="12" name="Picture 11">
            <a:extLst>
              <a:ext uri="{FF2B5EF4-FFF2-40B4-BE49-F238E27FC236}">
                <a16:creationId xmlns:a16="http://schemas.microsoft.com/office/drawing/2014/main" id="{776BA2B4-3FD7-CB85-E7D8-3BAFA36874FD}"/>
              </a:ext>
            </a:extLst>
          </p:cNvPr>
          <p:cNvPicPr>
            <a:picLocks noChangeAspect="1"/>
          </p:cNvPicPr>
          <p:nvPr/>
        </p:nvPicPr>
        <p:blipFill>
          <a:blip r:embed="rId3"/>
          <a:srcRect t="17091"/>
          <a:stretch/>
        </p:blipFill>
        <p:spPr>
          <a:xfrm>
            <a:off x="673100" y="2944283"/>
            <a:ext cx="4649697" cy="3110780"/>
          </a:xfrm>
          <a:prstGeom prst="rect">
            <a:avLst/>
          </a:prstGeom>
        </p:spPr>
      </p:pic>
      <p:sp>
        <p:nvSpPr>
          <p:cNvPr id="4" name="TextBox 3">
            <a:extLst>
              <a:ext uri="{FF2B5EF4-FFF2-40B4-BE49-F238E27FC236}">
                <a16:creationId xmlns:a16="http://schemas.microsoft.com/office/drawing/2014/main" id="{24613DEF-DC76-9389-8141-336F63D640A7}"/>
              </a:ext>
            </a:extLst>
          </p:cNvPr>
          <p:cNvSpPr txBox="1"/>
          <p:nvPr/>
        </p:nvSpPr>
        <p:spPr>
          <a:xfrm>
            <a:off x="673099" y="2156351"/>
            <a:ext cx="10995025" cy="646331"/>
          </a:xfrm>
          <a:prstGeom prst="rect">
            <a:avLst/>
          </a:prstGeom>
          <a:noFill/>
        </p:spPr>
        <p:txBody>
          <a:bodyPr wrap="square">
            <a:spAutoFit/>
          </a:bodyPr>
          <a:lstStyle/>
          <a:p>
            <a:pPr>
              <a:spcAft>
                <a:spcPts val="357"/>
              </a:spcAft>
            </a:pPr>
            <a:r>
              <a:rPr lang="en-US" dirty="0">
                <a:latin typeface="Trebuchet MS" panose="020B0703020202090204" pitchFamily="34" charset="0"/>
              </a:rPr>
              <a:t>Cognitive decline is a </a:t>
            </a:r>
            <a:r>
              <a:rPr lang="en-US" dirty="0">
                <a:solidFill>
                  <a:srgbClr val="00AAF0"/>
                </a:solidFill>
                <a:latin typeface="Trebuchet MS" panose="020B0703020202090204" pitchFamily="34" charset="0"/>
              </a:rPr>
              <a:t>window into smoldering plaques/neurodegeneration</a:t>
            </a:r>
            <a:r>
              <a:rPr lang="en-US" dirty="0">
                <a:latin typeface="Trebuchet MS" panose="020B0703020202090204" pitchFamily="34" charset="0"/>
              </a:rPr>
              <a:t>.</a:t>
            </a:r>
            <a:r>
              <a:rPr lang="en-US" dirty="0">
                <a:solidFill>
                  <a:srgbClr val="00AAF0"/>
                </a:solidFill>
                <a:latin typeface="Trebuchet MS" panose="020B0703020202090204" pitchFamily="34" charset="0"/>
              </a:rPr>
              <a:t> </a:t>
            </a:r>
            <a:r>
              <a:rPr lang="en-US" dirty="0">
                <a:latin typeface="Trebuchet MS" panose="020B0703020202090204" pitchFamily="34" charset="0"/>
              </a:rPr>
              <a:t>Most cognitive decline is PIRA and independent of EDSS worsening </a:t>
            </a:r>
            <a:endParaRPr lang="en-US" sz="1800" dirty="0">
              <a:latin typeface="Trebuchet MS" panose="020B0703020202090204" pitchFamily="34" charset="0"/>
            </a:endParaRPr>
          </a:p>
        </p:txBody>
      </p:sp>
      <p:sp>
        <p:nvSpPr>
          <p:cNvPr id="7" name="TextBox 6">
            <a:extLst>
              <a:ext uri="{FF2B5EF4-FFF2-40B4-BE49-F238E27FC236}">
                <a16:creationId xmlns:a16="http://schemas.microsoft.com/office/drawing/2014/main" id="{7864625C-269D-DEB0-B5FF-670F9C07AD97}"/>
              </a:ext>
            </a:extLst>
          </p:cNvPr>
          <p:cNvSpPr txBox="1"/>
          <p:nvPr/>
        </p:nvSpPr>
        <p:spPr>
          <a:xfrm>
            <a:off x="673100" y="6401293"/>
            <a:ext cx="6553200" cy="369332"/>
          </a:xfrm>
          <a:prstGeom prst="rect">
            <a:avLst/>
          </a:prstGeom>
          <a:noFill/>
        </p:spPr>
        <p:txBody>
          <a:bodyPr wrap="square" rtlCol="0">
            <a:spAutoFit/>
          </a:bodyPr>
          <a:lstStyle/>
          <a:p>
            <a:r>
              <a:rPr lang="nl-NL" dirty="0"/>
              <a:t>Fuchs et al, MSJ, 2024</a:t>
            </a:r>
          </a:p>
        </p:txBody>
      </p:sp>
    </p:spTree>
    <p:extLst>
      <p:ext uri="{BB962C8B-B14F-4D97-AF65-F5344CB8AC3E}">
        <p14:creationId xmlns:p14="http://schemas.microsoft.com/office/powerpoint/2010/main" val="21599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7749D-456B-C866-63BE-9548085545A6}"/>
              </a:ext>
            </a:extLst>
          </p:cNvPr>
          <p:cNvSpPr>
            <a:spLocks noGrp="1"/>
          </p:cNvSpPr>
          <p:nvPr>
            <p:ph type="title"/>
          </p:nvPr>
        </p:nvSpPr>
        <p:spPr/>
        <p:txBody>
          <a:bodyPr/>
          <a:lstStyle/>
          <a:p>
            <a:r>
              <a:rPr lang="en-US" dirty="0"/>
              <a:t>Relevance to treatment</a:t>
            </a:r>
            <a:endParaRPr lang="nl-NL" dirty="0"/>
          </a:p>
        </p:txBody>
      </p:sp>
      <p:sp>
        <p:nvSpPr>
          <p:cNvPr id="3" name="Footer Placeholder 2">
            <a:extLst>
              <a:ext uri="{FF2B5EF4-FFF2-40B4-BE49-F238E27FC236}">
                <a16:creationId xmlns:a16="http://schemas.microsoft.com/office/drawing/2014/main" id="{ABBB8EB8-574D-5C06-516A-529FFFA24878}"/>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6" name="Picture 5">
            <a:extLst>
              <a:ext uri="{FF2B5EF4-FFF2-40B4-BE49-F238E27FC236}">
                <a16:creationId xmlns:a16="http://schemas.microsoft.com/office/drawing/2014/main" id="{ACDC897B-FA04-FCC7-8684-D68F75B78388}"/>
              </a:ext>
            </a:extLst>
          </p:cNvPr>
          <p:cNvPicPr>
            <a:picLocks noChangeAspect="1"/>
          </p:cNvPicPr>
          <p:nvPr/>
        </p:nvPicPr>
        <p:blipFill>
          <a:blip r:embed="rId3"/>
          <a:srcRect l="850" t="570" r="1382" b="66792"/>
          <a:stretch/>
        </p:blipFill>
        <p:spPr>
          <a:xfrm>
            <a:off x="5192432" y="2917548"/>
            <a:ext cx="4433978" cy="2965578"/>
          </a:xfrm>
          <a:prstGeom prst="rect">
            <a:avLst/>
          </a:prstGeom>
        </p:spPr>
      </p:pic>
      <p:pic>
        <p:nvPicPr>
          <p:cNvPr id="3078" name="Picture 6">
            <a:extLst>
              <a:ext uri="{FF2B5EF4-FFF2-40B4-BE49-F238E27FC236}">
                <a16:creationId xmlns:a16="http://schemas.microsoft.com/office/drawing/2014/main" id="{4ED2AECB-E1B4-4A58-85C4-8141FB39CB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995681" y="2816798"/>
            <a:ext cx="3347720" cy="32687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C432541-73E3-68FD-1B2B-AA65E228B515}"/>
              </a:ext>
            </a:extLst>
          </p:cNvPr>
          <p:cNvSpPr txBox="1"/>
          <p:nvPr/>
        </p:nvSpPr>
        <p:spPr>
          <a:xfrm>
            <a:off x="673100" y="2081452"/>
            <a:ext cx="10515600" cy="646331"/>
          </a:xfrm>
          <a:prstGeom prst="rect">
            <a:avLst/>
          </a:prstGeom>
          <a:noFill/>
        </p:spPr>
        <p:txBody>
          <a:bodyPr wrap="square">
            <a:spAutoFit/>
          </a:bodyPr>
          <a:lstStyle/>
          <a:p>
            <a:pPr>
              <a:spcAft>
                <a:spcPts val="357"/>
              </a:spcAft>
            </a:pPr>
            <a:r>
              <a:rPr lang="en-US" sz="1800" dirty="0">
                <a:latin typeface="Trebuchet MS" panose="020B0703020202090204" pitchFamily="34" charset="0"/>
              </a:rPr>
              <a:t>Smoldering disease matters: New treatment options are showing potential for increased </a:t>
            </a:r>
            <a:r>
              <a:rPr lang="en-US" sz="1800" dirty="0">
                <a:solidFill>
                  <a:srgbClr val="00AAF0"/>
                </a:solidFill>
                <a:latin typeface="Trebuchet MS" panose="020B0703020202090204" pitchFamily="34" charset="0"/>
              </a:rPr>
              <a:t>control of relapse-free smoldering MS progression</a:t>
            </a:r>
            <a:r>
              <a:rPr lang="en-US" sz="1800" dirty="0">
                <a:latin typeface="Trebuchet MS" panose="020B0703020202090204" pitchFamily="34" charset="0"/>
              </a:rPr>
              <a:t>.</a:t>
            </a:r>
          </a:p>
        </p:txBody>
      </p:sp>
      <p:sp>
        <p:nvSpPr>
          <p:cNvPr id="5" name="TextBox 4">
            <a:extLst>
              <a:ext uri="{FF2B5EF4-FFF2-40B4-BE49-F238E27FC236}">
                <a16:creationId xmlns:a16="http://schemas.microsoft.com/office/drawing/2014/main" id="{AC1FF61C-4224-F43C-48CD-CAB4DD65A752}"/>
              </a:ext>
            </a:extLst>
          </p:cNvPr>
          <p:cNvSpPr txBox="1"/>
          <p:nvPr/>
        </p:nvSpPr>
        <p:spPr>
          <a:xfrm>
            <a:off x="673100" y="6401293"/>
            <a:ext cx="6553200" cy="369332"/>
          </a:xfrm>
          <a:prstGeom prst="rect">
            <a:avLst/>
          </a:prstGeom>
          <a:noFill/>
        </p:spPr>
        <p:txBody>
          <a:bodyPr wrap="square" rtlCol="0">
            <a:spAutoFit/>
          </a:bodyPr>
          <a:lstStyle/>
          <a:p>
            <a:r>
              <a:rPr lang="nl-NL" dirty="0" err="1"/>
              <a:t>Liu</a:t>
            </a:r>
            <a:r>
              <a:rPr lang="nl-NL" dirty="0"/>
              <a:t> et al, </a:t>
            </a:r>
            <a:r>
              <a:rPr lang="nl-NL" dirty="0" err="1"/>
              <a:t>Autoimmunity</a:t>
            </a:r>
            <a:r>
              <a:rPr lang="nl-NL" dirty="0"/>
              <a:t> Reviews, 2021; Fox et al, NEJM, 2025</a:t>
            </a:r>
          </a:p>
        </p:txBody>
      </p:sp>
    </p:spTree>
    <p:extLst>
      <p:ext uri="{BB962C8B-B14F-4D97-AF65-F5344CB8AC3E}">
        <p14:creationId xmlns:p14="http://schemas.microsoft.com/office/powerpoint/2010/main" val="93351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a:t>Aims</a:t>
            </a:r>
            <a:endParaRPr lang="nl-NL" dirty="0"/>
          </a:p>
        </p:txBody>
      </p:sp>
      <p:sp>
        <p:nvSpPr>
          <p:cNvPr id="5" name="Tijdelijke aanduiding voor inhoud 4"/>
          <p:cNvSpPr>
            <a:spLocks noGrp="1"/>
          </p:cNvSpPr>
          <p:nvPr>
            <p:ph sz="half" idx="2"/>
          </p:nvPr>
        </p:nvSpPr>
        <p:spPr/>
        <p:txBody>
          <a:bodyPr/>
          <a:lstStyle/>
          <a:p>
            <a:pPr marL="0" indent="0">
              <a:buNone/>
            </a:pPr>
            <a:r>
              <a:rPr lang="en-US" sz="3200" dirty="0"/>
              <a:t>Characterize the occurrence of cognitive PIRA in a multi-center retrospective dataset and examine the impact of disease modifying therapy (DMT) on this phenomenon</a:t>
            </a:r>
            <a:r>
              <a:rPr lang="en-US" sz="3200" b="1" dirty="0"/>
              <a:t> </a:t>
            </a:r>
            <a:endParaRPr lang="nl-NL" sz="3200" dirty="0"/>
          </a:p>
        </p:txBody>
      </p:sp>
      <p:sp>
        <p:nvSpPr>
          <p:cNvPr id="3" name="Tijdelijke aanduiding voor voettekst 2"/>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spTree>
    <p:extLst>
      <p:ext uri="{BB962C8B-B14F-4D97-AF65-F5344CB8AC3E}">
        <p14:creationId xmlns:p14="http://schemas.microsoft.com/office/powerpoint/2010/main" val="687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EAA7B-A823-DD09-5DF8-B9F1B751231B}"/>
              </a:ext>
            </a:extLst>
          </p:cNvPr>
          <p:cNvSpPr>
            <a:spLocks noGrp="1"/>
          </p:cNvSpPr>
          <p:nvPr>
            <p:ph type="title"/>
          </p:nvPr>
        </p:nvSpPr>
        <p:spPr/>
        <p:txBody>
          <a:bodyPr/>
          <a:lstStyle/>
          <a:p>
            <a:r>
              <a:rPr lang="en-US" dirty="0"/>
              <a:t>Methods</a:t>
            </a:r>
            <a:endParaRPr lang="nl-NL" dirty="0"/>
          </a:p>
        </p:txBody>
      </p:sp>
      <p:sp>
        <p:nvSpPr>
          <p:cNvPr id="3" name="Footer Placeholder 2">
            <a:extLst>
              <a:ext uri="{FF2B5EF4-FFF2-40B4-BE49-F238E27FC236}">
                <a16:creationId xmlns:a16="http://schemas.microsoft.com/office/drawing/2014/main" id="{D77E5906-CF5D-57C4-D7BD-CCA652FB7DF1}"/>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sp>
        <p:nvSpPr>
          <p:cNvPr id="5" name="TextBox 4">
            <a:extLst>
              <a:ext uri="{FF2B5EF4-FFF2-40B4-BE49-F238E27FC236}">
                <a16:creationId xmlns:a16="http://schemas.microsoft.com/office/drawing/2014/main" id="{BD95CE1C-9EAC-DE5F-87BB-53DB047AFEB2}"/>
              </a:ext>
            </a:extLst>
          </p:cNvPr>
          <p:cNvSpPr txBox="1"/>
          <p:nvPr/>
        </p:nvSpPr>
        <p:spPr>
          <a:xfrm>
            <a:off x="673100" y="2103440"/>
            <a:ext cx="11343496" cy="646331"/>
          </a:xfrm>
          <a:prstGeom prst="rect">
            <a:avLst/>
          </a:prstGeom>
          <a:noFill/>
        </p:spPr>
        <p:txBody>
          <a:bodyPr wrap="square">
            <a:spAutoFit/>
          </a:bodyPr>
          <a:lstStyle/>
          <a:p>
            <a:pPr>
              <a:spcAft>
                <a:spcPts val="357"/>
              </a:spcAft>
            </a:pPr>
            <a:r>
              <a:rPr lang="en-US" sz="1800" dirty="0">
                <a:latin typeface="Trebuchet MS" panose="020B0703020202090204" pitchFamily="34" charset="0"/>
              </a:rPr>
              <a:t>Cognitive trajectories were assessed with retrospective RRMS clinical data from </a:t>
            </a:r>
            <a:r>
              <a:rPr lang="en-US" sz="1800" dirty="0">
                <a:solidFill>
                  <a:srgbClr val="00AAF0"/>
                </a:solidFill>
                <a:latin typeface="Trebuchet MS" panose="020B0703020202090204" pitchFamily="34" charset="0"/>
              </a:rPr>
              <a:t>Amsterdam, Prague, Dusseldorf, and Verona</a:t>
            </a:r>
            <a:r>
              <a:rPr lang="en-US" sz="1800" dirty="0">
                <a:latin typeface="Trebuchet MS" panose="020B0703020202090204" pitchFamily="34" charset="0"/>
              </a:rPr>
              <a:t> using the Symbol Digit Modalities Test over a mean of </a:t>
            </a:r>
            <a:r>
              <a:rPr lang="en-US" sz="1800" dirty="0">
                <a:solidFill>
                  <a:srgbClr val="00AAF0"/>
                </a:solidFill>
                <a:latin typeface="Trebuchet MS" panose="020B0703020202090204" pitchFamily="34" charset="0"/>
              </a:rPr>
              <a:t>3 years</a:t>
            </a:r>
          </a:p>
        </p:txBody>
      </p:sp>
      <p:pic>
        <p:nvPicPr>
          <p:cNvPr id="6" name="Picture 14">
            <a:extLst>
              <a:ext uri="{FF2B5EF4-FFF2-40B4-BE49-F238E27FC236}">
                <a16:creationId xmlns:a16="http://schemas.microsoft.com/office/drawing/2014/main" id="{FC2D4998-8A2D-5205-F01B-CD3C8D07F1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511" y="3002008"/>
            <a:ext cx="902839" cy="10504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a:extLst>
              <a:ext uri="{FF2B5EF4-FFF2-40B4-BE49-F238E27FC236}">
                <a16:creationId xmlns:a16="http://schemas.microsoft.com/office/drawing/2014/main" id="{66023E9E-0CEB-0D32-2FF5-9F11DE8E0E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7447" y="3115250"/>
            <a:ext cx="1139052" cy="6378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8">
            <a:extLst>
              <a:ext uri="{FF2B5EF4-FFF2-40B4-BE49-F238E27FC236}">
                <a16:creationId xmlns:a16="http://schemas.microsoft.com/office/drawing/2014/main" id="{9EA18B3B-7E1D-9E9F-7BF8-469D8B7EF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9125" y="4183431"/>
            <a:ext cx="776746" cy="10504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05D86663-187A-28FD-9112-EAED36E306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958" y="4183431"/>
            <a:ext cx="833944" cy="1083704"/>
          </a:xfrm>
          <a:prstGeom prst="rect">
            <a:avLst/>
          </a:prstGeom>
          <a:noFill/>
          <a:extLst>
            <a:ext uri="{909E8E84-426E-40DD-AFC4-6F175D3DCCD1}">
              <a14:hiddenFill xmlns:a14="http://schemas.microsoft.com/office/drawing/2010/main">
                <a:solidFill>
                  <a:srgbClr val="FFFFFF"/>
                </a:solidFill>
              </a14:hiddenFill>
            </a:ext>
          </a:extLst>
        </p:spPr>
      </p:pic>
      <p:sp>
        <p:nvSpPr>
          <p:cNvPr id="16" name="Arrow: Left-Right 15">
            <a:extLst>
              <a:ext uri="{FF2B5EF4-FFF2-40B4-BE49-F238E27FC236}">
                <a16:creationId xmlns:a16="http://schemas.microsoft.com/office/drawing/2014/main" id="{A07864A5-D53B-0B96-CB98-43BAF97F4898}"/>
              </a:ext>
            </a:extLst>
          </p:cNvPr>
          <p:cNvSpPr/>
          <p:nvPr/>
        </p:nvSpPr>
        <p:spPr>
          <a:xfrm>
            <a:off x="6498131" y="3767577"/>
            <a:ext cx="2102108" cy="12778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dirty="0"/>
          </a:p>
        </p:txBody>
      </p:sp>
      <p:sp>
        <p:nvSpPr>
          <p:cNvPr id="17" name="TextBox 31">
            <a:extLst>
              <a:ext uri="{FF2B5EF4-FFF2-40B4-BE49-F238E27FC236}">
                <a16:creationId xmlns:a16="http://schemas.microsoft.com/office/drawing/2014/main" id="{45FDDF9A-69D0-A600-F1B1-56890E4E8048}"/>
              </a:ext>
            </a:extLst>
          </p:cNvPr>
          <p:cNvSpPr txBox="1"/>
          <p:nvPr/>
        </p:nvSpPr>
        <p:spPr>
          <a:xfrm flipH="1">
            <a:off x="6710809" y="3285094"/>
            <a:ext cx="1685296" cy="400110"/>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en-US" sz="2000" dirty="0">
                <a:latin typeface="Trebuchet MS" panose="020B0603020202020204" pitchFamily="34" charset="0"/>
              </a:rPr>
              <a:t>~3 years</a:t>
            </a:r>
          </a:p>
        </p:txBody>
      </p:sp>
      <p:pic>
        <p:nvPicPr>
          <p:cNvPr id="18" name="Picture 17">
            <a:extLst>
              <a:ext uri="{FF2B5EF4-FFF2-40B4-BE49-F238E27FC236}">
                <a16:creationId xmlns:a16="http://schemas.microsoft.com/office/drawing/2014/main" id="{DDDDCB8F-FBF0-C23B-316A-EB8BF1FF9254}"/>
              </a:ext>
            </a:extLst>
          </p:cNvPr>
          <p:cNvPicPr>
            <a:picLocks noChangeAspect="1"/>
          </p:cNvPicPr>
          <p:nvPr/>
        </p:nvPicPr>
        <p:blipFill rotWithShape="1">
          <a:blip r:embed="rId6"/>
          <a:srcRect l="7446" t="4243" r="9591" b="10572"/>
          <a:stretch/>
        </p:blipFill>
        <p:spPr>
          <a:xfrm>
            <a:off x="6422814" y="3991527"/>
            <a:ext cx="570639" cy="632793"/>
          </a:xfrm>
          <a:prstGeom prst="rect">
            <a:avLst/>
          </a:prstGeom>
        </p:spPr>
      </p:pic>
      <p:pic>
        <p:nvPicPr>
          <p:cNvPr id="19" name="Picture 18">
            <a:extLst>
              <a:ext uri="{FF2B5EF4-FFF2-40B4-BE49-F238E27FC236}">
                <a16:creationId xmlns:a16="http://schemas.microsoft.com/office/drawing/2014/main" id="{9D985A5E-00BD-0C90-FE32-24B5F5DC7507}"/>
              </a:ext>
            </a:extLst>
          </p:cNvPr>
          <p:cNvPicPr>
            <a:picLocks noChangeAspect="1"/>
          </p:cNvPicPr>
          <p:nvPr/>
        </p:nvPicPr>
        <p:blipFill rotWithShape="1">
          <a:blip r:embed="rId6"/>
          <a:srcRect l="7446" t="4243" r="9591" b="10572"/>
          <a:stretch/>
        </p:blipFill>
        <p:spPr>
          <a:xfrm>
            <a:off x="7297703" y="3991527"/>
            <a:ext cx="570639" cy="632793"/>
          </a:xfrm>
          <a:prstGeom prst="rect">
            <a:avLst/>
          </a:prstGeom>
        </p:spPr>
      </p:pic>
      <p:pic>
        <p:nvPicPr>
          <p:cNvPr id="20" name="Picture 19">
            <a:extLst>
              <a:ext uri="{FF2B5EF4-FFF2-40B4-BE49-F238E27FC236}">
                <a16:creationId xmlns:a16="http://schemas.microsoft.com/office/drawing/2014/main" id="{4CB2D275-491E-323E-CA0B-238DB079ACBF}"/>
              </a:ext>
            </a:extLst>
          </p:cNvPr>
          <p:cNvPicPr>
            <a:picLocks noChangeAspect="1"/>
          </p:cNvPicPr>
          <p:nvPr/>
        </p:nvPicPr>
        <p:blipFill rotWithShape="1">
          <a:blip r:embed="rId6"/>
          <a:srcRect l="7446" t="4243" r="9591" b="10572"/>
          <a:stretch/>
        </p:blipFill>
        <p:spPr>
          <a:xfrm>
            <a:off x="8172593" y="3991527"/>
            <a:ext cx="570639" cy="632793"/>
          </a:xfrm>
          <a:prstGeom prst="rect">
            <a:avLst/>
          </a:prstGeom>
        </p:spPr>
      </p:pic>
      <p:pic>
        <p:nvPicPr>
          <p:cNvPr id="21" name="Picture 20">
            <a:extLst>
              <a:ext uri="{FF2B5EF4-FFF2-40B4-BE49-F238E27FC236}">
                <a16:creationId xmlns:a16="http://schemas.microsoft.com/office/drawing/2014/main" id="{E63A2BC6-17DB-7E8E-042B-0A201E3F1D11}"/>
              </a:ext>
            </a:extLst>
          </p:cNvPr>
          <p:cNvPicPr>
            <a:picLocks noChangeAspect="1"/>
          </p:cNvPicPr>
          <p:nvPr/>
        </p:nvPicPr>
        <p:blipFill>
          <a:blip r:embed="rId7"/>
          <a:stretch>
            <a:fillRect/>
          </a:stretch>
        </p:blipFill>
        <p:spPr>
          <a:xfrm>
            <a:off x="3655974" y="3004212"/>
            <a:ext cx="1728779" cy="1974629"/>
          </a:xfrm>
          <a:prstGeom prst="rect">
            <a:avLst/>
          </a:prstGeom>
        </p:spPr>
      </p:pic>
    </p:spTree>
    <p:extLst>
      <p:ext uri="{BB962C8B-B14F-4D97-AF65-F5344CB8AC3E}">
        <p14:creationId xmlns:p14="http://schemas.microsoft.com/office/powerpoint/2010/main" val="2770639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5DDE8-C974-F832-8827-75182F7BA6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F1625-8E21-99C7-6AF3-689EB7C59191}"/>
              </a:ext>
            </a:extLst>
          </p:cNvPr>
          <p:cNvSpPr>
            <a:spLocks noGrp="1"/>
          </p:cNvSpPr>
          <p:nvPr>
            <p:ph type="title"/>
          </p:nvPr>
        </p:nvSpPr>
        <p:spPr/>
        <p:txBody>
          <a:bodyPr/>
          <a:lstStyle/>
          <a:p>
            <a:r>
              <a:rPr lang="en-US" dirty="0"/>
              <a:t>Methods</a:t>
            </a:r>
            <a:endParaRPr lang="nl-NL" dirty="0"/>
          </a:p>
        </p:txBody>
      </p:sp>
      <p:sp>
        <p:nvSpPr>
          <p:cNvPr id="3" name="Footer Placeholder 2">
            <a:extLst>
              <a:ext uri="{FF2B5EF4-FFF2-40B4-BE49-F238E27FC236}">
                <a16:creationId xmlns:a16="http://schemas.microsoft.com/office/drawing/2014/main" id="{417D34D7-E28D-0513-0172-923983F77FAF}"/>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6" name="Picture 14">
            <a:extLst>
              <a:ext uri="{FF2B5EF4-FFF2-40B4-BE49-F238E27FC236}">
                <a16:creationId xmlns:a16="http://schemas.microsoft.com/office/drawing/2014/main" id="{6C893A23-A0D9-B330-ECFE-838C4C4518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511" y="3002009"/>
            <a:ext cx="412289" cy="4796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a:extLst>
              <a:ext uri="{FF2B5EF4-FFF2-40B4-BE49-F238E27FC236}">
                <a16:creationId xmlns:a16="http://schemas.microsoft.com/office/drawing/2014/main" id="{ACC01B67-2504-00FA-39CC-64C6D810A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617" y="3075482"/>
            <a:ext cx="504240" cy="2823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8">
            <a:extLst>
              <a:ext uri="{FF2B5EF4-FFF2-40B4-BE49-F238E27FC236}">
                <a16:creationId xmlns:a16="http://schemas.microsoft.com/office/drawing/2014/main" id="{90D6219D-369D-AE62-B741-DD0A23C29A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0341" y="3552295"/>
            <a:ext cx="401097" cy="5424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3A7E0599-698D-38CD-1FC1-3C153CDEE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655" y="3582056"/>
            <a:ext cx="401097" cy="521223"/>
          </a:xfrm>
          <a:prstGeom prst="rect">
            <a:avLst/>
          </a:prstGeom>
          <a:noFill/>
          <a:extLst>
            <a:ext uri="{909E8E84-426E-40DD-AFC4-6F175D3DCCD1}">
              <a14:hiddenFill xmlns:a14="http://schemas.microsoft.com/office/drawing/2010/main">
                <a:solidFill>
                  <a:srgbClr val="FFFFFF"/>
                </a:solidFill>
              </a14:hiddenFill>
            </a:ext>
          </a:extLst>
        </p:spPr>
      </p:pic>
      <p:sp>
        <p:nvSpPr>
          <p:cNvPr id="16" name="Arrow: Left-Right 15">
            <a:extLst>
              <a:ext uri="{FF2B5EF4-FFF2-40B4-BE49-F238E27FC236}">
                <a16:creationId xmlns:a16="http://schemas.microsoft.com/office/drawing/2014/main" id="{3CA5844A-B8EF-F775-B60F-A8C6E68E5DCB}"/>
              </a:ext>
            </a:extLst>
          </p:cNvPr>
          <p:cNvSpPr/>
          <p:nvPr/>
        </p:nvSpPr>
        <p:spPr>
          <a:xfrm>
            <a:off x="1448760" y="4688754"/>
            <a:ext cx="2102108" cy="12778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dirty="0"/>
          </a:p>
        </p:txBody>
      </p:sp>
      <p:sp>
        <p:nvSpPr>
          <p:cNvPr id="17" name="TextBox 31">
            <a:extLst>
              <a:ext uri="{FF2B5EF4-FFF2-40B4-BE49-F238E27FC236}">
                <a16:creationId xmlns:a16="http://schemas.microsoft.com/office/drawing/2014/main" id="{368DEEED-EA74-2E3B-2093-689F16BB284C}"/>
              </a:ext>
            </a:extLst>
          </p:cNvPr>
          <p:cNvSpPr txBox="1"/>
          <p:nvPr/>
        </p:nvSpPr>
        <p:spPr>
          <a:xfrm flipH="1">
            <a:off x="1661438" y="4206271"/>
            <a:ext cx="1685296" cy="400110"/>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en-US" sz="2000" dirty="0">
                <a:latin typeface="Trebuchet MS" panose="020B0603020202020204" pitchFamily="34" charset="0"/>
              </a:rPr>
              <a:t>~3 years</a:t>
            </a:r>
          </a:p>
        </p:txBody>
      </p:sp>
      <p:pic>
        <p:nvPicPr>
          <p:cNvPr id="18" name="Picture 17">
            <a:extLst>
              <a:ext uri="{FF2B5EF4-FFF2-40B4-BE49-F238E27FC236}">
                <a16:creationId xmlns:a16="http://schemas.microsoft.com/office/drawing/2014/main" id="{3DC054C0-2426-A491-B044-21D0780C2469}"/>
              </a:ext>
            </a:extLst>
          </p:cNvPr>
          <p:cNvPicPr>
            <a:picLocks noChangeAspect="1"/>
          </p:cNvPicPr>
          <p:nvPr/>
        </p:nvPicPr>
        <p:blipFill rotWithShape="1">
          <a:blip r:embed="rId6"/>
          <a:srcRect l="7446" t="4243" r="9591" b="10572"/>
          <a:stretch/>
        </p:blipFill>
        <p:spPr>
          <a:xfrm>
            <a:off x="1373443" y="4912704"/>
            <a:ext cx="570639" cy="632793"/>
          </a:xfrm>
          <a:prstGeom prst="rect">
            <a:avLst/>
          </a:prstGeom>
        </p:spPr>
      </p:pic>
      <p:pic>
        <p:nvPicPr>
          <p:cNvPr id="19" name="Picture 18">
            <a:extLst>
              <a:ext uri="{FF2B5EF4-FFF2-40B4-BE49-F238E27FC236}">
                <a16:creationId xmlns:a16="http://schemas.microsoft.com/office/drawing/2014/main" id="{0C426863-6114-2B05-48ED-7AE34E9A313A}"/>
              </a:ext>
            </a:extLst>
          </p:cNvPr>
          <p:cNvPicPr>
            <a:picLocks noChangeAspect="1"/>
          </p:cNvPicPr>
          <p:nvPr/>
        </p:nvPicPr>
        <p:blipFill rotWithShape="1">
          <a:blip r:embed="rId6"/>
          <a:srcRect l="7446" t="4243" r="9591" b="10572"/>
          <a:stretch/>
        </p:blipFill>
        <p:spPr>
          <a:xfrm>
            <a:off x="2248332" y="4912704"/>
            <a:ext cx="570639" cy="632793"/>
          </a:xfrm>
          <a:prstGeom prst="rect">
            <a:avLst/>
          </a:prstGeom>
        </p:spPr>
      </p:pic>
      <p:pic>
        <p:nvPicPr>
          <p:cNvPr id="20" name="Picture 19">
            <a:extLst>
              <a:ext uri="{FF2B5EF4-FFF2-40B4-BE49-F238E27FC236}">
                <a16:creationId xmlns:a16="http://schemas.microsoft.com/office/drawing/2014/main" id="{FF138036-C685-59B4-A6FA-7688E113CC82}"/>
              </a:ext>
            </a:extLst>
          </p:cNvPr>
          <p:cNvPicPr>
            <a:picLocks noChangeAspect="1"/>
          </p:cNvPicPr>
          <p:nvPr/>
        </p:nvPicPr>
        <p:blipFill rotWithShape="1">
          <a:blip r:embed="rId6"/>
          <a:srcRect l="7446" t="4243" r="9591" b="10572"/>
          <a:stretch/>
        </p:blipFill>
        <p:spPr>
          <a:xfrm>
            <a:off x="3123222" y="4912704"/>
            <a:ext cx="570639" cy="632793"/>
          </a:xfrm>
          <a:prstGeom prst="rect">
            <a:avLst/>
          </a:prstGeom>
        </p:spPr>
      </p:pic>
      <p:pic>
        <p:nvPicPr>
          <p:cNvPr id="21" name="Picture 20">
            <a:extLst>
              <a:ext uri="{FF2B5EF4-FFF2-40B4-BE49-F238E27FC236}">
                <a16:creationId xmlns:a16="http://schemas.microsoft.com/office/drawing/2014/main" id="{1F49E649-D021-68AC-CACB-B63D125A89BC}"/>
              </a:ext>
            </a:extLst>
          </p:cNvPr>
          <p:cNvPicPr>
            <a:picLocks noChangeAspect="1"/>
          </p:cNvPicPr>
          <p:nvPr/>
        </p:nvPicPr>
        <p:blipFill>
          <a:blip r:embed="rId7"/>
          <a:stretch>
            <a:fillRect/>
          </a:stretch>
        </p:blipFill>
        <p:spPr>
          <a:xfrm>
            <a:off x="2100460" y="2845934"/>
            <a:ext cx="967696" cy="1105312"/>
          </a:xfrm>
          <a:prstGeom prst="rect">
            <a:avLst/>
          </a:prstGeom>
        </p:spPr>
      </p:pic>
      <p:pic>
        <p:nvPicPr>
          <p:cNvPr id="4" name="Picture 3">
            <a:extLst>
              <a:ext uri="{FF2B5EF4-FFF2-40B4-BE49-F238E27FC236}">
                <a16:creationId xmlns:a16="http://schemas.microsoft.com/office/drawing/2014/main" id="{297CEAAC-E222-4F4D-AE8A-9B351C78B464}"/>
              </a:ext>
            </a:extLst>
          </p:cNvPr>
          <p:cNvPicPr>
            <a:picLocks noChangeAspect="1"/>
          </p:cNvPicPr>
          <p:nvPr/>
        </p:nvPicPr>
        <p:blipFill>
          <a:blip r:embed="rId8"/>
          <a:stretch>
            <a:fillRect/>
          </a:stretch>
        </p:blipFill>
        <p:spPr>
          <a:xfrm>
            <a:off x="3989890" y="2845934"/>
            <a:ext cx="3840880" cy="3065491"/>
          </a:xfrm>
          <a:prstGeom prst="rect">
            <a:avLst/>
          </a:prstGeom>
        </p:spPr>
      </p:pic>
      <p:sp>
        <p:nvSpPr>
          <p:cNvPr id="10" name="TextBox 9">
            <a:extLst>
              <a:ext uri="{FF2B5EF4-FFF2-40B4-BE49-F238E27FC236}">
                <a16:creationId xmlns:a16="http://schemas.microsoft.com/office/drawing/2014/main" id="{E906B108-656B-4F57-63F2-1697CDB1E38C}"/>
              </a:ext>
            </a:extLst>
          </p:cNvPr>
          <p:cNvSpPr txBox="1"/>
          <p:nvPr/>
        </p:nvSpPr>
        <p:spPr>
          <a:xfrm>
            <a:off x="673100" y="2103440"/>
            <a:ext cx="11343496" cy="646331"/>
          </a:xfrm>
          <a:prstGeom prst="rect">
            <a:avLst/>
          </a:prstGeom>
          <a:noFill/>
        </p:spPr>
        <p:txBody>
          <a:bodyPr wrap="square">
            <a:spAutoFit/>
          </a:bodyPr>
          <a:lstStyle/>
          <a:p>
            <a:pPr>
              <a:spcAft>
                <a:spcPts val="357"/>
              </a:spcAft>
            </a:pPr>
            <a:r>
              <a:rPr lang="en-US" sz="1800" dirty="0">
                <a:latin typeface="Trebuchet MS" panose="020B0703020202090204" pitchFamily="34" charset="0"/>
              </a:rPr>
              <a:t>Cognitive trajectories were assessed with retrospective RRMS clinical data from </a:t>
            </a:r>
            <a:r>
              <a:rPr lang="en-US" sz="1800" dirty="0">
                <a:solidFill>
                  <a:srgbClr val="00AAF0"/>
                </a:solidFill>
                <a:latin typeface="Trebuchet MS" panose="020B0703020202090204" pitchFamily="34" charset="0"/>
              </a:rPr>
              <a:t>Amsterdam, Prague, Dusseldorf, and Verona</a:t>
            </a:r>
            <a:r>
              <a:rPr lang="en-US" sz="1800" dirty="0">
                <a:latin typeface="Trebuchet MS" panose="020B0703020202090204" pitchFamily="34" charset="0"/>
              </a:rPr>
              <a:t> using the Symbol Digit Modalities Test over a mean of </a:t>
            </a:r>
            <a:r>
              <a:rPr lang="en-US" sz="1800" dirty="0">
                <a:solidFill>
                  <a:srgbClr val="00AAF0"/>
                </a:solidFill>
                <a:latin typeface="Trebuchet MS" panose="020B0703020202090204" pitchFamily="34" charset="0"/>
              </a:rPr>
              <a:t>3 years</a:t>
            </a:r>
          </a:p>
        </p:txBody>
      </p:sp>
    </p:spTree>
    <p:extLst>
      <p:ext uri="{BB962C8B-B14F-4D97-AF65-F5344CB8AC3E}">
        <p14:creationId xmlns:p14="http://schemas.microsoft.com/office/powerpoint/2010/main" val="2369724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16F15-F6DA-C549-70C5-8B1CB916C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C3F9EA-ADC8-41B2-3627-4651CAA35A52}"/>
              </a:ext>
            </a:extLst>
          </p:cNvPr>
          <p:cNvSpPr>
            <a:spLocks noGrp="1"/>
          </p:cNvSpPr>
          <p:nvPr>
            <p:ph type="title"/>
          </p:nvPr>
        </p:nvSpPr>
        <p:spPr/>
        <p:txBody>
          <a:bodyPr/>
          <a:lstStyle/>
          <a:p>
            <a:r>
              <a:rPr lang="en-US" dirty="0"/>
              <a:t>Methods</a:t>
            </a:r>
            <a:endParaRPr lang="nl-NL" dirty="0"/>
          </a:p>
        </p:txBody>
      </p:sp>
      <p:sp>
        <p:nvSpPr>
          <p:cNvPr id="3" name="Footer Placeholder 2">
            <a:extLst>
              <a:ext uri="{FF2B5EF4-FFF2-40B4-BE49-F238E27FC236}">
                <a16:creationId xmlns:a16="http://schemas.microsoft.com/office/drawing/2014/main" id="{3C4286A4-C5A4-CA95-0725-FB4D265C3104}"/>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6" name="Picture 14">
            <a:extLst>
              <a:ext uri="{FF2B5EF4-FFF2-40B4-BE49-F238E27FC236}">
                <a16:creationId xmlns:a16="http://schemas.microsoft.com/office/drawing/2014/main" id="{21A0174E-40D6-B570-3FB7-65182D2344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511" y="3002009"/>
            <a:ext cx="412289" cy="4796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a:extLst>
              <a:ext uri="{FF2B5EF4-FFF2-40B4-BE49-F238E27FC236}">
                <a16:creationId xmlns:a16="http://schemas.microsoft.com/office/drawing/2014/main" id="{D8DF6FDE-FE85-EAA0-E36D-44522AAAD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617" y="3075482"/>
            <a:ext cx="504240" cy="2823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8">
            <a:extLst>
              <a:ext uri="{FF2B5EF4-FFF2-40B4-BE49-F238E27FC236}">
                <a16:creationId xmlns:a16="http://schemas.microsoft.com/office/drawing/2014/main" id="{2C10CDBE-E3C0-9203-17F4-1F21E16073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0341" y="3552295"/>
            <a:ext cx="401097" cy="5424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FE9A712F-E411-83E6-E0E3-0D2B91A9DE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655" y="3582056"/>
            <a:ext cx="401097" cy="521223"/>
          </a:xfrm>
          <a:prstGeom prst="rect">
            <a:avLst/>
          </a:prstGeom>
          <a:noFill/>
          <a:extLst>
            <a:ext uri="{909E8E84-426E-40DD-AFC4-6F175D3DCCD1}">
              <a14:hiddenFill xmlns:a14="http://schemas.microsoft.com/office/drawing/2010/main">
                <a:solidFill>
                  <a:srgbClr val="FFFFFF"/>
                </a:solidFill>
              </a14:hiddenFill>
            </a:ext>
          </a:extLst>
        </p:spPr>
      </p:pic>
      <p:sp>
        <p:nvSpPr>
          <p:cNvPr id="16" name="Arrow: Left-Right 15">
            <a:extLst>
              <a:ext uri="{FF2B5EF4-FFF2-40B4-BE49-F238E27FC236}">
                <a16:creationId xmlns:a16="http://schemas.microsoft.com/office/drawing/2014/main" id="{9DDFC827-D122-6CE8-C65A-DD3A3A4C42FB}"/>
              </a:ext>
            </a:extLst>
          </p:cNvPr>
          <p:cNvSpPr/>
          <p:nvPr/>
        </p:nvSpPr>
        <p:spPr>
          <a:xfrm>
            <a:off x="1448760" y="4688754"/>
            <a:ext cx="2102108" cy="12778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dirty="0"/>
          </a:p>
        </p:txBody>
      </p:sp>
      <p:sp>
        <p:nvSpPr>
          <p:cNvPr id="17" name="TextBox 31">
            <a:extLst>
              <a:ext uri="{FF2B5EF4-FFF2-40B4-BE49-F238E27FC236}">
                <a16:creationId xmlns:a16="http://schemas.microsoft.com/office/drawing/2014/main" id="{8C39B1A4-E9F6-F7D9-B7A4-8A2A6DF0CC3E}"/>
              </a:ext>
            </a:extLst>
          </p:cNvPr>
          <p:cNvSpPr txBox="1"/>
          <p:nvPr/>
        </p:nvSpPr>
        <p:spPr>
          <a:xfrm flipH="1">
            <a:off x="1661438" y="4206271"/>
            <a:ext cx="1685296" cy="400110"/>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en-US" sz="2000" dirty="0">
                <a:latin typeface="Trebuchet MS" panose="020B0603020202020204" pitchFamily="34" charset="0"/>
              </a:rPr>
              <a:t>~3 years</a:t>
            </a:r>
          </a:p>
        </p:txBody>
      </p:sp>
      <p:pic>
        <p:nvPicPr>
          <p:cNvPr id="18" name="Picture 17">
            <a:extLst>
              <a:ext uri="{FF2B5EF4-FFF2-40B4-BE49-F238E27FC236}">
                <a16:creationId xmlns:a16="http://schemas.microsoft.com/office/drawing/2014/main" id="{DF425B03-0E7D-AFF6-72E7-B06872CA4C66}"/>
              </a:ext>
            </a:extLst>
          </p:cNvPr>
          <p:cNvPicPr>
            <a:picLocks noChangeAspect="1"/>
          </p:cNvPicPr>
          <p:nvPr/>
        </p:nvPicPr>
        <p:blipFill rotWithShape="1">
          <a:blip r:embed="rId6"/>
          <a:srcRect l="7446" t="4243" r="9591" b="10572"/>
          <a:stretch/>
        </p:blipFill>
        <p:spPr>
          <a:xfrm>
            <a:off x="1373443" y="4912704"/>
            <a:ext cx="570639" cy="632793"/>
          </a:xfrm>
          <a:prstGeom prst="rect">
            <a:avLst/>
          </a:prstGeom>
        </p:spPr>
      </p:pic>
      <p:pic>
        <p:nvPicPr>
          <p:cNvPr id="19" name="Picture 18">
            <a:extLst>
              <a:ext uri="{FF2B5EF4-FFF2-40B4-BE49-F238E27FC236}">
                <a16:creationId xmlns:a16="http://schemas.microsoft.com/office/drawing/2014/main" id="{74447FB4-B469-D71D-AC94-B36AF31D961C}"/>
              </a:ext>
            </a:extLst>
          </p:cNvPr>
          <p:cNvPicPr>
            <a:picLocks noChangeAspect="1"/>
          </p:cNvPicPr>
          <p:nvPr/>
        </p:nvPicPr>
        <p:blipFill rotWithShape="1">
          <a:blip r:embed="rId6"/>
          <a:srcRect l="7446" t="4243" r="9591" b="10572"/>
          <a:stretch/>
        </p:blipFill>
        <p:spPr>
          <a:xfrm>
            <a:off x="2248332" y="4912704"/>
            <a:ext cx="570639" cy="632793"/>
          </a:xfrm>
          <a:prstGeom prst="rect">
            <a:avLst/>
          </a:prstGeom>
        </p:spPr>
      </p:pic>
      <p:pic>
        <p:nvPicPr>
          <p:cNvPr id="20" name="Picture 19">
            <a:extLst>
              <a:ext uri="{FF2B5EF4-FFF2-40B4-BE49-F238E27FC236}">
                <a16:creationId xmlns:a16="http://schemas.microsoft.com/office/drawing/2014/main" id="{FC6421DA-F58B-9C78-F3CE-90FF524515BD}"/>
              </a:ext>
            </a:extLst>
          </p:cNvPr>
          <p:cNvPicPr>
            <a:picLocks noChangeAspect="1"/>
          </p:cNvPicPr>
          <p:nvPr/>
        </p:nvPicPr>
        <p:blipFill rotWithShape="1">
          <a:blip r:embed="rId6"/>
          <a:srcRect l="7446" t="4243" r="9591" b="10572"/>
          <a:stretch/>
        </p:blipFill>
        <p:spPr>
          <a:xfrm>
            <a:off x="3123222" y="4912704"/>
            <a:ext cx="570639" cy="632793"/>
          </a:xfrm>
          <a:prstGeom prst="rect">
            <a:avLst/>
          </a:prstGeom>
        </p:spPr>
      </p:pic>
      <p:pic>
        <p:nvPicPr>
          <p:cNvPr id="21" name="Picture 20">
            <a:extLst>
              <a:ext uri="{FF2B5EF4-FFF2-40B4-BE49-F238E27FC236}">
                <a16:creationId xmlns:a16="http://schemas.microsoft.com/office/drawing/2014/main" id="{1F92C6AF-260B-D875-65DD-97BA6C2BF3A2}"/>
              </a:ext>
            </a:extLst>
          </p:cNvPr>
          <p:cNvPicPr>
            <a:picLocks noChangeAspect="1"/>
          </p:cNvPicPr>
          <p:nvPr/>
        </p:nvPicPr>
        <p:blipFill>
          <a:blip r:embed="rId7"/>
          <a:stretch>
            <a:fillRect/>
          </a:stretch>
        </p:blipFill>
        <p:spPr>
          <a:xfrm>
            <a:off x="2100460" y="2845934"/>
            <a:ext cx="967696" cy="1105312"/>
          </a:xfrm>
          <a:prstGeom prst="rect">
            <a:avLst/>
          </a:prstGeom>
        </p:spPr>
      </p:pic>
      <p:pic>
        <p:nvPicPr>
          <p:cNvPr id="4" name="Picture 3">
            <a:extLst>
              <a:ext uri="{FF2B5EF4-FFF2-40B4-BE49-F238E27FC236}">
                <a16:creationId xmlns:a16="http://schemas.microsoft.com/office/drawing/2014/main" id="{B2DED394-52FD-C7B6-A330-21F55A0E4D88}"/>
              </a:ext>
            </a:extLst>
          </p:cNvPr>
          <p:cNvPicPr>
            <a:picLocks noChangeAspect="1"/>
          </p:cNvPicPr>
          <p:nvPr/>
        </p:nvPicPr>
        <p:blipFill>
          <a:blip r:embed="rId8"/>
          <a:stretch>
            <a:fillRect/>
          </a:stretch>
        </p:blipFill>
        <p:spPr>
          <a:xfrm>
            <a:off x="3946710" y="2927449"/>
            <a:ext cx="1984190" cy="1583626"/>
          </a:xfrm>
          <a:prstGeom prst="rect">
            <a:avLst/>
          </a:prstGeom>
        </p:spPr>
      </p:pic>
      <p:pic>
        <p:nvPicPr>
          <p:cNvPr id="10" name="Picture 9">
            <a:extLst>
              <a:ext uri="{FF2B5EF4-FFF2-40B4-BE49-F238E27FC236}">
                <a16:creationId xmlns:a16="http://schemas.microsoft.com/office/drawing/2014/main" id="{0FEB1946-B33F-DCA4-AA47-F942F3051E04}"/>
              </a:ext>
            </a:extLst>
          </p:cNvPr>
          <p:cNvPicPr>
            <a:picLocks noChangeAspect="1"/>
          </p:cNvPicPr>
          <p:nvPr/>
        </p:nvPicPr>
        <p:blipFill>
          <a:blip r:embed="rId9"/>
          <a:stretch>
            <a:fillRect/>
          </a:stretch>
        </p:blipFill>
        <p:spPr>
          <a:xfrm>
            <a:off x="6096000" y="2912911"/>
            <a:ext cx="5735675" cy="2948394"/>
          </a:xfrm>
          <a:prstGeom prst="rect">
            <a:avLst/>
          </a:prstGeom>
        </p:spPr>
      </p:pic>
      <p:sp>
        <p:nvSpPr>
          <p:cNvPr id="11" name="TextBox 10">
            <a:extLst>
              <a:ext uri="{FF2B5EF4-FFF2-40B4-BE49-F238E27FC236}">
                <a16:creationId xmlns:a16="http://schemas.microsoft.com/office/drawing/2014/main" id="{9893EFE4-BAB4-AB55-D8AB-DED785E483D4}"/>
              </a:ext>
            </a:extLst>
          </p:cNvPr>
          <p:cNvSpPr txBox="1"/>
          <p:nvPr/>
        </p:nvSpPr>
        <p:spPr>
          <a:xfrm>
            <a:off x="673100" y="2103440"/>
            <a:ext cx="11343496" cy="646331"/>
          </a:xfrm>
          <a:prstGeom prst="rect">
            <a:avLst/>
          </a:prstGeom>
          <a:noFill/>
        </p:spPr>
        <p:txBody>
          <a:bodyPr wrap="square">
            <a:spAutoFit/>
          </a:bodyPr>
          <a:lstStyle/>
          <a:p>
            <a:pPr>
              <a:spcAft>
                <a:spcPts val="357"/>
              </a:spcAft>
            </a:pPr>
            <a:r>
              <a:rPr lang="en-US" sz="1800" dirty="0">
                <a:latin typeface="Trebuchet MS" panose="020B0703020202090204" pitchFamily="34" charset="0"/>
              </a:rPr>
              <a:t>Cognitive trajectories were assessed with retrospective RRMS clinical data from </a:t>
            </a:r>
            <a:r>
              <a:rPr lang="en-US" sz="1800" dirty="0">
                <a:solidFill>
                  <a:srgbClr val="00AAF0"/>
                </a:solidFill>
                <a:latin typeface="Trebuchet MS" panose="020B0703020202090204" pitchFamily="34" charset="0"/>
              </a:rPr>
              <a:t>Amsterdam, Prague, Dusseldorf, and Verona</a:t>
            </a:r>
            <a:r>
              <a:rPr lang="en-US" sz="1800" dirty="0">
                <a:latin typeface="Trebuchet MS" panose="020B0703020202090204" pitchFamily="34" charset="0"/>
              </a:rPr>
              <a:t> using the Symbol Digit Modalities Test over a mean of </a:t>
            </a:r>
            <a:r>
              <a:rPr lang="en-US" sz="1800" dirty="0">
                <a:solidFill>
                  <a:srgbClr val="00AAF0"/>
                </a:solidFill>
                <a:latin typeface="Trebuchet MS" panose="020B0703020202090204" pitchFamily="34" charset="0"/>
              </a:rPr>
              <a:t>3 years</a:t>
            </a:r>
          </a:p>
        </p:txBody>
      </p:sp>
    </p:spTree>
    <p:extLst>
      <p:ext uri="{BB962C8B-B14F-4D97-AF65-F5344CB8AC3E}">
        <p14:creationId xmlns:p14="http://schemas.microsoft.com/office/powerpoint/2010/main" val="1033946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1AD9F-BCDA-9473-D535-D9411C1F0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83873B-FFB7-C26F-B435-B005F2935964}"/>
              </a:ext>
            </a:extLst>
          </p:cNvPr>
          <p:cNvSpPr>
            <a:spLocks noGrp="1"/>
          </p:cNvSpPr>
          <p:nvPr>
            <p:ph type="title"/>
          </p:nvPr>
        </p:nvSpPr>
        <p:spPr/>
        <p:txBody>
          <a:bodyPr/>
          <a:lstStyle/>
          <a:p>
            <a:r>
              <a:rPr lang="en-US" dirty="0"/>
              <a:t>Methods</a:t>
            </a:r>
            <a:endParaRPr lang="nl-NL" dirty="0"/>
          </a:p>
        </p:txBody>
      </p:sp>
      <p:sp>
        <p:nvSpPr>
          <p:cNvPr id="3" name="Footer Placeholder 2">
            <a:extLst>
              <a:ext uri="{FF2B5EF4-FFF2-40B4-BE49-F238E27FC236}">
                <a16:creationId xmlns:a16="http://schemas.microsoft.com/office/drawing/2014/main" id="{81B29946-8C4F-2020-9965-C36D21EE801F}"/>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6" name="Picture 14">
            <a:extLst>
              <a:ext uri="{FF2B5EF4-FFF2-40B4-BE49-F238E27FC236}">
                <a16:creationId xmlns:a16="http://schemas.microsoft.com/office/drawing/2014/main" id="{835F24B4-C360-E2BD-48C0-59EEE7670C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511" y="3002009"/>
            <a:ext cx="412289" cy="4796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a:extLst>
              <a:ext uri="{FF2B5EF4-FFF2-40B4-BE49-F238E27FC236}">
                <a16:creationId xmlns:a16="http://schemas.microsoft.com/office/drawing/2014/main" id="{052D25C0-C0F6-A2E4-2088-E6CF6EE924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617" y="3075482"/>
            <a:ext cx="504240" cy="2823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8">
            <a:extLst>
              <a:ext uri="{FF2B5EF4-FFF2-40B4-BE49-F238E27FC236}">
                <a16:creationId xmlns:a16="http://schemas.microsoft.com/office/drawing/2014/main" id="{8A240D31-C416-90F9-EE78-0A6212E6C2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0341" y="3552295"/>
            <a:ext cx="401097" cy="5424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7E55D898-F281-CFC8-EED8-4739B92297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655" y="3582056"/>
            <a:ext cx="401097" cy="521223"/>
          </a:xfrm>
          <a:prstGeom prst="rect">
            <a:avLst/>
          </a:prstGeom>
          <a:noFill/>
          <a:extLst>
            <a:ext uri="{909E8E84-426E-40DD-AFC4-6F175D3DCCD1}">
              <a14:hiddenFill xmlns:a14="http://schemas.microsoft.com/office/drawing/2010/main">
                <a:solidFill>
                  <a:srgbClr val="FFFFFF"/>
                </a:solidFill>
              </a14:hiddenFill>
            </a:ext>
          </a:extLst>
        </p:spPr>
      </p:pic>
      <p:sp>
        <p:nvSpPr>
          <p:cNvPr id="16" name="Arrow: Left-Right 15">
            <a:extLst>
              <a:ext uri="{FF2B5EF4-FFF2-40B4-BE49-F238E27FC236}">
                <a16:creationId xmlns:a16="http://schemas.microsoft.com/office/drawing/2014/main" id="{AD0C0CC0-D2D6-8B7D-9849-7F85804032B2}"/>
              </a:ext>
            </a:extLst>
          </p:cNvPr>
          <p:cNvSpPr/>
          <p:nvPr/>
        </p:nvSpPr>
        <p:spPr>
          <a:xfrm>
            <a:off x="1448760" y="4688754"/>
            <a:ext cx="2102108" cy="12778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dirty="0"/>
          </a:p>
        </p:txBody>
      </p:sp>
      <p:sp>
        <p:nvSpPr>
          <p:cNvPr id="17" name="TextBox 31">
            <a:extLst>
              <a:ext uri="{FF2B5EF4-FFF2-40B4-BE49-F238E27FC236}">
                <a16:creationId xmlns:a16="http://schemas.microsoft.com/office/drawing/2014/main" id="{788FA2CF-382F-6677-FACD-B5E4DA6ADF35}"/>
              </a:ext>
            </a:extLst>
          </p:cNvPr>
          <p:cNvSpPr txBox="1"/>
          <p:nvPr/>
        </p:nvSpPr>
        <p:spPr>
          <a:xfrm flipH="1">
            <a:off x="1661438" y="4206271"/>
            <a:ext cx="1685296" cy="400110"/>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en-US" sz="2000" dirty="0">
                <a:latin typeface="Trebuchet MS" panose="020B0603020202020204" pitchFamily="34" charset="0"/>
              </a:rPr>
              <a:t>~3 years</a:t>
            </a:r>
          </a:p>
        </p:txBody>
      </p:sp>
      <p:pic>
        <p:nvPicPr>
          <p:cNvPr id="18" name="Picture 17">
            <a:extLst>
              <a:ext uri="{FF2B5EF4-FFF2-40B4-BE49-F238E27FC236}">
                <a16:creationId xmlns:a16="http://schemas.microsoft.com/office/drawing/2014/main" id="{BE05FAF1-9960-9FCE-3E0D-C5FF6FF7DF19}"/>
              </a:ext>
            </a:extLst>
          </p:cNvPr>
          <p:cNvPicPr>
            <a:picLocks noChangeAspect="1"/>
          </p:cNvPicPr>
          <p:nvPr/>
        </p:nvPicPr>
        <p:blipFill rotWithShape="1">
          <a:blip r:embed="rId6"/>
          <a:srcRect l="7446" t="4243" r="9591" b="10572"/>
          <a:stretch/>
        </p:blipFill>
        <p:spPr>
          <a:xfrm>
            <a:off x="1373443" y="4912704"/>
            <a:ext cx="570639" cy="632793"/>
          </a:xfrm>
          <a:prstGeom prst="rect">
            <a:avLst/>
          </a:prstGeom>
        </p:spPr>
      </p:pic>
      <p:pic>
        <p:nvPicPr>
          <p:cNvPr id="19" name="Picture 18">
            <a:extLst>
              <a:ext uri="{FF2B5EF4-FFF2-40B4-BE49-F238E27FC236}">
                <a16:creationId xmlns:a16="http://schemas.microsoft.com/office/drawing/2014/main" id="{2CBEBA64-9C26-F672-9C89-5DC67489D98C}"/>
              </a:ext>
            </a:extLst>
          </p:cNvPr>
          <p:cNvPicPr>
            <a:picLocks noChangeAspect="1"/>
          </p:cNvPicPr>
          <p:nvPr/>
        </p:nvPicPr>
        <p:blipFill rotWithShape="1">
          <a:blip r:embed="rId6"/>
          <a:srcRect l="7446" t="4243" r="9591" b="10572"/>
          <a:stretch/>
        </p:blipFill>
        <p:spPr>
          <a:xfrm>
            <a:off x="2248332" y="4912704"/>
            <a:ext cx="570639" cy="632793"/>
          </a:xfrm>
          <a:prstGeom prst="rect">
            <a:avLst/>
          </a:prstGeom>
        </p:spPr>
      </p:pic>
      <p:pic>
        <p:nvPicPr>
          <p:cNvPr id="20" name="Picture 19">
            <a:extLst>
              <a:ext uri="{FF2B5EF4-FFF2-40B4-BE49-F238E27FC236}">
                <a16:creationId xmlns:a16="http://schemas.microsoft.com/office/drawing/2014/main" id="{1507C35E-5965-64AB-0991-AEFFD6B87B65}"/>
              </a:ext>
            </a:extLst>
          </p:cNvPr>
          <p:cNvPicPr>
            <a:picLocks noChangeAspect="1"/>
          </p:cNvPicPr>
          <p:nvPr/>
        </p:nvPicPr>
        <p:blipFill rotWithShape="1">
          <a:blip r:embed="rId6"/>
          <a:srcRect l="7446" t="4243" r="9591" b="10572"/>
          <a:stretch/>
        </p:blipFill>
        <p:spPr>
          <a:xfrm>
            <a:off x="3123222" y="4912704"/>
            <a:ext cx="570639" cy="632793"/>
          </a:xfrm>
          <a:prstGeom prst="rect">
            <a:avLst/>
          </a:prstGeom>
        </p:spPr>
      </p:pic>
      <p:pic>
        <p:nvPicPr>
          <p:cNvPr id="21" name="Picture 20">
            <a:extLst>
              <a:ext uri="{FF2B5EF4-FFF2-40B4-BE49-F238E27FC236}">
                <a16:creationId xmlns:a16="http://schemas.microsoft.com/office/drawing/2014/main" id="{88E46728-FB62-536C-4DD2-AD6427ED6F6C}"/>
              </a:ext>
            </a:extLst>
          </p:cNvPr>
          <p:cNvPicPr>
            <a:picLocks noChangeAspect="1"/>
          </p:cNvPicPr>
          <p:nvPr/>
        </p:nvPicPr>
        <p:blipFill>
          <a:blip r:embed="rId7"/>
          <a:stretch>
            <a:fillRect/>
          </a:stretch>
        </p:blipFill>
        <p:spPr>
          <a:xfrm>
            <a:off x="2100460" y="2845934"/>
            <a:ext cx="967696" cy="1105312"/>
          </a:xfrm>
          <a:prstGeom prst="rect">
            <a:avLst/>
          </a:prstGeom>
        </p:spPr>
      </p:pic>
      <p:pic>
        <p:nvPicPr>
          <p:cNvPr id="4" name="Picture 3">
            <a:extLst>
              <a:ext uri="{FF2B5EF4-FFF2-40B4-BE49-F238E27FC236}">
                <a16:creationId xmlns:a16="http://schemas.microsoft.com/office/drawing/2014/main" id="{D0B1A64F-EFF5-0DEC-591F-5CED474F777F}"/>
              </a:ext>
            </a:extLst>
          </p:cNvPr>
          <p:cNvPicPr>
            <a:picLocks noChangeAspect="1"/>
          </p:cNvPicPr>
          <p:nvPr/>
        </p:nvPicPr>
        <p:blipFill>
          <a:blip r:embed="rId8"/>
          <a:stretch>
            <a:fillRect/>
          </a:stretch>
        </p:blipFill>
        <p:spPr>
          <a:xfrm>
            <a:off x="3946710" y="2927449"/>
            <a:ext cx="1984190" cy="1583626"/>
          </a:xfrm>
          <a:prstGeom prst="rect">
            <a:avLst/>
          </a:prstGeom>
        </p:spPr>
      </p:pic>
      <p:pic>
        <p:nvPicPr>
          <p:cNvPr id="10" name="Picture 9">
            <a:extLst>
              <a:ext uri="{FF2B5EF4-FFF2-40B4-BE49-F238E27FC236}">
                <a16:creationId xmlns:a16="http://schemas.microsoft.com/office/drawing/2014/main" id="{A304CA2F-E4A4-BC6F-EF52-6F293AC78783}"/>
              </a:ext>
            </a:extLst>
          </p:cNvPr>
          <p:cNvPicPr>
            <a:picLocks noChangeAspect="1"/>
          </p:cNvPicPr>
          <p:nvPr/>
        </p:nvPicPr>
        <p:blipFill>
          <a:blip r:embed="rId9"/>
          <a:stretch>
            <a:fillRect/>
          </a:stretch>
        </p:blipFill>
        <p:spPr>
          <a:xfrm>
            <a:off x="3946710" y="4688741"/>
            <a:ext cx="1951970" cy="1003400"/>
          </a:xfrm>
          <a:prstGeom prst="rect">
            <a:avLst/>
          </a:prstGeom>
        </p:spPr>
      </p:pic>
      <p:sp>
        <p:nvSpPr>
          <p:cNvPr id="11" name="Tijdelijke aanduiding voor tekst 2">
            <a:extLst>
              <a:ext uri="{FF2B5EF4-FFF2-40B4-BE49-F238E27FC236}">
                <a16:creationId xmlns:a16="http://schemas.microsoft.com/office/drawing/2014/main" id="{A8ADDC1C-95AB-EC09-4E39-E8BA3AF29606}"/>
              </a:ext>
            </a:extLst>
          </p:cNvPr>
          <p:cNvSpPr txBox="1">
            <a:spLocks/>
          </p:cNvSpPr>
          <p:nvPr/>
        </p:nvSpPr>
        <p:spPr>
          <a:xfrm>
            <a:off x="6456541" y="3027168"/>
            <a:ext cx="5368722" cy="2495224"/>
          </a:xfrm>
          <a:prstGeom prst="rect">
            <a:avLst/>
          </a:prstGeom>
        </p:spPr>
        <p:txBody>
          <a:bodyPr/>
          <a:lstStyle>
            <a:lvl1pPr marL="0" indent="0" algn="l" defTabSz="914400" rtl="0" eaLnBrk="1" latinLnBrk="0" hangingPunct="1">
              <a:lnSpc>
                <a:spcPct val="125000"/>
              </a:lnSpc>
              <a:spcBef>
                <a:spcPts val="0"/>
              </a:spcBef>
              <a:buFont typeface="Arial" panose="020B0604020202020204" pitchFamily="34" charset="0"/>
              <a:buNone/>
              <a:defRPr sz="23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a:r>
              <a:rPr lang="nl-NL" sz="1800" b="1" dirty="0">
                <a:latin typeface="+mj-lt"/>
                <a:cs typeface="Times New Roman" panose="02020603050405020304" pitchFamily="18" charset="0"/>
              </a:rPr>
              <a:t>High-efficacy DMT</a:t>
            </a:r>
            <a:r>
              <a:rPr lang="nl-NL" sz="1800" dirty="0">
                <a:latin typeface="+mj-lt"/>
                <a:cs typeface="Times New Roman" panose="02020603050405020304" pitchFamily="18" charset="0"/>
              </a:rPr>
              <a:t>: </a:t>
            </a:r>
            <a:r>
              <a:rPr lang="nl-NL" sz="1800" dirty="0" err="1">
                <a:latin typeface="+mj-lt"/>
                <a:cs typeface="Times New Roman" panose="02020603050405020304" pitchFamily="18" charset="0"/>
              </a:rPr>
              <a:t>Alemtuzumab</a:t>
            </a:r>
            <a:r>
              <a:rPr lang="nl-NL" sz="1800" dirty="0">
                <a:latin typeface="+mj-lt"/>
                <a:cs typeface="Times New Roman" panose="02020603050405020304" pitchFamily="18" charset="0"/>
              </a:rPr>
              <a:t>, Daclizumab, Dalfampridine, Natalizumab, Ocrelizumab, Ofatumumab, Rituximab, Siponimod, Mitoxantrone, Aniselimod or </a:t>
            </a:r>
            <a:r>
              <a:rPr lang="nl-NL" sz="1800" dirty="0" err="1">
                <a:latin typeface="+mj-lt"/>
                <a:cs typeface="Times New Roman" panose="02020603050405020304" pitchFamily="18" charset="0"/>
              </a:rPr>
              <a:t>Laquinimod</a:t>
            </a:r>
            <a:endParaRPr lang="nl-NL" sz="1800" dirty="0">
              <a:latin typeface="+mj-lt"/>
              <a:cs typeface="Times New Roman" panose="02020603050405020304" pitchFamily="18" charset="0"/>
            </a:endParaRPr>
          </a:p>
          <a:p>
            <a:pPr marL="139700"/>
            <a:endParaRPr lang="nl-NL" sz="1800" dirty="0">
              <a:latin typeface="+mj-lt"/>
              <a:cs typeface="Times New Roman" panose="02020603050405020304" pitchFamily="18" charset="0"/>
            </a:endParaRPr>
          </a:p>
          <a:p>
            <a:pPr marL="139700"/>
            <a:r>
              <a:rPr lang="nl-NL" sz="1800" b="1" dirty="0">
                <a:latin typeface="+mj-lt"/>
                <a:cs typeface="Times New Roman" panose="02020603050405020304" pitchFamily="18" charset="0"/>
              </a:rPr>
              <a:t>Low-efficacy DMT</a:t>
            </a:r>
            <a:r>
              <a:rPr lang="nl-NL" sz="1800" dirty="0">
                <a:latin typeface="+mj-lt"/>
                <a:cs typeface="Times New Roman" panose="02020603050405020304" pitchFamily="18" charset="0"/>
              </a:rPr>
              <a:t>: Glatiramer Acetate, Interferon, Dimethyl Fumerate, Azathioprine, Teriflunomide, Fingolimod or </a:t>
            </a:r>
            <a:r>
              <a:rPr lang="nl-NL" sz="1800" dirty="0" err="1">
                <a:latin typeface="+mj-lt"/>
                <a:cs typeface="Times New Roman" panose="02020603050405020304" pitchFamily="18" charset="0"/>
              </a:rPr>
              <a:t>Cladribine</a:t>
            </a:r>
            <a:endParaRPr lang="nl-NL" sz="1800" dirty="0">
              <a:latin typeface="+mj-lt"/>
              <a:cs typeface="Times New Roman" panose="02020603050405020304" pitchFamily="18" charset="0"/>
            </a:endParaRPr>
          </a:p>
        </p:txBody>
      </p:sp>
      <p:sp>
        <p:nvSpPr>
          <p:cNvPr id="14" name="TextBox 13">
            <a:extLst>
              <a:ext uri="{FF2B5EF4-FFF2-40B4-BE49-F238E27FC236}">
                <a16:creationId xmlns:a16="http://schemas.microsoft.com/office/drawing/2014/main" id="{A3E19181-DB15-B1C0-6DCE-18DAE4E0ABE6}"/>
              </a:ext>
            </a:extLst>
          </p:cNvPr>
          <p:cNvSpPr txBox="1"/>
          <p:nvPr/>
        </p:nvSpPr>
        <p:spPr>
          <a:xfrm>
            <a:off x="673100" y="6401293"/>
            <a:ext cx="6553200" cy="369332"/>
          </a:xfrm>
          <a:prstGeom prst="rect">
            <a:avLst/>
          </a:prstGeom>
          <a:noFill/>
        </p:spPr>
        <p:txBody>
          <a:bodyPr wrap="square" rtlCol="0">
            <a:spAutoFit/>
          </a:bodyPr>
          <a:lstStyle/>
          <a:p>
            <a:r>
              <a:rPr lang="nl-NL" dirty="0"/>
              <a:t>He et al, The Lancet </a:t>
            </a:r>
            <a:r>
              <a:rPr lang="nl-NL" dirty="0" err="1"/>
              <a:t>Neurology</a:t>
            </a:r>
            <a:r>
              <a:rPr lang="nl-NL" dirty="0"/>
              <a:t>, 2020</a:t>
            </a:r>
          </a:p>
        </p:txBody>
      </p:sp>
      <p:sp>
        <p:nvSpPr>
          <p:cNvPr id="12" name="TextBox 11">
            <a:extLst>
              <a:ext uri="{FF2B5EF4-FFF2-40B4-BE49-F238E27FC236}">
                <a16:creationId xmlns:a16="http://schemas.microsoft.com/office/drawing/2014/main" id="{70C8FA93-488B-A949-F8F7-DBFA2E02F6D4}"/>
              </a:ext>
            </a:extLst>
          </p:cNvPr>
          <p:cNvSpPr txBox="1"/>
          <p:nvPr/>
        </p:nvSpPr>
        <p:spPr>
          <a:xfrm>
            <a:off x="673100" y="2103440"/>
            <a:ext cx="11343496" cy="646331"/>
          </a:xfrm>
          <a:prstGeom prst="rect">
            <a:avLst/>
          </a:prstGeom>
          <a:noFill/>
        </p:spPr>
        <p:txBody>
          <a:bodyPr wrap="square">
            <a:spAutoFit/>
          </a:bodyPr>
          <a:lstStyle/>
          <a:p>
            <a:pPr>
              <a:spcAft>
                <a:spcPts val="357"/>
              </a:spcAft>
            </a:pPr>
            <a:r>
              <a:rPr lang="en-US" sz="1800" dirty="0">
                <a:latin typeface="Trebuchet MS" panose="020B0703020202090204" pitchFamily="34" charset="0"/>
              </a:rPr>
              <a:t>Cognitive trajectories were assessed with retrospective RRMS clinical data from </a:t>
            </a:r>
            <a:r>
              <a:rPr lang="en-US" sz="1800" dirty="0">
                <a:solidFill>
                  <a:srgbClr val="00AAF0"/>
                </a:solidFill>
                <a:latin typeface="Trebuchet MS" panose="020B0703020202090204" pitchFamily="34" charset="0"/>
              </a:rPr>
              <a:t>Amsterdam, Prague, Dusseldorf, and Verona</a:t>
            </a:r>
            <a:r>
              <a:rPr lang="en-US" sz="1800" dirty="0">
                <a:latin typeface="Trebuchet MS" panose="020B0703020202090204" pitchFamily="34" charset="0"/>
              </a:rPr>
              <a:t> using the Symbol Digit Modalities Test over a mean of </a:t>
            </a:r>
            <a:r>
              <a:rPr lang="en-US" sz="1800" dirty="0">
                <a:solidFill>
                  <a:srgbClr val="00AAF0"/>
                </a:solidFill>
                <a:latin typeface="Trebuchet MS" panose="020B0703020202090204" pitchFamily="34" charset="0"/>
              </a:rPr>
              <a:t>3 years</a:t>
            </a:r>
          </a:p>
        </p:txBody>
      </p:sp>
    </p:spTree>
    <p:extLst>
      <p:ext uri="{BB962C8B-B14F-4D97-AF65-F5344CB8AC3E}">
        <p14:creationId xmlns:p14="http://schemas.microsoft.com/office/powerpoint/2010/main" val="2201436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5DE01-22DA-9AE2-7F12-80A285F141FB}"/>
              </a:ext>
            </a:extLst>
          </p:cNvPr>
          <p:cNvSpPr>
            <a:spLocks noGrp="1"/>
          </p:cNvSpPr>
          <p:nvPr>
            <p:ph type="title"/>
          </p:nvPr>
        </p:nvSpPr>
        <p:spPr/>
        <p:txBody>
          <a:bodyPr/>
          <a:lstStyle/>
          <a:p>
            <a:r>
              <a:rPr lang="en-US" dirty="0"/>
              <a:t>Results</a:t>
            </a:r>
            <a:endParaRPr lang="nl-NL" dirty="0"/>
          </a:p>
        </p:txBody>
      </p:sp>
      <p:sp>
        <p:nvSpPr>
          <p:cNvPr id="3" name="Footer Placeholder 2">
            <a:extLst>
              <a:ext uri="{FF2B5EF4-FFF2-40B4-BE49-F238E27FC236}">
                <a16:creationId xmlns:a16="http://schemas.microsoft.com/office/drawing/2014/main" id="{52F7DCB5-70B6-F0B3-85C0-EB36E45B41B8}"/>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12" name="Picture 11" descr="A screenshot of a graph&#10;&#10;AI-generated content may be incorrect.">
            <a:extLst>
              <a:ext uri="{FF2B5EF4-FFF2-40B4-BE49-F238E27FC236}">
                <a16:creationId xmlns:a16="http://schemas.microsoft.com/office/drawing/2014/main" id="{939D68CB-44F5-669F-368D-533B6D68F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0900" y="2575560"/>
            <a:ext cx="5148940" cy="3604260"/>
          </a:xfrm>
          <a:prstGeom prst="rect">
            <a:avLst/>
          </a:prstGeom>
        </p:spPr>
      </p:pic>
      <p:pic>
        <p:nvPicPr>
          <p:cNvPr id="15" name="Picture 14">
            <a:extLst>
              <a:ext uri="{FF2B5EF4-FFF2-40B4-BE49-F238E27FC236}">
                <a16:creationId xmlns:a16="http://schemas.microsoft.com/office/drawing/2014/main" id="{22328002-74C6-191F-92E1-4AE679C85F49}"/>
              </a:ext>
            </a:extLst>
          </p:cNvPr>
          <p:cNvPicPr>
            <a:picLocks noChangeAspect="1"/>
          </p:cNvPicPr>
          <p:nvPr/>
        </p:nvPicPr>
        <p:blipFill>
          <a:blip r:embed="rId3"/>
          <a:stretch>
            <a:fillRect/>
          </a:stretch>
        </p:blipFill>
        <p:spPr>
          <a:xfrm>
            <a:off x="619180" y="2575560"/>
            <a:ext cx="4928180" cy="3510136"/>
          </a:xfrm>
          <a:prstGeom prst="rect">
            <a:avLst/>
          </a:prstGeom>
        </p:spPr>
      </p:pic>
      <p:sp>
        <p:nvSpPr>
          <p:cNvPr id="17" name="TextBox 16">
            <a:extLst>
              <a:ext uri="{FF2B5EF4-FFF2-40B4-BE49-F238E27FC236}">
                <a16:creationId xmlns:a16="http://schemas.microsoft.com/office/drawing/2014/main" id="{6941E0D7-6348-ABAD-01C9-81C2C77E01C7}"/>
              </a:ext>
            </a:extLst>
          </p:cNvPr>
          <p:cNvSpPr txBox="1"/>
          <p:nvPr/>
        </p:nvSpPr>
        <p:spPr>
          <a:xfrm>
            <a:off x="673099" y="2055305"/>
            <a:ext cx="11244893" cy="369332"/>
          </a:xfrm>
          <a:prstGeom prst="rect">
            <a:avLst/>
          </a:prstGeom>
          <a:noFill/>
        </p:spPr>
        <p:txBody>
          <a:bodyPr wrap="square">
            <a:spAutoFit/>
          </a:bodyPr>
          <a:lstStyle/>
          <a:p>
            <a:pPr>
              <a:spcAft>
                <a:spcPts val="357"/>
              </a:spcAft>
            </a:pPr>
            <a:r>
              <a:rPr lang="en-US" sz="1800" dirty="0">
                <a:latin typeface="Trebuchet MS" panose="020B0703020202090204" pitchFamily="34" charset="0"/>
              </a:rPr>
              <a:t>Cognitive </a:t>
            </a:r>
            <a:r>
              <a:rPr lang="en-US" dirty="0">
                <a:latin typeface="Trebuchet MS" panose="020B0703020202090204" pitchFamily="34" charset="0"/>
              </a:rPr>
              <a:t>impairment and cognitive decline varied by site</a:t>
            </a:r>
            <a:endParaRPr lang="en-US" sz="1800" dirty="0">
              <a:latin typeface="Trebuchet MS" panose="020B0703020202090204" pitchFamily="34" charset="0"/>
            </a:endParaRPr>
          </a:p>
        </p:txBody>
      </p:sp>
    </p:spTree>
    <p:extLst>
      <p:ext uri="{BB962C8B-B14F-4D97-AF65-F5344CB8AC3E}">
        <p14:creationId xmlns:p14="http://schemas.microsoft.com/office/powerpoint/2010/main" val="159505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49E9F-1EAF-06E8-6D58-81C028D22700}"/>
              </a:ext>
            </a:extLst>
          </p:cNvPr>
          <p:cNvSpPr>
            <a:spLocks noGrp="1"/>
          </p:cNvSpPr>
          <p:nvPr>
            <p:ph type="title"/>
          </p:nvPr>
        </p:nvSpPr>
        <p:spPr/>
        <p:txBody>
          <a:bodyPr/>
          <a:lstStyle/>
          <a:p>
            <a:r>
              <a:rPr lang="en-US" dirty="0"/>
              <a:t>Results</a:t>
            </a:r>
            <a:endParaRPr lang="nl-NL" dirty="0"/>
          </a:p>
        </p:txBody>
      </p:sp>
      <p:sp>
        <p:nvSpPr>
          <p:cNvPr id="3" name="Footer Placeholder 2">
            <a:extLst>
              <a:ext uri="{FF2B5EF4-FFF2-40B4-BE49-F238E27FC236}">
                <a16:creationId xmlns:a16="http://schemas.microsoft.com/office/drawing/2014/main" id="{E3022348-FA3B-38AF-31F9-8B1478B3066A}"/>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4" name="Picture 3" descr="A screenshot of a graph&#10;&#10;AI-generated content may be incorrect.">
            <a:extLst>
              <a:ext uri="{FF2B5EF4-FFF2-40B4-BE49-F238E27FC236}">
                <a16:creationId xmlns:a16="http://schemas.microsoft.com/office/drawing/2014/main" id="{8CDAC8BB-ABBF-66D5-04CE-97DCE0FFCC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486" y="2726847"/>
            <a:ext cx="5126129" cy="3588290"/>
          </a:xfrm>
          <a:prstGeom prst="rect">
            <a:avLst/>
          </a:prstGeom>
        </p:spPr>
      </p:pic>
      <p:pic>
        <p:nvPicPr>
          <p:cNvPr id="5" name="Picture 4" descr="A screen shot of a graph&#10;&#10;AI-generated content may be incorrect.">
            <a:extLst>
              <a:ext uri="{FF2B5EF4-FFF2-40B4-BE49-F238E27FC236}">
                <a16:creationId xmlns:a16="http://schemas.microsoft.com/office/drawing/2014/main" id="{E50A5860-6628-42AA-53A9-3A4360805F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799" y="2815493"/>
            <a:ext cx="4872854" cy="3410998"/>
          </a:xfrm>
          <a:prstGeom prst="rect">
            <a:avLst/>
          </a:prstGeom>
        </p:spPr>
      </p:pic>
      <p:sp>
        <p:nvSpPr>
          <p:cNvPr id="7" name="TextBox 6">
            <a:extLst>
              <a:ext uri="{FF2B5EF4-FFF2-40B4-BE49-F238E27FC236}">
                <a16:creationId xmlns:a16="http://schemas.microsoft.com/office/drawing/2014/main" id="{ABAB86C9-A933-910B-D74E-D4738B2ABEC6}"/>
              </a:ext>
            </a:extLst>
          </p:cNvPr>
          <p:cNvSpPr txBox="1"/>
          <p:nvPr/>
        </p:nvSpPr>
        <p:spPr>
          <a:xfrm>
            <a:off x="673099" y="2001965"/>
            <a:ext cx="11244893" cy="646331"/>
          </a:xfrm>
          <a:prstGeom prst="rect">
            <a:avLst/>
          </a:prstGeom>
          <a:noFill/>
        </p:spPr>
        <p:txBody>
          <a:bodyPr wrap="square">
            <a:spAutoFit/>
          </a:bodyPr>
          <a:lstStyle/>
          <a:p>
            <a:pPr>
              <a:spcAft>
                <a:spcPts val="357"/>
              </a:spcAft>
            </a:pPr>
            <a:r>
              <a:rPr lang="en-US" sz="1800" dirty="0">
                <a:solidFill>
                  <a:srgbClr val="00AAF0"/>
                </a:solidFill>
                <a:latin typeface="Trebuchet MS" panose="020B0703020202090204" pitchFamily="34" charset="0"/>
              </a:rPr>
              <a:t>Cognitive PIRA </a:t>
            </a:r>
            <a:r>
              <a:rPr lang="en-US" sz="1800" dirty="0">
                <a:latin typeface="Trebuchet MS" panose="020B0703020202090204" pitchFamily="34" charset="0"/>
              </a:rPr>
              <a:t>accounted for </a:t>
            </a:r>
            <a:r>
              <a:rPr lang="en-US" sz="1800" dirty="0">
                <a:solidFill>
                  <a:srgbClr val="00AAF0"/>
                </a:solidFill>
                <a:latin typeface="Trebuchet MS" panose="020B0703020202090204" pitchFamily="34" charset="0"/>
              </a:rPr>
              <a:t>most</a:t>
            </a:r>
            <a:r>
              <a:rPr lang="en-US" sz="1800" dirty="0">
                <a:latin typeface="Trebuchet MS" panose="020B0703020202090204" pitchFamily="34" charset="0"/>
              </a:rPr>
              <a:t> </a:t>
            </a:r>
            <a:r>
              <a:rPr lang="en-US" sz="1800" dirty="0">
                <a:solidFill>
                  <a:srgbClr val="00AAF0"/>
                </a:solidFill>
                <a:latin typeface="Trebuchet MS" panose="020B0703020202090204" pitchFamily="34" charset="0"/>
              </a:rPr>
              <a:t>cognitive decline</a:t>
            </a:r>
            <a:r>
              <a:rPr lang="en-US" sz="1800" dirty="0">
                <a:latin typeface="Trebuchet MS" panose="020B0703020202090204" pitchFamily="34" charset="0"/>
              </a:rPr>
              <a:t>. Differences across sites were partly explained by discrepancies in assessment density and DMT use. </a:t>
            </a:r>
          </a:p>
        </p:txBody>
      </p:sp>
    </p:spTree>
    <p:extLst>
      <p:ext uri="{BB962C8B-B14F-4D97-AF65-F5344CB8AC3E}">
        <p14:creationId xmlns:p14="http://schemas.microsoft.com/office/powerpoint/2010/main" val="3685630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79043-BF9C-6CC1-0781-D932A9899B63}"/>
              </a:ext>
            </a:extLst>
          </p:cNvPr>
          <p:cNvSpPr>
            <a:spLocks noGrp="1"/>
          </p:cNvSpPr>
          <p:nvPr>
            <p:ph type="title"/>
          </p:nvPr>
        </p:nvSpPr>
        <p:spPr/>
        <p:txBody>
          <a:bodyPr/>
          <a:lstStyle/>
          <a:p>
            <a:r>
              <a:rPr lang="en-US" dirty="0"/>
              <a:t>Results</a:t>
            </a:r>
            <a:endParaRPr lang="nl-NL" dirty="0"/>
          </a:p>
        </p:txBody>
      </p:sp>
      <p:sp>
        <p:nvSpPr>
          <p:cNvPr id="3" name="Footer Placeholder 2">
            <a:extLst>
              <a:ext uri="{FF2B5EF4-FFF2-40B4-BE49-F238E27FC236}">
                <a16:creationId xmlns:a16="http://schemas.microsoft.com/office/drawing/2014/main" id="{FDEC7574-B995-7331-97C8-4912EB1371B8}"/>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4" name="Picture 3" descr="A black screen with white lines&#10;&#10;AI-generated content may be incorrect.">
            <a:extLst>
              <a:ext uri="{FF2B5EF4-FFF2-40B4-BE49-F238E27FC236}">
                <a16:creationId xmlns:a16="http://schemas.microsoft.com/office/drawing/2014/main" id="{50B3F569-16A8-E3BD-D94B-7E77AD3C82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9072" y="2941847"/>
            <a:ext cx="4349158" cy="3044412"/>
          </a:xfrm>
          <a:prstGeom prst="rect">
            <a:avLst/>
          </a:prstGeom>
        </p:spPr>
      </p:pic>
      <p:sp>
        <p:nvSpPr>
          <p:cNvPr id="7" name="TextBox 6">
            <a:extLst>
              <a:ext uri="{FF2B5EF4-FFF2-40B4-BE49-F238E27FC236}">
                <a16:creationId xmlns:a16="http://schemas.microsoft.com/office/drawing/2014/main" id="{D281DC9A-3A16-3E9B-F287-16491C51803F}"/>
              </a:ext>
            </a:extLst>
          </p:cNvPr>
          <p:cNvSpPr txBox="1"/>
          <p:nvPr/>
        </p:nvSpPr>
        <p:spPr>
          <a:xfrm>
            <a:off x="673100" y="2007904"/>
            <a:ext cx="11252200" cy="646331"/>
          </a:xfrm>
          <a:prstGeom prst="rect">
            <a:avLst/>
          </a:prstGeom>
          <a:noFill/>
        </p:spPr>
        <p:txBody>
          <a:bodyPr wrap="square">
            <a:spAutoFit/>
          </a:bodyPr>
          <a:lstStyle/>
          <a:p>
            <a:pPr>
              <a:spcAft>
                <a:spcPts val="357"/>
              </a:spcAft>
            </a:pPr>
            <a:r>
              <a:rPr lang="en-US" sz="1800" dirty="0">
                <a:solidFill>
                  <a:srgbClr val="00AAF0"/>
                </a:solidFill>
                <a:latin typeface="Trebuchet MS" panose="020B0703020202090204" pitchFamily="34" charset="0"/>
              </a:rPr>
              <a:t>DMT use was</a:t>
            </a:r>
            <a:r>
              <a:rPr lang="en-US" sz="1800" dirty="0">
                <a:latin typeface="Trebuchet MS" panose="020B0703020202090204" pitchFamily="34" charset="0"/>
              </a:rPr>
              <a:t> associated with </a:t>
            </a:r>
            <a:r>
              <a:rPr lang="en-US" sz="1800" dirty="0">
                <a:solidFill>
                  <a:srgbClr val="00AAF0"/>
                </a:solidFill>
                <a:latin typeface="Trebuchet MS" panose="020B0703020202090204" pitchFamily="34" charset="0"/>
              </a:rPr>
              <a:t>lower likelihood </a:t>
            </a:r>
            <a:r>
              <a:rPr lang="en-US" sz="1800" dirty="0">
                <a:latin typeface="Trebuchet MS" panose="020B0703020202090204" pitchFamily="34" charset="0"/>
              </a:rPr>
              <a:t>of cognitive PIRA overall. Thi</a:t>
            </a:r>
            <a:r>
              <a:rPr lang="en-US" dirty="0">
                <a:latin typeface="Trebuchet MS" panose="020B0703020202090204" pitchFamily="34" charset="0"/>
              </a:rPr>
              <a:t>s effect was similar considering any cognitive decline (PIRA or RAW)</a:t>
            </a:r>
            <a:endParaRPr lang="en-US" sz="1800" dirty="0">
              <a:latin typeface="Trebuchet MS" panose="020B0703020202090204" pitchFamily="34" charset="0"/>
            </a:endParaRPr>
          </a:p>
        </p:txBody>
      </p:sp>
      <p:pic>
        <p:nvPicPr>
          <p:cNvPr id="12" name="Picture 11">
            <a:extLst>
              <a:ext uri="{FF2B5EF4-FFF2-40B4-BE49-F238E27FC236}">
                <a16:creationId xmlns:a16="http://schemas.microsoft.com/office/drawing/2014/main" id="{1D0361CC-0E4B-C0CD-5FDB-4891E5D75AD1}"/>
              </a:ext>
            </a:extLst>
          </p:cNvPr>
          <p:cNvPicPr>
            <a:picLocks noChangeAspect="1"/>
          </p:cNvPicPr>
          <p:nvPr/>
        </p:nvPicPr>
        <p:blipFill>
          <a:blip r:embed="rId3"/>
          <a:stretch>
            <a:fillRect/>
          </a:stretch>
        </p:blipFill>
        <p:spPr>
          <a:xfrm>
            <a:off x="6299200" y="2952314"/>
            <a:ext cx="4405444" cy="3044412"/>
          </a:xfrm>
          <a:prstGeom prst="rect">
            <a:avLst/>
          </a:prstGeom>
        </p:spPr>
      </p:pic>
    </p:spTree>
    <p:extLst>
      <p:ext uri="{BB962C8B-B14F-4D97-AF65-F5344CB8AC3E}">
        <p14:creationId xmlns:p14="http://schemas.microsoft.com/office/powerpoint/2010/main" val="128860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1F1E-7744-0B06-F8BD-970C96E06ED9}"/>
              </a:ext>
            </a:extLst>
          </p:cNvPr>
          <p:cNvSpPr>
            <a:spLocks noGrp="1"/>
          </p:cNvSpPr>
          <p:nvPr>
            <p:ph type="title"/>
          </p:nvPr>
        </p:nvSpPr>
        <p:spPr/>
        <p:txBody>
          <a:bodyPr/>
          <a:lstStyle/>
          <a:p>
            <a:r>
              <a:rPr lang="en-US" dirty="0"/>
              <a:t>Results</a:t>
            </a:r>
            <a:endParaRPr lang="nl-NL" dirty="0"/>
          </a:p>
        </p:txBody>
      </p:sp>
      <p:sp>
        <p:nvSpPr>
          <p:cNvPr id="3" name="Footer Placeholder 2">
            <a:extLst>
              <a:ext uri="{FF2B5EF4-FFF2-40B4-BE49-F238E27FC236}">
                <a16:creationId xmlns:a16="http://schemas.microsoft.com/office/drawing/2014/main" id="{6870B27E-57E1-71BA-124D-17D86D6FFDB5}"/>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5" name="Picture 4" descr="A screenshot of a graph&#10;&#10;AI-generated content may be incorrect.">
            <a:extLst>
              <a:ext uri="{FF2B5EF4-FFF2-40B4-BE49-F238E27FC236}">
                <a16:creationId xmlns:a16="http://schemas.microsoft.com/office/drawing/2014/main" id="{5408BEC5-E547-C1D7-9BFF-037B897FE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5937" y="2661859"/>
            <a:ext cx="6012749" cy="3507437"/>
          </a:xfrm>
          <a:prstGeom prst="rect">
            <a:avLst/>
          </a:prstGeom>
        </p:spPr>
      </p:pic>
      <p:sp>
        <p:nvSpPr>
          <p:cNvPr id="6" name="TextBox 5">
            <a:extLst>
              <a:ext uri="{FF2B5EF4-FFF2-40B4-BE49-F238E27FC236}">
                <a16:creationId xmlns:a16="http://schemas.microsoft.com/office/drawing/2014/main" id="{CFA85A7B-BFDE-903C-8E7D-849A935AFDA0}"/>
              </a:ext>
            </a:extLst>
          </p:cNvPr>
          <p:cNvSpPr txBox="1"/>
          <p:nvPr/>
        </p:nvSpPr>
        <p:spPr>
          <a:xfrm>
            <a:off x="673100" y="1989759"/>
            <a:ext cx="11395255" cy="369332"/>
          </a:xfrm>
          <a:prstGeom prst="rect">
            <a:avLst/>
          </a:prstGeom>
          <a:noFill/>
        </p:spPr>
        <p:txBody>
          <a:bodyPr wrap="square">
            <a:spAutoFit/>
          </a:bodyPr>
          <a:lstStyle/>
          <a:p>
            <a:pPr>
              <a:spcAft>
                <a:spcPts val="357"/>
              </a:spcAft>
            </a:pPr>
            <a:r>
              <a:rPr lang="en-US" sz="1800" dirty="0">
                <a:latin typeface="Trebuchet MS" panose="020B0703020202090204" pitchFamily="34" charset="0"/>
              </a:rPr>
              <a:t>However, </a:t>
            </a:r>
            <a:r>
              <a:rPr lang="en-US" sz="1800" dirty="0">
                <a:solidFill>
                  <a:srgbClr val="00AAF0"/>
                </a:solidFill>
                <a:latin typeface="Trebuchet MS" panose="020B0703020202090204" pitchFamily="34" charset="0"/>
              </a:rPr>
              <a:t>High-efficacy DMT</a:t>
            </a:r>
            <a:r>
              <a:rPr lang="en-US" sz="1800" dirty="0">
                <a:latin typeface="Trebuchet MS" panose="020B0703020202090204" pitchFamily="34" charset="0"/>
              </a:rPr>
              <a:t> was associated with </a:t>
            </a:r>
            <a:r>
              <a:rPr lang="en-US" sz="1800" dirty="0">
                <a:solidFill>
                  <a:srgbClr val="00AAF0"/>
                </a:solidFill>
                <a:latin typeface="Trebuchet MS" panose="020B0703020202090204" pitchFamily="34" charset="0"/>
              </a:rPr>
              <a:t>increased proportions </a:t>
            </a:r>
            <a:r>
              <a:rPr lang="en-US" sz="1800" dirty="0">
                <a:latin typeface="Trebuchet MS" panose="020B0703020202090204" pitchFamily="34" charset="0"/>
              </a:rPr>
              <a:t>of cognitive decline considered PIRA.</a:t>
            </a:r>
          </a:p>
        </p:txBody>
      </p:sp>
    </p:spTree>
    <p:extLst>
      <p:ext uri="{BB962C8B-B14F-4D97-AF65-F5344CB8AC3E}">
        <p14:creationId xmlns:p14="http://schemas.microsoft.com/office/powerpoint/2010/main" val="3296235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489EF-B0B6-04AF-B13E-CBCBCE8DCB16}"/>
              </a:ext>
            </a:extLst>
          </p:cNvPr>
          <p:cNvSpPr>
            <a:spLocks noGrp="1"/>
          </p:cNvSpPr>
          <p:nvPr>
            <p:ph type="title"/>
          </p:nvPr>
        </p:nvSpPr>
        <p:spPr/>
        <p:txBody>
          <a:bodyPr/>
          <a:lstStyle/>
          <a:p>
            <a:r>
              <a:rPr lang="en-US" dirty="0"/>
              <a:t>Interpretation of Results</a:t>
            </a:r>
            <a:endParaRPr lang="nl-NL" dirty="0"/>
          </a:p>
        </p:txBody>
      </p:sp>
      <p:sp>
        <p:nvSpPr>
          <p:cNvPr id="3" name="Footer Placeholder 2">
            <a:extLst>
              <a:ext uri="{FF2B5EF4-FFF2-40B4-BE49-F238E27FC236}">
                <a16:creationId xmlns:a16="http://schemas.microsoft.com/office/drawing/2014/main" id="{5C169625-9E8F-B952-D8D0-E157C8D40132}"/>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sp>
        <p:nvSpPr>
          <p:cNvPr id="5" name="TextBox 4">
            <a:extLst>
              <a:ext uri="{FF2B5EF4-FFF2-40B4-BE49-F238E27FC236}">
                <a16:creationId xmlns:a16="http://schemas.microsoft.com/office/drawing/2014/main" id="{B5D4329A-3623-A10F-5BA6-3F2E48A64685}"/>
              </a:ext>
            </a:extLst>
          </p:cNvPr>
          <p:cNvSpPr txBox="1"/>
          <p:nvPr/>
        </p:nvSpPr>
        <p:spPr>
          <a:xfrm>
            <a:off x="673099" y="2310852"/>
            <a:ext cx="11068185" cy="2831544"/>
          </a:xfrm>
          <a:prstGeom prst="rect">
            <a:avLst/>
          </a:prstGeom>
          <a:noFill/>
        </p:spPr>
        <p:txBody>
          <a:bodyPr wrap="square">
            <a:spAutoFit/>
          </a:bodyPr>
          <a:lstStyle/>
          <a:p>
            <a:pPr marL="285750" indent="-285750">
              <a:spcAft>
                <a:spcPts val="357"/>
              </a:spcAft>
              <a:buFont typeface="Arial" panose="020B0604020202020204" pitchFamily="34" charset="0"/>
              <a:buChar char="•"/>
            </a:pPr>
            <a:r>
              <a:rPr lang="en-US" sz="2800" dirty="0">
                <a:latin typeface="Trebuchet MS" panose="020B0703020202090204" pitchFamily="34" charset="0"/>
              </a:rPr>
              <a:t>Consistent with previous investigations, </a:t>
            </a:r>
            <a:r>
              <a:rPr lang="en-US" sz="2800" dirty="0">
                <a:solidFill>
                  <a:srgbClr val="00AAF0"/>
                </a:solidFill>
                <a:latin typeface="Trebuchet MS" panose="020B0703020202090204" pitchFamily="34" charset="0"/>
              </a:rPr>
              <a:t>cognitive</a:t>
            </a:r>
            <a:r>
              <a:rPr lang="en-US" sz="2800" dirty="0">
                <a:latin typeface="Trebuchet MS" panose="020B0703020202090204" pitchFamily="34" charset="0"/>
              </a:rPr>
              <a:t> </a:t>
            </a:r>
            <a:r>
              <a:rPr lang="en-US" sz="2800" dirty="0">
                <a:solidFill>
                  <a:srgbClr val="00AAF0"/>
                </a:solidFill>
                <a:latin typeface="Trebuchet MS" panose="020B0703020202090204" pitchFamily="34" charset="0"/>
              </a:rPr>
              <a:t>PIRA </a:t>
            </a:r>
            <a:r>
              <a:rPr lang="en-US" sz="2800" dirty="0">
                <a:latin typeface="Trebuchet MS" panose="020B0703020202090204" pitchFamily="34" charset="0"/>
              </a:rPr>
              <a:t>accounts for most cognitive decline across sites </a:t>
            </a:r>
          </a:p>
          <a:p>
            <a:pPr marL="742950" lvl="1" indent="-285750">
              <a:spcAft>
                <a:spcPts val="357"/>
              </a:spcAft>
              <a:buFont typeface="Arial" panose="020B0604020202020204" pitchFamily="34" charset="0"/>
              <a:buChar char="•"/>
            </a:pPr>
            <a:r>
              <a:rPr lang="en-US" sz="2800" dirty="0">
                <a:latin typeface="Trebuchet MS" panose="020B0703020202090204" pitchFamily="34" charset="0"/>
              </a:rPr>
              <a:t>Though fewer events are captured without tests of memory</a:t>
            </a:r>
          </a:p>
          <a:p>
            <a:pPr marL="285750" indent="-285750">
              <a:spcAft>
                <a:spcPts val="357"/>
              </a:spcAft>
              <a:buFont typeface="Arial" panose="020B0604020202020204" pitchFamily="34" charset="0"/>
              <a:buChar char="•"/>
            </a:pPr>
            <a:r>
              <a:rPr lang="en-US" sz="2800" dirty="0">
                <a:latin typeface="Trebuchet MS" panose="020B0703020202090204" pitchFamily="34" charset="0"/>
              </a:rPr>
              <a:t>It is </a:t>
            </a:r>
            <a:r>
              <a:rPr lang="en-US" sz="2800" dirty="0">
                <a:solidFill>
                  <a:srgbClr val="00AAF0"/>
                </a:solidFill>
                <a:latin typeface="Trebuchet MS" panose="020B0703020202090204" pitchFamily="34" charset="0"/>
              </a:rPr>
              <a:t>less likely </a:t>
            </a:r>
            <a:r>
              <a:rPr lang="en-US" sz="2800" dirty="0">
                <a:latin typeface="Trebuchet MS" panose="020B0703020202090204" pitchFamily="34" charset="0"/>
              </a:rPr>
              <a:t>to occur in patients receiving DMT</a:t>
            </a:r>
          </a:p>
          <a:p>
            <a:pPr marL="285750" indent="-285750">
              <a:spcAft>
                <a:spcPts val="357"/>
              </a:spcAft>
              <a:buFont typeface="Arial" panose="020B0604020202020204" pitchFamily="34" charset="0"/>
              <a:buChar char="•"/>
            </a:pPr>
            <a:r>
              <a:rPr lang="en-US" sz="2800" dirty="0">
                <a:latin typeface="Trebuchet MS" panose="020B0703020202090204" pitchFamily="34" charset="0"/>
              </a:rPr>
              <a:t>And </a:t>
            </a:r>
            <a:r>
              <a:rPr lang="en-US" sz="2800" dirty="0">
                <a:solidFill>
                  <a:srgbClr val="00AAF0"/>
                </a:solidFill>
                <a:latin typeface="Trebuchet MS" panose="020B0703020202090204" pitchFamily="34" charset="0"/>
              </a:rPr>
              <a:t>high-efficacy</a:t>
            </a:r>
            <a:r>
              <a:rPr lang="en-US" sz="2800" dirty="0">
                <a:latin typeface="Trebuchet MS" panose="020B0703020202090204" pitchFamily="34" charset="0"/>
              </a:rPr>
              <a:t> therapy may </a:t>
            </a:r>
            <a:r>
              <a:rPr lang="en-US" sz="2800" dirty="0">
                <a:solidFill>
                  <a:srgbClr val="00AAF0"/>
                </a:solidFill>
                <a:latin typeface="Trebuchet MS" panose="020B0703020202090204" pitchFamily="34" charset="0"/>
              </a:rPr>
              <a:t>control relapses</a:t>
            </a:r>
            <a:r>
              <a:rPr lang="en-US" sz="2800" dirty="0">
                <a:latin typeface="Trebuchet MS" panose="020B0703020202090204" pitchFamily="34" charset="0"/>
              </a:rPr>
              <a:t>, thereby </a:t>
            </a:r>
            <a:r>
              <a:rPr lang="en-US" sz="2800" dirty="0">
                <a:solidFill>
                  <a:srgbClr val="00AAF0"/>
                </a:solidFill>
                <a:latin typeface="Trebuchet MS" panose="020B0703020202090204" pitchFamily="34" charset="0"/>
              </a:rPr>
              <a:t>increasing proportions </a:t>
            </a:r>
            <a:r>
              <a:rPr lang="en-US" sz="2800" dirty="0">
                <a:latin typeface="Trebuchet MS" panose="020B0703020202090204" pitchFamily="34" charset="0"/>
              </a:rPr>
              <a:t>of cognitive </a:t>
            </a:r>
            <a:r>
              <a:rPr lang="en-US" sz="2800" dirty="0">
                <a:solidFill>
                  <a:srgbClr val="00AAF0"/>
                </a:solidFill>
                <a:latin typeface="Trebuchet MS" panose="020B0703020202090204" pitchFamily="34" charset="0"/>
              </a:rPr>
              <a:t>decline considered PIRA</a:t>
            </a:r>
            <a:endParaRPr lang="en-US" sz="2800" dirty="0">
              <a:latin typeface="Trebuchet MS" panose="020B0703020202090204" pitchFamily="34" charset="0"/>
            </a:endParaRPr>
          </a:p>
        </p:txBody>
      </p:sp>
    </p:spTree>
    <p:extLst>
      <p:ext uri="{BB962C8B-B14F-4D97-AF65-F5344CB8AC3E}">
        <p14:creationId xmlns:p14="http://schemas.microsoft.com/office/powerpoint/2010/main" val="66009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901A2-E8C4-9814-5E74-EAF83AAC1B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51940-B189-3DEF-4ECB-C348E202AA01}"/>
              </a:ext>
            </a:extLst>
          </p:cNvPr>
          <p:cNvSpPr>
            <a:spLocks noGrp="1"/>
          </p:cNvSpPr>
          <p:nvPr>
            <p:ph type="title"/>
          </p:nvPr>
        </p:nvSpPr>
        <p:spPr/>
        <p:txBody>
          <a:bodyPr/>
          <a:lstStyle/>
          <a:p>
            <a:r>
              <a:rPr lang="nl-NL" dirty="0" err="1"/>
              <a:t>Discussion</a:t>
            </a:r>
            <a:endParaRPr lang="nl-NL" dirty="0"/>
          </a:p>
        </p:txBody>
      </p:sp>
      <p:sp>
        <p:nvSpPr>
          <p:cNvPr id="3" name="Footer Placeholder 2">
            <a:extLst>
              <a:ext uri="{FF2B5EF4-FFF2-40B4-BE49-F238E27FC236}">
                <a16:creationId xmlns:a16="http://schemas.microsoft.com/office/drawing/2014/main" id="{4893397C-0486-CD3B-0653-631CB3062BC1}"/>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spTree>
    <p:extLst>
      <p:ext uri="{BB962C8B-B14F-4D97-AF65-F5344CB8AC3E}">
        <p14:creationId xmlns:p14="http://schemas.microsoft.com/office/powerpoint/2010/main" val="3818606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F7ACC-E2F2-7DFA-666B-A687A74AD6D4}"/>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F244314-56C3-61F9-96F0-1F997D4D08EC}"/>
              </a:ext>
            </a:extLst>
          </p:cNvPr>
          <p:cNvPicPr>
            <a:picLocks noChangeAspect="1"/>
          </p:cNvPicPr>
          <p:nvPr/>
        </p:nvPicPr>
        <p:blipFill>
          <a:blip r:embed="rId3"/>
          <a:stretch>
            <a:fillRect/>
          </a:stretch>
        </p:blipFill>
        <p:spPr>
          <a:xfrm>
            <a:off x="3768902" y="3515227"/>
            <a:ext cx="2892438" cy="1975474"/>
          </a:xfrm>
          <a:prstGeom prst="rect">
            <a:avLst/>
          </a:prstGeom>
        </p:spPr>
      </p:pic>
      <p:sp>
        <p:nvSpPr>
          <p:cNvPr id="2" name="Title 1">
            <a:extLst>
              <a:ext uri="{FF2B5EF4-FFF2-40B4-BE49-F238E27FC236}">
                <a16:creationId xmlns:a16="http://schemas.microsoft.com/office/drawing/2014/main" id="{028FD84D-8E31-FB10-A5E4-E863A210BC88}"/>
              </a:ext>
            </a:extLst>
          </p:cNvPr>
          <p:cNvSpPr>
            <a:spLocks noGrp="1"/>
          </p:cNvSpPr>
          <p:nvPr>
            <p:ph type="title"/>
          </p:nvPr>
        </p:nvSpPr>
        <p:spPr/>
        <p:txBody>
          <a:bodyPr/>
          <a:lstStyle/>
          <a:p>
            <a:r>
              <a:rPr lang="nl-NL" dirty="0" err="1"/>
              <a:t>Discussion</a:t>
            </a:r>
            <a:endParaRPr lang="nl-NL" dirty="0"/>
          </a:p>
        </p:txBody>
      </p:sp>
      <p:sp>
        <p:nvSpPr>
          <p:cNvPr id="3" name="Footer Placeholder 2">
            <a:extLst>
              <a:ext uri="{FF2B5EF4-FFF2-40B4-BE49-F238E27FC236}">
                <a16:creationId xmlns:a16="http://schemas.microsoft.com/office/drawing/2014/main" id="{F38730F6-686D-ABEE-54C4-9C44937B0297}"/>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4" name="Picture 3">
            <a:extLst>
              <a:ext uri="{FF2B5EF4-FFF2-40B4-BE49-F238E27FC236}">
                <a16:creationId xmlns:a16="http://schemas.microsoft.com/office/drawing/2014/main" id="{F6FBCE47-2A9F-A6B0-8987-A0D62D87F41E}"/>
              </a:ext>
            </a:extLst>
          </p:cNvPr>
          <p:cNvPicPr>
            <a:picLocks noChangeAspect="1"/>
          </p:cNvPicPr>
          <p:nvPr/>
        </p:nvPicPr>
        <p:blipFill>
          <a:blip r:embed="rId4"/>
          <a:srcRect b="37180"/>
          <a:stretch/>
        </p:blipFill>
        <p:spPr>
          <a:xfrm>
            <a:off x="6856014" y="3598336"/>
            <a:ext cx="3836306" cy="2558052"/>
          </a:xfrm>
          <a:prstGeom prst="rect">
            <a:avLst/>
          </a:prstGeom>
        </p:spPr>
      </p:pic>
      <p:pic>
        <p:nvPicPr>
          <p:cNvPr id="7" name="Picture 6">
            <a:extLst>
              <a:ext uri="{FF2B5EF4-FFF2-40B4-BE49-F238E27FC236}">
                <a16:creationId xmlns:a16="http://schemas.microsoft.com/office/drawing/2014/main" id="{2EF1A029-3A29-4719-A118-C54130D27395}"/>
              </a:ext>
            </a:extLst>
          </p:cNvPr>
          <p:cNvPicPr>
            <a:picLocks noChangeAspect="1"/>
          </p:cNvPicPr>
          <p:nvPr/>
        </p:nvPicPr>
        <p:blipFill>
          <a:blip r:embed="rId5"/>
          <a:stretch>
            <a:fillRect/>
          </a:stretch>
        </p:blipFill>
        <p:spPr>
          <a:xfrm>
            <a:off x="2756425" y="2707928"/>
            <a:ext cx="4873463" cy="737356"/>
          </a:xfrm>
          <a:prstGeom prst="rect">
            <a:avLst/>
          </a:prstGeom>
        </p:spPr>
      </p:pic>
      <p:pic>
        <p:nvPicPr>
          <p:cNvPr id="8" name="Picture 7">
            <a:extLst>
              <a:ext uri="{FF2B5EF4-FFF2-40B4-BE49-F238E27FC236}">
                <a16:creationId xmlns:a16="http://schemas.microsoft.com/office/drawing/2014/main" id="{96323A98-208E-96B5-D54B-F11004706F9F}"/>
              </a:ext>
            </a:extLst>
          </p:cNvPr>
          <p:cNvPicPr>
            <a:picLocks noChangeAspect="1"/>
          </p:cNvPicPr>
          <p:nvPr/>
        </p:nvPicPr>
        <p:blipFill>
          <a:blip r:embed="rId6" cstate="print">
            <a:extLst>
              <a:ext uri="{28A0092B-C50C-407E-A947-70E740481C1C}">
                <a14:useLocalDpi xmlns:a14="http://schemas.microsoft.com/office/drawing/2010/main" val="0"/>
              </a:ext>
            </a:extLst>
          </a:blip>
          <a:srcRect r="65769" b="1615"/>
          <a:stretch/>
        </p:blipFill>
        <p:spPr>
          <a:xfrm>
            <a:off x="2835871" y="3551798"/>
            <a:ext cx="933030" cy="1941737"/>
          </a:xfrm>
          <a:prstGeom prst="rect">
            <a:avLst/>
          </a:prstGeom>
        </p:spPr>
      </p:pic>
      <p:sp>
        <p:nvSpPr>
          <p:cNvPr id="12" name="Arrow: Down 11">
            <a:extLst>
              <a:ext uri="{FF2B5EF4-FFF2-40B4-BE49-F238E27FC236}">
                <a16:creationId xmlns:a16="http://schemas.microsoft.com/office/drawing/2014/main" id="{EBF819FA-F2D5-27B0-6B10-627C80F5767E}"/>
              </a:ext>
            </a:extLst>
          </p:cNvPr>
          <p:cNvSpPr/>
          <p:nvPr/>
        </p:nvSpPr>
        <p:spPr>
          <a:xfrm rot="11997595">
            <a:off x="2953644" y="3900550"/>
            <a:ext cx="289560" cy="115062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Arrow: Down 12">
            <a:extLst>
              <a:ext uri="{FF2B5EF4-FFF2-40B4-BE49-F238E27FC236}">
                <a16:creationId xmlns:a16="http://schemas.microsoft.com/office/drawing/2014/main" id="{F73FDD67-1438-2753-BBDD-44380FB4ED35}"/>
              </a:ext>
            </a:extLst>
          </p:cNvPr>
          <p:cNvSpPr/>
          <p:nvPr/>
        </p:nvSpPr>
        <p:spPr>
          <a:xfrm rot="11997595">
            <a:off x="5882372" y="4221676"/>
            <a:ext cx="289560" cy="115062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xtBox 4">
            <a:extLst>
              <a:ext uri="{FF2B5EF4-FFF2-40B4-BE49-F238E27FC236}">
                <a16:creationId xmlns:a16="http://schemas.microsoft.com/office/drawing/2014/main" id="{8615981B-1090-A5B1-68F3-9270E5061BAF}"/>
              </a:ext>
            </a:extLst>
          </p:cNvPr>
          <p:cNvSpPr txBox="1"/>
          <p:nvPr/>
        </p:nvSpPr>
        <p:spPr>
          <a:xfrm>
            <a:off x="673100" y="1989759"/>
            <a:ext cx="11395255" cy="369332"/>
          </a:xfrm>
          <a:prstGeom prst="rect">
            <a:avLst/>
          </a:prstGeom>
          <a:noFill/>
        </p:spPr>
        <p:txBody>
          <a:bodyPr wrap="square">
            <a:spAutoFit/>
          </a:bodyPr>
          <a:lstStyle/>
          <a:p>
            <a:pPr>
              <a:spcAft>
                <a:spcPts val="357"/>
              </a:spcAft>
            </a:pPr>
            <a:r>
              <a:rPr lang="en-US" sz="1800" dirty="0">
                <a:latin typeface="Trebuchet MS" panose="020B0703020202090204" pitchFamily="34" charset="0"/>
              </a:rPr>
              <a:t>Most cognitive decline is PIRA and is </a:t>
            </a:r>
            <a:r>
              <a:rPr lang="en-US" sz="1800" dirty="0">
                <a:solidFill>
                  <a:srgbClr val="00AAF0"/>
                </a:solidFill>
                <a:latin typeface="Trebuchet MS" panose="020B0703020202090204" pitchFamily="34" charset="0"/>
              </a:rPr>
              <a:t>also independent</a:t>
            </a:r>
            <a:r>
              <a:rPr lang="en-US" sz="1800" dirty="0">
                <a:latin typeface="Trebuchet MS" panose="020B0703020202090204" pitchFamily="34" charset="0"/>
              </a:rPr>
              <a:t> of </a:t>
            </a:r>
            <a:r>
              <a:rPr lang="en-US" sz="1800" dirty="0">
                <a:solidFill>
                  <a:srgbClr val="00AAF0"/>
                </a:solidFill>
                <a:latin typeface="Trebuchet MS" panose="020B0703020202090204" pitchFamily="34" charset="0"/>
              </a:rPr>
              <a:t>gad-enhancing</a:t>
            </a:r>
            <a:r>
              <a:rPr lang="en-US" sz="1800" dirty="0">
                <a:latin typeface="Trebuchet MS" panose="020B0703020202090204" pitchFamily="34" charset="0"/>
              </a:rPr>
              <a:t> lesions and </a:t>
            </a:r>
            <a:r>
              <a:rPr lang="en-US" sz="1800" dirty="0">
                <a:solidFill>
                  <a:srgbClr val="00AAF0"/>
                </a:solidFill>
                <a:latin typeface="Trebuchet MS" panose="020B0703020202090204" pitchFamily="34" charset="0"/>
              </a:rPr>
              <a:t>new lesions</a:t>
            </a:r>
          </a:p>
        </p:txBody>
      </p:sp>
      <p:sp>
        <p:nvSpPr>
          <p:cNvPr id="6" name="TextBox 5">
            <a:extLst>
              <a:ext uri="{FF2B5EF4-FFF2-40B4-BE49-F238E27FC236}">
                <a16:creationId xmlns:a16="http://schemas.microsoft.com/office/drawing/2014/main" id="{B9E1C4A4-DC7C-4CB6-394D-7A174D75EC92}"/>
              </a:ext>
            </a:extLst>
          </p:cNvPr>
          <p:cNvSpPr txBox="1"/>
          <p:nvPr/>
        </p:nvSpPr>
        <p:spPr>
          <a:xfrm>
            <a:off x="662214" y="6403396"/>
            <a:ext cx="6096000" cy="369332"/>
          </a:xfrm>
          <a:prstGeom prst="rect">
            <a:avLst/>
          </a:prstGeom>
          <a:noFill/>
        </p:spPr>
        <p:txBody>
          <a:bodyPr wrap="square">
            <a:spAutoFit/>
          </a:bodyPr>
          <a:lstStyle/>
          <a:p>
            <a:r>
              <a:rPr lang="en-US" sz="1800" dirty="0"/>
              <a:t>Ziccardi et al., Neurology Open Access, 202</a:t>
            </a:r>
            <a:r>
              <a:rPr lang="en-US" dirty="0"/>
              <a:t>5</a:t>
            </a:r>
            <a:endParaRPr lang="en-US" sz="1800" dirty="0"/>
          </a:p>
        </p:txBody>
      </p:sp>
    </p:spTree>
    <p:extLst>
      <p:ext uri="{BB962C8B-B14F-4D97-AF65-F5344CB8AC3E}">
        <p14:creationId xmlns:p14="http://schemas.microsoft.com/office/powerpoint/2010/main" val="196087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9A3CB-A681-CACF-0438-48E8BB78A5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FA7F7B-A278-314B-4B0C-36B134A68060}"/>
              </a:ext>
            </a:extLst>
          </p:cNvPr>
          <p:cNvSpPr>
            <a:spLocks noGrp="1"/>
          </p:cNvSpPr>
          <p:nvPr>
            <p:ph type="title"/>
          </p:nvPr>
        </p:nvSpPr>
        <p:spPr/>
        <p:txBody>
          <a:bodyPr/>
          <a:lstStyle/>
          <a:p>
            <a:r>
              <a:rPr lang="nl-NL" dirty="0" err="1"/>
              <a:t>Discussion</a:t>
            </a:r>
            <a:endParaRPr lang="nl-NL" dirty="0"/>
          </a:p>
        </p:txBody>
      </p:sp>
      <p:sp>
        <p:nvSpPr>
          <p:cNvPr id="3" name="Footer Placeholder 2">
            <a:extLst>
              <a:ext uri="{FF2B5EF4-FFF2-40B4-BE49-F238E27FC236}">
                <a16:creationId xmlns:a16="http://schemas.microsoft.com/office/drawing/2014/main" id="{1371C46E-6964-B817-7D05-715D0E82992B}"/>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9" name="Picture 8">
            <a:extLst>
              <a:ext uri="{FF2B5EF4-FFF2-40B4-BE49-F238E27FC236}">
                <a16:creationId xmlns:a16="http://schemas.microsoft.com/office/drawing/2014/main" id="{537595B7-9455-E4C7-3284-D813A443D715}"/>
              </a:ext>
            </a:extLst>
          </p:cNvPr>
          <p:cNvPicPr>
            <a:picLocks noChangeAspect="1"/>
          </p:cNvPicPr>
          <p:nvPr/>
        </p:nvPicPr>
        <p:blipFill>
          <a:blip r:embed="rId3"/>
          <a:stretch>
            <a:fillRect/>
          </a:stretch>
        </p:blipFill>
        <p:spPr>
          <a:xfrm>
            <a:off x="3727105" y="2584564"/>
            <a:ext cx="4664663" cy="864315"/>
          </a:xfrm>
          <a:prstGeom prst="rect">
            <a:avLst/>
          </a:prstGeom>
        </p:spPr>
      </p:pic>
      <p:pic>
        <p:nvPicPr>
          <p:cNvPr id="10" name="Picture 9">
            <a:extLst>
              <a:ext uri="{FF2B5EF4-FFF2-40B4-BE49-F238E27FC236}">
                <a16:creationId xmlns:a16="http://schemas.microsoft.com/office/drawing/2014/main" id="{36B1EB06-9833-2884-2222-45CB87DD761D}"/>
              </a:ext>
            </a:extLst>
          </p:cNvPr>
          <p:cNvPicPr>
            <a:picLocks noChangeAspect="1"/>
          </p:cNvPicPr>
          <p:nvPr/>
        </p:nvPicPr>
        <p:blipFill>
          <a:blip r:embed="rId4"/>
          <a:stretch>
            <a:fillRect/>
          </a:stretch>
        </p:blipFill>
        <p:spPr>
          <a:xfrm>
            <a:off x="5833624" y="3607788"/>
            <a:ext cx="4114800" cy="2580754"/>
          </a:xfrm>
          <a:prstGeom prst="rect">
            <a:avLst/>
          </a:prstGeom>
        </p:spPr>
      </p:pic>
      <p:pic>
        <p:nvPicPr>
          <p:cNvPr id="12" name="Picture 11">
            <a:extLst>
              <a:ext uri="{FF2B5EF4-FFF2-40B4-BE49-F238E27FC236}">
                <a16:creationId xmlns:a16="http://schemas.microsoft.com/office/drawing/2014/main" id="{94714444-BB47-FCFC-6E06-C5A10E56F821}"/>
              </a:ext>
            </a:extLst>
          </p:cNvPr>
          <p:cNvPicPr>
            <a:picLocks noChangeAspect="1"/>
          </p:cNvPicPr>
          <p:nvPr/>
        </p:nvPicPr>
        <p:blipFill>
          <a:blip r:embed="rId5"/>
          <a:stretch>
            <a:fillRect/>
          </a:stretch>
        </p:blipFill>
        <p:spPr>
          <a:xfrm>
            <a:off x="2786724" y="3734817"/>
            <a:ext cx="2892438" cy="1975474"/>
          </a:xfrm>
          <a:prstGeom prst="rect">
            <a:avLst/>
          </a:prstGeom>
        </p:spPr>
      </p:pic>
      <p:sp>
        <p:nvSpPr>
          <p:cNvPr id="13" name="Arrow: Down 12">
            <a:extLst>
              <a:ext uri="{FF2B5EF4-FFF2-40B4-BE49-F238E27FC236}">
                <a16:creationId xmlns:a16="http://schemas.microsoft.com/office/drawing/2014/main" id="{547E882F-9739-EF78-0A38-C531C3525DDC}"/>
              </a:ext>
            </a:extLst>
          </p:cNvPr>
          <p:cNvSpPr/>
          <p:nvPr/>
        </p:nvSpPr>
        <p:spPr>
          <a:xfrm rot="11997595">
            <a:off x="4823995" y="5240015"/>
            <a:ext cx="289560" cy="115062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xtBox 14">
            <a:extLst>
              <a:ext uri="{FF2B5EF4-FFF2-40B4-BE49-F238E27FC236}">
                <a16:creationId xmlns:a16="http://schemas.microsoft.com/office/drawing/2014/main" id="{52C22DD8-FA9C-CDBD-57A1-57AD487D6ED7}"/>
              </a:ext>
            </a:extLst>
          </p:cNvPr>
          <p:cNvSpPr txBox="1"/>
          <p:nvPr/>
        </p:nvSpPr>
        <p:spPr>
          <a:xfrm>
            <a:off x="673100" y="1989759"/>
            <a:ext cx="11395255" cy="369332"/>
          </a:xfrm>
          <a:prstGeom prst="rect">
            <a:avLst/>
          </a:prstGeom>
          <a:noFill/>
        </p:spPr>
        <p:txBody>
          <a:bodyPr wrap="square">
            <a:spAutoFit/>
          </a:bodyPr>
          <a:lstStyle/>
          <a:p>
            <a:pPr>
              <a:spcAft>
                <a:spcPts val="357"/>
              </a:spcAft>
            </a:pPr>
            <a:r>
              <a:rPr lang="en-US" dirty="0">
                <a:solidFill>
                  <a:srgbClr val="00AAF0"/>
                </a:solidFill>
                <a:latin typeface="Trebuchet MS" panose="020B0703020202090204" pitchFamily="34" charset="0"/>
              </a:rPr>
              <a:t>Smoldering lesion growth</a:t>
            </a:r>
            <a:r>
              <a:rPr lang="en-US" dirty="0">
                <a:latin typeface="Trebuchet MS" panose="020B0703020202090204" pitchFamily="34" charset="0"/>
              </a:rPr>
              <a:t> is a strong candidate for </a:t>
            </a:r>
            <a:r>
              <a:rPr lang="en-US" dirty="0">
                <a:solidFill>
                  <a:srgbClr val="00AAF0"/>
                </a:solidFill>
                <a:latin typeface="Trebuchet MS" panose="020B0703020202090204" pitchFamily="34" charset="0"/>
              </a:rPr>
              <a:t>pathologic underpinnings</a:t>
            </a:r>
            <a:r>
              <a:rPr lang="en-US" dirty="0">
                <a:latin typeface="Trebuchet MS" panose="020B0703020202090204" pitchFamily="34" charset="0"/>
              </a:rPr>
              <a:t> of cognitive PIRA</a:t>
            </a:r>
            <a:endParaRPr lang="en-US" sz="1800" dirty="0">
              <a:latin typeface="Trebuchet MS" panose="020B0703020202090204" pitchFamily="34" charset="0"/>
            </a:endParaRPr>
          </a:p>
        </p:txBody>
      </p:sp>
      <p:sp>
        <p:nvSpPr>
          <p:cNvPr id="4" name="TextBox 3">
            <a:extLst>
              <a:ext uri="{FF2B5EF4-FFF2-40B4-BE49-F238E27FC236}">
                <a16:creationId xmlns:a16="http://schemas.microsoft.com/office/drawing/2014/main" id="{3BD78646-8C18-0883-69E9-0F86A78AE746}"/>
              </a:ext>
            </a:extLst>
          </p:cNvPr>
          <p:cNvSpPr txBox="1"/>
          <p:nvPr/>
        </p:nvSpPr>
        <p:spPr>
          <a:xfrm>
            <a:off x="662214" y="6403396"/>
            <a:ext cx="6096000" cy="369332"/>
          </a:xfrm>
          <a:prstGeom prst="rect">
            <a:avLst/>
          </a:prstGeom>
          <a:noFill/>
        </p:spPr>
        <p:txBody>
          <a:bodyPr wrap="square">
            <a:spAutoFit/>
          </a:bodyPr>
          <a:lstStyle/>
          <a:p>
            <a:r>
              <a:rPr lang="en-US" sz="1800" dirty="0"/>
              <a:t>Motyl et al., Diagnostics, 2021</a:t>
            </a:r>
          </a:p>
        </p:txBody>
      </p:sp>
    </p:spTree>
    <p:extLst>
      <p:ext uri="{BB962C8B-B14F-4D97-AF65-F5344CB8AC3E}">
        <p14:creationId xmlns:p14="http://schemas.microsoft.com/office/powerpoint/2010/main" val="1556345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7B6E-A3D4-C9BF-065E-DEC24BD52913}"/>
              </a:ext>
            </a:extLst>
          </p:cNvPr>
          <p:cNvSpPr>
            <a:spLocks noGrp="1"/>
          </p:cNvSpPr>
          <p:nvPr>
            <p:ph type="title"/>
          </p:nvPr>
        </p:nvSpPr>
        <p:spPr/>
        <p:txBody>
          <a:bodyPr/>
          <a:lstStyle/>
          <a:p>
            <a:r>
              <a:rPr lang="en-US" dirty="0"/>
              <a:t>Discussion</a:t>
            </a:r>
            <a:endParaRPr lang="nl-NL" dirty="0"/>
          </a:p>
        </p:txBody>
      </p:sp>
      <p:sp>
        <p:nvSpPr>
          <p:cNvPr id="3" name="Footer Placeholder 2">
            <a:extLst>
              <a:ext uri="{FF2B5EF4-FFF2-40B4-BE49-F238E27FC236}">
                <a16:creationId xmlns:a16="http://schemas.microsoft.com/office/drawing/2014/main" id="{D766DE86-0613-2CB6-7CAF-E1F74FAC28DA}"/>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5" name="Picture 4">
            <a:extLst>
              <a:ext uri="{FF2B5EF4-FFF2-40B4-BE49-F238E27FC236}">
                <a16:creationId xmlns:a16="http://schemas.microsoft.com/office/drawing/2014/main" id="{97E6B2BD-4E57-DC85-6740-7EEA896BA5D2}"/>
              </a:ext>
            </a:extLst>
          </p:cNvPr>
          <p:cNvPicPr>
            <a:picLocks noChangeAspect="1"/>
          </p:cNvPicPr>
          <p:nvPr/>
        </p:nvPicPr>
        <p:blipFill>
          <a:blip r:embed="rId3"/>
          <a:stretch>
            <a:fillRect/>
          </a:stretch>
        </p:blipFill>
        <p:spPr>
          <a:xfrm>
            <a:off x="640864" y="2873194"/>
            <a:ext cx="5714139" cy="2980954"/>
          </a:xfrm>
          <a:prstGeom prst="rect">
            <a:avLst/>
          </a:prstGeom>
        </p:spPr>
      </p:pic>
      <p:sp>
        <p:nvSpPr>
          <p:cNvPr id="8" name="TextBox 7">
            <a:extLst>
              <a:ext uri="{FF2B5EF4-FFF2-40B4-BE49-F238E27FC236}">
                <a16:creationId xmlns:a16="http://schemas.microsoft.com/office/drawing/2014/main" id="{54970158-BA3E-29B6-454D-890FBB94910B}"/>
              </a:ext>
            </a:extLst>
          </p:cNvPr>
          <p:cNvSpPr txBox="1"/>
          <p:nvPr/>
        </p:nvSpPr>
        <p:spPr>
          <a:xfrm>
            <a:off x="673100" y="2543492"/>
            <a:ext cx="2497809" cy="369332"/>
          </a:xfrm>
          <a:prstGeom prst="rect">
            <a:avLst/>
          </a:prstGeom>
          <a:noFill/>
        </p:spPr>
        <p:txBody>
          <a:bodyPr wrap="square">
            <a:spAutoFit/>
          </a:bodyPr>
          <a:lstStyle/>
          <a:p>
            <a:pPr>
              <a:spcAft>
                <a:spcPts val="357"/>
              </a:spcAft>
            </a:pPr>
            <a:r>
              <a:rPr lang="en-US" sz="1800" dirty="0">
                <a:latin typeface="Trebuchet MS" panose="020B0703020202090204" pitchFamily="34" charset="0"/>
              </a:rPr>
              <a:t>P548, Poster Session 2</a:t>
            </a:r>
          </a:p>
        </p:txBody>
      </p:sp>
      <p:sp>
        <p:nvSpPr>
          <p:cNvPr id="9" name="TextBox 8">
            <a:extLst>
              <a:ext uri="{FF2B5EF4-FFF2-40B4-BE49-F238E27FC236}">
                <a16:creationId xmlns:a16="http://schemas.microsoft.com/office/drawing/2014/main" id="{003F1D4B-77C1-8426-463A-41BE421E1097}"/>
              </a:ext>
            </a:extLst>
          </p:cNvPr>
          <p:cNvSpPr txBox="1"/>
          <p:nvPr/>
        </p:nvSpPr>
        <p:spPr>
          <a:xfrm>
            <a:off x="6658160" y="2543492"/>
            <a:ext cx="3216997" cy="369332"/>
          </a:xfrm>
          <a:prstGeom prst="rect">
            <a:avLst/>
          </a:prstGeom>
          <a:noFill/>
        </p:spPr>
        <p:txBody>
          <a:bodyPr wrap="square">
            <a:spAutoFit/>
          </a:bodyPr>
          <a:lstStyle/>
          <a:p>
            <a:pPr>
              <a:spcAft>
                <a:spcPts val="357"/>
              </a:spcAft>
            </a:pPr>
            <a:r>
              <a:rPr lang="en-US" sz="1800" dirty="0">
                <a:latin typeface="Trebuchet MS" panose="020B0703020202090204" pitchFamily="34" charset="0"/>
              </a:rPr>
              <a:t>P670, Poster Session 2</a:t>
            </a:r>
          </a:p>
        </p:txBody>
      </p:sp>
      <p:pic>
        <p:nvPicPr>
          <p:cNvPr id="17" name="Picture 16">
            <a:extLst>
              <a:ext uri="{FF2B5EF4-FFF2-40B4-BE49-F238E27FC236}">
                <a16:creationId xmlns:a16="http://schemas.microsoft.com/office/drawing/2014/main" id="{ADE98BCF-6000-556B-5F0D-B3BEB2F28D6E}"/>
              </a:ext>
            </a:extLst>
          </p:cNvPr>
          <p:cNvPicPr>
            <a:picLocks noChangeAspect="1"/>
          </p:cNvPicPr>
          <p:nvPr/>
        </p:nvPicPr>
        <p:blipFill>
          <a:blip r:embed="rId4"/>
          <a:srcRect t="36663" b="1601"/>
          <a:stretch/>
        </p:blipFill>
        <p:spPr>
          <a:xfrm>
            <a:off x="6589802" y="2873194"/>
            <a:ext cx="5388389" cy="2966678"/>
          </a:xfrm>
          <a:prstGeom prst="rect">
            <a:avLst/>
          </a:prstGeom>
        </p:spPr>
      </p:pic>
      <p:sp>
        <p:nvSpPr>
          <p:cNvPr id="4" name="TextBox 3">
            <a:extLst>
              <a:ext uri="{FF2B5EF4-FFF2-40B4-BE49-F238E27FC236}">
                <a16:creationId xmlns:a16="http://schemas.microsoft.com/office/drawing/2014/main" id="{EECA1931-5532-2F69-131E-47F6D9B8BF58}"/>
              </a:ext>
            </a:extLst>
          </p:cNvPr>
          <p:cNvSpPr txBox="1"/>
          <p:nvPr/>
        </p:nvSpPr>
        <p:spPr>
          <a:xfrm>
            <a:off x="673100" y="1989759"/>
            <a:ext cx="11395255" cy="369332"/>
          </a:xfrm>
          <a:prstGeom prst="rect">
            <a:avLst/>
          </a:prstGeom>
          <a:noFill/>
        </p:spPr>
        <p:txBody>
          <a:bodyPr wrap="square">
            <a:spAutoFit/>
          </a:bodyPr>
          <a:lstStyle/>
          <a:p>
            <a:pPr>
              <a:spcAft>
                <a:spcPts val="357"/>
              </a:spcAft>
            </a:pPr>
            <a:r>
              <a:rPr lang="en-US" dirty="0">
                <a:solidFill>
                  <a:srgbClr val="00AAF0"/>
                </a:solidFill>
                <a:latin typeface="Trebuchet MS" panose="020B0703020202090204" pitchFamily="34" charset="0"/>
              </a:rPr>
              <a:t>Neocortical atrophy</a:t>
            </a:r>
            <a:r>
              <a:rPr lang="en-US" dirty="0">
                <a:latin typeface="Trebuchet MS" panose="020B0703020202090204" pitchFamily="34" charset="0"/>
              </a:rPr>
              <a:t> and </a:t>
            </a:r>
            <a:r>
              <a:rPr lang="en-US" dirty="0">
                <a:solidFill>
                  <a:srgbClr val="00AAF0"/>
                </a:solidFill>
                <a:latin typeface="Trebuchet MS" panose="020B0703020202090204" pitchFamily="34" charset="0"/>
              </a:rPr>
              <a:t>functional network collapse </a:t>
            </a:r>
            <a:r>
              <a:rPr lang="en-US" dirty="0">
                <a:latin typeface="Trebuchet MS" panose="020B0703020202090204" pitchFamily="34" charset="0"/>
              </a:rPr>
              <a:t>also likely to contribute to cognitive PIRA</a:t>
            </a:r>
            <a:endParaRPr lang="en-US" sz="1800" dirty="0">
              <a:latin typeface="Trebuchet MS" panose="020B0703020202090204" pitchFamily="34" charset="0"/>
            </a:endParaRPr>
          </a:p>
        </p:txBody>
      </p:sp>
      <p:sp>
        <p:nvSpPr>
          <p:cNvPr id="6" name="TextBox 5">
            <a:extLst>
              <a:ext uri="{FF2B5EF4-FFF2-40B4-BE49-F238E27FC236}">
                <a16:creationId xmlns:a16="http://schemas.microsoft.com/office/drawing/2014/main" id="{CE1CC638-58DC-73F3-1DCA-AF2097C6E082}"/>
              </a:ext>
            </a:extLst>
          </p:cNvPr>
          <p:cNvSpPr txBox="1"/>
          <p:nvPr/>
        </p:nvSpPr>
        <p:spPr>
          <a:xfrm>
            <a:off x="662214" y="6403396"/>
            <a:ext cx="6837812" cy="369332"/>
          </a:xfrm>
          <a:prstGeom prst="rect">
            <a:avLst/>
          </a:prstGeom>
          <a:noFill/>
        </p:spPr>
        <p:txBody>
          <a:bodyPr wrap="square">
            <a:spAutoFit/>
          </a:bodyPr>
          <a:lstStyle/>
          <a:p>
            <a:r>
              <a:rPr lang="en-US" sz="1800" dirty="0"/>
              <a:t>Ziccardi et al, ECTRIMS, 2025; Fuchs et al, ECTRIMS, 2025</a:t>
            </a:r>
          </a:p>
        </p:txBody>
      </p:sp>
    </p:spTree>
    <p:extLst>
      <p:ext uri="{BB962C8B-B14F-4D97-AF65-F5344CB8AC3E}">
        <p14:creationId xmlns:p14="http://schemas.microsoft.com/office/powerpoint/2010/main" val="149547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0F072-317C-1310-6FD6-777F72FA88A1}"/>
              </a:ext>
            </a:extLst>
          </p:cNvPr>
          <p:cNvSpPr>
            <a:spLocks noGrp="1"/>
          </p:cNvSpPr>
          <p:nvPr>
            <p:ph type="title"/>
          </p:nvPr>
        </p:nvSpPr>
        <p:spPr/>
        <p:txBody>
          <a:bodyPr/>
          <a:lstStyle/>
          <a:p>
            <a:r>
              <a:rPr lang="en-US" dirty="0"/>
              <a:t>Discussion</a:t>
            </a:r>
            <a:endParaRPr lang="nl-NL" dirty="0"/>
          </a:p>
        </p:txBody>
      </p:sp>
      <p:sp>
        <p:nvSpPr>
          <p:cNvPr id="3" name="Footer Placeholder 2">
            <a:extLst>
              <a:ext uri="{FF2B5EF4-FFF2-40B4-BE49-F238E27FC236}">
                <a16:creationId xmlns:a16="http://schemas.microsoft.com/office/drawing/2014/main" id="{4075D54C-70F6-2969-029F-DCB7D1A1B533}"/>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sp>
        <p:nvSpPr>
          <p:cNvPr id="4" name="TextBox 3">
            <a:extLst>
              <a:ext uri="{FF2B5EF4-FFF2-40B4-BE49-F238E27FC236}">
                <a16:creationId xmlns:a16="http://schemas.microsoft.com/office/drawing/2014/main" id="{908821E6-930E-4717-1F5E-D67FF933D493}"/>
              </a:ext>
            </a:extLst>
          </p:cNvPr>
          <p:cNvSpPr txBox="1"/>
          <p:nvPr/>
        </p:nvSpPr>
        <p:spPr>
          <a:xfrm>
            <a:off x="673100" y="1989759"/>
            <a:ext cx="11395255" cy="369332"/>
          </a:xfrm>
          <a:prstGeom prst="rect">
            <a:avLst/>
          </a:prstGeom>
          <a:noFill/>
        </p:spPr>
        <p:txBody>
          <a:bodyPr wrap="square">
            <a:spAutoFit/>
          </a:bodyPr>
          <a:lstStyle/>
          <a:p>
            <a:pPr>
              <a:spcAft>
                <a:spcPts val="357"/>
              </a:spcAft>
            </a:pPr>
            <a:r>
              <a:rPr lang="en-US" dirty="0">
                <a:solidFill>
                  <a:srgbClr val="00AAF0"/>
                </a:solidFill>
                <a:latin typeface="Trebuchet MS" panose="020B0703020202090204" pitchFamily="34" charset="0"/>
              </a:rPr>
              <a:t>Practice effects </a:t>
            </a:r>
            <a:r>
              <a:rPr lang="en-US" dirty="0">
                <a:latin typeface="Trebuchet MS" panose="020B0703020202090204" pitchFamily="34" charset="0"/>
              </a:rPr>
              <a:t>and</a:t>
            </a:r>
            <a:r>
              <a:rPr lang="en-US" dirty="0">
                <a:solidFill>
                  <a:srgbClr val="00AAF0"/>
                </a:solidFill>
                <a:latin typeface="Trebuchet MS" panose="020B0703020202090204" pitchFamily="34" charset="0"/>
              </a:rPr>
              <a:t> test-retest noise </a:t>
            </a:r>
            <a:r>
              <a:rPr lang="en-US" dirty="0">
                <a:latin typeface="Trebuchet MS" panose="020B0703020202090204" pitchFamily="34" charset="0"/>
              </a:rPr>
              <a:t>are pivotal to consider in </a:t>
            </a:r>
            <a:r>
              <a:rPr lang="en-US" dirty="0">
                <a:solidFill>
                  <a:srgbClr val="00AAF0"/>
                </a:solidFill>
                <a:latin typeface="Trebuchet MS" panose="020B0703020202090204" pitchFamily="34" charset="0"/>
              </a:rPr>
              <a:t>longitudinal </a:t>
            </a:r>
            <a:r>
              <a:rPr lang="en-US" dirty="0">
                <a:latin typeface="Trebuchet MS" panose="020B0703020202090204" pitchFamily="34" charset="0"/>
              </a:rPr>
              <a:t>cognitive analyses</a:t>
            </a:r>
            <a:endParaRPr lang="en-US" sz="1800" dirty="0">
              <a:latin typeface="Trebuchet MS" panose="020B0703020202090204" pitchFamily="34" charset="0"/>
            </a:endParaRPr>
          </a:p>
        </p:txBody>
      </p:sp>
      <p:pic>
        <p:nvPicPr>
          <p:cNvPr id="7" name="Picture 6">
            <a:extLst>
              <a:ext uri="{FF2B5EF4-FFF2-40B4-BE49-F238E27FC236}">
                <a16:creationId xmlns:a16="http://schemas.microsoft.com/office/drawing/2014/main" id="{C2B44918-1A5E-AA45-02CB-9AB6CADC1DD6}"/>
              </a:ext>
            </a:extLst>
          </p:cNvPr>
          <p:cNvPicPr>
            <a:picLocks noChangeAspect="1"/>
          </p:cNvPicPr>
          <p:nvPr/>
        </p:nvPicPr>
        <p:blipFill>
          <a:blip r:embed="rId2"/>
          <a:stretch>
            <a:fillRect/>
          </a:stretch>
        </p:blipFill>
        <p:spPr>
          <a:xfrm>
            <a:off x="673100" y="2534458"/>
            <a:ext cx="5283984" cy="3292410"/>
          </a:xfrm>
          <a:prstGeom prst="rect">
            <a:avLst/>
          </a:prstGeom>
        </p:spPr>
      </p:pic>
      <p:pic>
        <p:nvPicPr>
          <p:cNvPr id="9" name="Picture 8">
            <a:extLst>
              <a:ext uri="{FF2B5EF4-FFF2-40B4-BE49-F238E27FC236}">
                <a16:creationId xmlns:a16="http://schemas.microsoft.com/office/drawing/2014/main" id="{5C6D823C-6BE2-53FE-87C8-64BEA9FC2016}"/>
              </a:ext>
            </a:extLst>
          </p:cNvPr>
          <p:cNvPicPr>
            <a:picLocks noChangeAspect="1"/>
          </p:cNvPicPr>
          <p:nvPr/>
        </p:nvPicPr>
        <p:blipFill>
          <a:blip r:embed="rId3"/>
          <a:srcRect b="44113"/>
          <a:stretch/>
        </p:blipFill>
        <p:spPr>
          <a:xfrm>
            <a:off x="6234918" y="2534457"/>
            <a:ext cx="5283982" cy="3298259"/>
          </a:xfrm>
          <a:prstGeom prst="rect">
            <a:avLst/>
          </a:prstGeom>
        </p:spPr>
      </p:pic>
      <p:sp>
        <p:nvSpPr>
          <p:cNvPr id="12" name="TextBox 11">
            <a:extLst>
              <a:ext uri="{FF2B5EF4-FFF2-40B4-BE49-F238E27FC236}">
                <a16:creationId xmlns:a16="http://schemas.microsoft.com/office/drawing/2014/main" id="{C0093090-8BF3-FEBA-473D-5283A86FED7E}"/>
              </a:ext>
            </a:extLst>
          </p:cNvPr>
          <p:cNvSpPr txBox="1"/>
          <p:nvPr/>
        </p:nvSpPr>
        <p:spPr>
          <a:xfrm>
            <a:off x="662214" y="6403396"/>
            <a:ext cx="6837812" cy="369332"/>
          </a:xfrm>
          <a:prstGeom prst="rect">
            <a:avLst/>
          </a:prstGeom>
          <a:noFill/>
        </p:spPr>
        <p:txBody>
          <a:bodyPr wrap="square">
            <a:spAutoFit/>
          </a:bodyPr>
          <a:lstStyle/>
          <a:p>
            <a:r>
              <a:rPr lang="en-US" sz="1800" dirty="0" err="1"/>
              <a:t>Novakova</a:t>
            </a:r>
            <a:r>
              <a:rPr lang="en-US" sz="1800" dirty="0"/>
              <a:t> et al., MSJ, 2025</a:t>
            </a:r>
          </a:p>
        </p:txBody>
      </p:sp>
    </p:spTree>
    <p:extLst>
      <p:ext uri="{BB962C8B-B14F-4D97-AF65-F5344CB8AC3E}">
        <p14:creationId xmlns:p14="http://schemas.microsoft.com/office/powerpoint/2010/main" val="2513333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CA14F-AB78-B504-7157-A7F7B5E92488}"/>
              </a:ext>
            </a:extLst>
          </p:cNvPr>
          <p:cNvSpPr>
            <a:spLocks noGrp="1"/>
          </p:cNvSpPr>
          <p:nvPr>
            <p:ph type="title"/>
          </p:nvPr>
        </p:nvSpPr>
        <p:spPr/>
        <p:txBody>
          <a:bodyPr/>
          <a:lstStyle/>
          <a:p>
            <a:r>
              <a:rPr lang="en-US" dirty="0"/>
              <a:t>Conclusions and future directions</a:t>
            </a:r>
            <a:endParaRPr lang="nl-NL" dirty="0"/>
          </a:p>
        </p:txBody>
      </p:sp>
      <p:sp>
        <p:nvSpPr>
          <p:cNvPr id="3" name="Footer Placeholder 2">
            <a:extLst>
              <a:ext uri="{FF2B5EF4-FFF2-40B4-BE49-F238E27FC236}">
                <a16:creationId xmlns:a16="http://schemas.microsoft.com/office/drawing/2014/main" id="{65B5CDFE-16D1-E94D-0F99-8C56F429F995}"/>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sp>
        <p:nvSpPr>
          <p:cNvPr id="5" name="TextBox 4">
            <a:extLst>
              <a:ext uri="{FF2B5EF4-FFF2-40B4-BE49-F238E27FC236}">
                <a16:creationId xmlns:a16="http://schemas.microsoft.com/office/drawing/2014/main" id="{D9A0BCD9-EE63-6C9A-785D-EA86F7477ECC}"/>
              </a:ext>
            </a:extLst>
          </p:cNvPr>
          <p:cNvSpPr txBox="1"/>
          <p:nvPr/>
        </p:nvSpPr>
        <p:spPr>
          <a:xfrm>
            <a:off x="673100" y="2055341"/>
            <a:ext cx="11257232" cy="3939540"/>
          </a:xfrm>
          <a:prstGeom prst="rect">
            <a:avLst/>
          </a:prstGeom>
          <a:noFill/>
        </p:spPr>
        <p:txBody>
          <a:bodyPr wrap="square">
            <a:spAutoFit/>
          </a:bodyPr>
          <a:lstStyle/>
          <a:p>
            <a:pPr marL="285750" indent="-285750">
              <a:spcAft>
                <a:spcPts val="357"/>
              </a:spcAft>
              <a:buFont typeface="Arial" panose="020B0604020202020204" pitchFamily="34" charset="0"/>
              <a:buChar char="•"/>
            </a:pPr>
            <a:r>
              <a:rPr lang="en-US" sz="2400" dirty="0">
                <a:latin typeface="Trebuchet MS" panose="020B0703020202090204" pitchFamily="34" charset="0"/>
              </a:rPr>
              <a:t>Cognitive PIRA is a </a:t>
            </a:r>
            <a:r>
              <a:rPr lang="en-US" sz="2400" dirty="0">
                <a:solidFill>
                  <a:srgbClr val="00AAF0"/>
                </a:solidFill>
                <a:latin typeface="Trebuchet MS" panose="020B0703020202090204" pitchFamily="34" charset="0"/>
              </a:rPr>
              <a:t>window into silent MS disease progression</a:t>
            </a:r>
            <a:r>
              <a:rPr lang="en-US" sz="2400" dirty="0">
                <a:latin typeface="Trebuchet MS" panose="020B0703020202090204" pitchFamily="34" charset="0"/>
              </a:rPr>
              <a:t>, missed with clinical assessment and potentially related to </a:t>
            </a:r>
            <a:r>
              <a:rPr lang="en-US" sz="2400" dirty="0">
                <a:solidFill>
                  <a:srgbClr val="00AAF0"/>
                </a:solidFill>
                <a:latin typeface="Trebuchet MS" panose="020B0703020202090204" pitchFamily="34" charset="0"/>
              </a:rPr>
              <a:t>smoldering plaques/neurodegeneration</a:t>
            </a:r>
            <a:r>
              <a:rPr lang="en-US" sz="2400" dirty="0">
                <a:latin typeface="Trebuchet MS" panose="020B0703020202090204" pitchFamily="34" charset="0"/>
              </a:rPr>
              <a:t> – making it an ideal candidate for treatment and clinical trial endpoints</a:t>
            </a:r>
          </a:p>
          <a:p>
            <a:pPr marL="285750" indent="-285750">
              <a:spcAft>
                <a:spcPts val="357"/>
              </a:spcAft>
              <a:buFont typeface="Arial" panose="020B0604020202020204" pitchFamily="34" charset="0"/>
              <a:buChar char="•"/>
            </a:pPr>
            <a:r>
              <a:rPr lang="en-US" sz="2400" dirty="0">
                <a:latin typeface="Trebuchet MS" panose="020B0703020202090204" pitchFamily="34" charset="0"/>
              </a:rPr>
              <a:t>Its occurrence is reduced in people receiving DMT, though </a:t>
            </a:r>
            <a:r>
              <a:rPr lang="en-US" sz="2400" dirty="0">
                <a:solidFill>
                  <a:srgbClr val="00AAF0"/>
                </a:solidFill>
                <a:latin typeface="Trebuchet MS" panose="020B0703020202090204" pitchFamily="34" charset="0"/>
              </a:rPr>
              <a:t>high-efficacy</a:t>
            </a:r>
            <a:r>
              <a:rPr lang="en-US" sz="2400" dirty="0">
                <a:latin typeface="Trebuchet MS" panose="020B0703020202090204" pitchFamily="34" charset="0"/>
              </a:rPr>
              <a:t> therapy may </a:t>
            </a:r>
            <a:r>
              <a:rPr lang="en-US" sz="2400" dirty="0">
                <a:solidFill>
                  <a:srgbClr val="00AAF0"/>
                </a:solidFill>
                <a:latin typeface="Trebuchet MS" panose="020B0703020202090204" pitchFamily="34" charset="0"/>
              </a:rPr>
              <a:t>control relapses</a:t>
            </a:r>
            <a:r>
              <a:rPr lang="en-US" sz="2400" dirty="0">
                <a:latin typeface="Trebuchet MS" panose="020B0703020202090204" pitchFamily="34" charset="0"/>
              </a:rPr>
              <a:t>, thereby </a:t>
            </a:r>
            <a:r>
              <a:rPr lang="en-US" sz="2400" dirty="0">
                <a:solidFill>
                  <a:srgbClr val="00AAF0"/>
                </a:solidFill>
                <a:latin typeface="Trebuchet MS" panose="020B0703020202090204" pitchFamily="34" charset="0"/>
              </a:rPr>
              <a:t>increasing proportions </a:t>
            </a:r>
            <a:r>
              <a:rPr lang="en-US" sz="2400" dirty="0">
                <a:latin typeface="Trebuchet MS" panose="020B0703020202090204" pitchFamily="34" charset="0"/>
              </a:rPr>
              <a:t>of cognitive </a:t>
            </a:r>
            <a:r>
              <a:rPr lang="en-US" sz="2400" dirty="0">
                <a:solidFill>
                  <a:srgbClr val="00AAF0"/>
                </a:solidFill>
                <a:latin typeface="Trebuchet MS" panose="020B0703020202090204" pitchFamily="34" charset="0"/>
              </a:rPr>
              <a:t>decline considered PIRA </a:t>
            </a:r>
            <a:endParaRPr lang="en-US" sz="2400" dirty="0">
              <a:latin typeface="Trebuchet MS" panose="020B0703020202090204" pitchFamily="34" charset="0"/>
            </a:endParaRPr>
          </a:p>
          <a:p>
            <a:pPr marL="742950" lvl="1" indent="-285750">
              <a:spcAft>
                <a:spcPts val="357"/>
              </a:spcAft>
              <a:buFont typeface="Arial" panose="020B0604020202020204" pitchFamily="34" charset="0"/>
              <a:buChar char="•"/>
            </a:pPr>
            <a:r>
              <a:rPr lang="en-US" sz="2400" dirty="0">
                <a:solidFill>
                  <a:srgbClr val="00AAF0"/>
                </a:solidFill>
                <a:latin typeface="Trebuchet MS" panose="020B0703020202090204" pitchFamily="34" charset="0"/>
              </a:rPr>
              <a:t>Indication bias</a:t>
            </a:r>
            <a:r>
              <a:rPr lang="en-US" sz="2400" dirty="0">
                <a:latin typeface="Trebuchet MS" panose="020B0703020202090204" pitchFamily="34" charset="0"/>
              </a:rPr>
              <a:t> may also explain increased PIRA in HE-treated people</a:t>
            </a:r>
          </a:p>
          <a:p>
            <a:pPr marL="285750" indent="-285750">
              <a:spcAft>
                <a:spcPts val="357"/>
              </a:spcAft>
              <a:buFont typeface="Arial" panose="020B0604020202020204" pitchFamily="34" charset="0"/>
              <a:buChar char="•"/>
            </a:pPr>
            <a:r>
              <a:rPr lang="en-US" sz="2400" dirty="0">
                <a:latin typeface="Trebuchet MS" panose="020B0703020202090204" pitchFamily="34" charset="0"/>
              </a:rPr>
              <a:t>Prospective research is needed to explore biological mechanisms, effects of intervention, and to better distinguish cognitive PIRA from cognitive relapse. </a:t>
            </a:r>
          </a:p>
        </p:txBody>
      </p:sp>
    </p:spTree>
    <p:extLst>
      <p:ext uri="{BB962C8B-B14F-4D97-AF65-F5344CB8AC3E}">
        <p14:creationId xmlns:p14="http://schemas.microsoft.com/office/powerpoint/2010/main" val="16892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2BCF4-A632-CAC1-B442-B7AEBF2085B6}"/>
              </a:ext>
            </a:extLst>
          </p:cNvPr>
          <p:cNvSpPr>
            <a:spLocks noGrp="1"/>
          </p:cNvSpPr>
          <p:nvPr>
            <p:ph type="title"/>
          </p:nvPr>
        </p:nvSpPr>
        <p:spPr/>
        <p:txBody>
          <a:bodyPr/>
          <a:lstStyle/>
          <a:p>
            <a:r>
              <a:rPr lang="nl-NL" dirty="0" err="1"/>
              <a:t>Thank</a:t>
            </a:r>
            <a:r>
              <a:rPr lang="nl-NL" dirty="0"/>
              <a:t> </a:t>
            </a:r>
            <a:r>
              <a:rPr lang="nl-NL" dirty="0" err="1"/>
              <a:t>you</a:t>
            </a:r>
            <a:r>
              <a:rPr lang="nl-NL" dirty="0"/>
              <a:t>!</a:t>
            </a:r>
          </a:p>
        </p:txBody>
      </p:sp>
      <p:sp>
        <p:nvSpPr>
          <p:cNvPr id="3" name="Footer Placeholder 2">
            <a:extLst>
              <a:ext uri="{FF2B5EF4-FFF2-40B4-BE49-F238E27FC236}">
                <a16:creationId xmlns:a16="http://schemas.microsoft.com/office/drawing/2014/main" id="{81B63186-830B-9979-8F6A-8CA51814F664}"/>
              </a:ext>
            </a:extLst>
          </p:cNvPr>
          <p:cNvSpPr>
            <a:spLocks noGrp="1"/>
          </p:cNvSpPr>
          <p:nvPr>
            <p:ph type="ftr" sz="quarter" idx="11"/>
          </p:nvPr>
        </p:nvSpPr>
        <p:spPr/>
        <p:txBody>
          <a:bodyPr/>
          <a:lstStyle/>
          <a:p>
            <a:pPr algn="ctr"/>
            <a:r>
              <a:rPr lang="nl-NL" b="1">
                <a:solidFill>
                  <a:srgbClr val="003741"/>
                </a:solidFill>
              </a:rPr>
              <a:t>MS Center Amsterdam</a:t>
            </a:r>
            <a:endParaRPr lang="nl-NL" b="1" dirty="0">
              <a:solidFill>
                <a:srgbClr val="003741"/>
              </a:solidFill>
            </a:endParaRPr>
          </a:p>
        </p:txBody>
      </p:sp>
      <p:pic>
        <p:nvPicPr>
          <p:cNvPr id="4" name="Picture 3">
            <a:extLst>
              <a:ext uri="{FF2B5EF4-FFF2-40B4-BE49-F238E27FC236}">
                <a16:creationId xmlns:a16="http://schemas.microsoft.com/office/drawing/2014/main" id="{4FB184A3-0DEA-43C3-B9D3-936AEEA3EF3B}"/>
              </a:ext>
            </a:extLst>
          </p:cNvPr>
          <p:cNvPicPr>
            <a:picLocks noChangeAspect="1"/>
          </p:cNvPicPr>
          <p:nvPr/>
        </p:nvPicPr>
        <p:blipFill>
          <a:blip r:embed="rId2"/>
          <a:stretch>
            <a:fillRect/>
          </a:stretch>
        </p:blipFill>
        <p:spPr>
          <a:xfrm>
            <a:off x="829474" y="2402910"/>
            <a:ext cx="1277413" cy="532256"/>
          </a:xfrm>
          <a:prstGeom prst="rect">
            <a:avLst/>
          </a:prstGeom>
        </p:spPr>
      </p:pic>
      <p:pic>
        <p:nvPicPr>
          <p:cNvPr id="5" name="Picture 4">
            <a:extLst>
              <a:ext uri="{FF2B5EF4-FFF2-40B4-BE49-F238E27FC236}">
                <a16:creationId xmlns:a16="http://schemas.microsoft.com/office/drawing/2014/main" id="{C3CB7333-DF4B-4571-B39F-A73D05A00395}"/>
              </a:ext>
            </a:extLst>
          </p:cNvPr>
          <p:cNvPicPr>
            <a:picLocks noChangeAspect="1"/>
          </p:cNvPicPr>
          <p:nvPr/>
        </p:nvPicPr>
        <p:blipFill>
          <a:blip r:embed="rId3"/>
          <a:stretch>
            <a:fillRect/>
          </a:stretch>
        </p:blipFill>
        <p:spPr>
          <a:xfrm>
            <a:off x="757876" y="3760464"/>
            <a:ext cx="1479561" cy="513050"/>
          </a:xfrm>
          <a:prstGeom prst="rect">
            <a:avLst/>
          </a:prstGeom>
        </p:spPr>
      </p:pic>
      <p:pic>
        <p:nvPicPr>
          <p:cNvPr id="6" name="Picture 5">
            <a:extLst>
              <a:ext uri="{FF2B5EF4-FFF2-40B4-BE49-F238E27FC236}">
                <a16:creationId xmlns:a16="http://schemas.microsoft.com/office/drawing/2014/main" id="{E0FDC2D7-1B5F-4A70-8587-A150339B27AF}"/>
              </a:ext>
            </a:extLst>
          </p:cNvPr>
          <p:cNvPicPr>
            <a:picLocks noChangeAspect="1"/>
          </p:cNvPicPr>
          <p:nvPr/>
        </p:nvPicPr>
        <p:blipFill>
          <a:blip r:embed="rId4"/>
          <a:stretch>
            <a:fillRect/>
          </a:stretch>
        </p:blipFill>
        <p:spPr>
          <a:xfrm>
            <a:off x="631395" y="3159597"/>
            <a:ext cx="1673569" cy="398583"/>
          </a:xfrm>
          <a:prstGeom prst="rect">
            <a:avLst/>
          </a:prstGeom>
        </p:spPr>
      </p:pic>
      <p:pic>
        <p:nvPicPr>
          <p:cNvPr id="7" name="Picture 6">
            <a:extLst>
              <a:ext uri="{FF2B5EF4-FFF2-40B4-BE49-F238E27FC236}">
                <a16:creationId xmlns:a16="http://schemas.microsoft.com/office/drawing/2014/main" id="{2E3952A3-2C26-4843-A8A3-09646B2EE094}"/>
              </a:ext>
            </a:extLst>
          </p:cNvPr>
          <p:cNvPicPr>
            <a:picLocks noChangeAspect="1"/>
          </p:cNvPicPr>
          <p:nvPr/>
        </p:nvPicPr>
        <p:blipFill>
          <a:blip r:embed="rId5"/>
          <a:stretch>
            <a:fillRect/>
          </a:stretch>
        </p:blipFill>
        <p:spPr>
          <a:xfrm>
            <a:off x="7703655" y="2728812"/>
            <a:ext cx="1005840" cy="1005840"/>
          </a:xfrm>
          <a:prstGeom prst="rect">
            <a:avLst/>
          </a:prstGeom>
        </p:spPr>
      </p:pic>
      <p:pic>
        <p:nvPicPr>
          <p:cNvPr id="8" name="Picture 7">
            <a:extLst>
              <a:ext uri="{FF2B5EF4-FFF2-40B4-BE49-F238E27FC236}">
                <a16:creationId xmlns:a16="http://schemas.microsoft.com/office/drawing/2014/main" id="{F5A92968-2812-4225-8403-CD0F75065353}"/>
              </a:ext>
            </a:extLst>
          </p:cNvPr>
          <p:cNvPicPr>
            <a:picLocks noChangeAspect="1"/>
          </p:cNvPicPr>
          <p:nvPr/>
        </p:nvPicPr>
        <p:blipFill rotWithShape="1">
          <a:blip r:embed="rId6"/>
          <a:srcRect l="6625" t="3183" r="19429" b="22870"/>
          <a:stretch/>
        </p:blipFill>
        <p:spPr>
          <a:xfrm>
            <a:off x="9894089" y="1582467"/>
            <a:ext cx="1005840" cy="1005840"/>
          </a:xfrm>
          <a:prstGeom prst="rect">
            <a:avLst/>
          </a:prstGeom>
        </p:spPr>
      </p:pic>
      <p:pic>
        <p:nvPicPr>
          <p:cNvPr id="9" name="Picture 8">
            <a:extLst>
              <a:ext uri="{FF2B5EF4-FFF2-40B4-BE49-F238E27FC236}">
                <a16:creationId xmlns:a16="http://schemas.microsoft.com/office/drawing/2014/main" id="{4985708A-8C5D-4CFB-A5C0-6B7577416F73}"/>
              </a:ext>
            </a:extLst>
          </p:cNvPr>
          <p:cNvPicPr>
            <a:picLocks noChangeAspect="1"/>
          </p:cNvPicPr>
          <p:nvPr/>
        </p:nvPicPr>
        <p:blipFill rotWithShape="1">
          <a:blip r:embed="rId7"/>
          <a:srcRect t="1222" b="1837"/>
          <a:stretch/>
        </p:blipFill>
        <p:spPr>
          <a:xfrm>
            <a:off x="7703655" y="1589520"/>
            <a:ext cx="1005840" cy="1005840"/>
          </a:xfrm>
          <a:prstGeom prst="rect">
            <a:avLst/>
          </a:prstGeom>
        </p:spPr>
      </p:pic>
      <p:pic>
        <p:nvPicPr>
          <p:cNvPr id="10" name="Picture 9">
            <a:extLst>
              <a:ext uri="{FF2B5EF4-FFF2-40B4-BE49-F238E27FC236}">
                <a16:creationId xmlns:a16="http://schemas.microsoft.com/office/drawing/2014/main" id="{479AB198-40AB-47B4-A244-A2EACD977969}"/>
              </a:ext>
            </a:extLst>
          </p:cNvPr>
          <p:cNvPicPr>
            <a:picLocks noChangeAspect="1"/>
          </p:cNvPicPr>
          <p:nvPr/>
        </p:nvPicPr>
        <p:blipFill rotWithShape="1">
          <a:blip r:embed="rId8"/>
          <a:srcRect t="1052" b="32282"/>
          <a:stretch/>
        </p:blipFill>
        <p:spPr>
          <a:xfrm>
            <a:off x="7692811" y="3867273"/>
            <a:ext cx="1005840" cy="1005840"/>
          </a:xfrm>
          <a:prstGeom prst="rect">
            <a:avLst/>
          </a:prstGeom>
        </p:spPr>
      </p:pic>
      <p:pic>
        <p:nvPicPr>
          <p:cNvPr id="12" name="Picture 11">
            <a:extLst>
              <a:ext uri="{FF2B5EF4-FFF2-40B4-BE49-F238E27FC236}">
                <a16:creationId xmlns:a16="http://schemas.microsoft.com/office/drawing/2014/main" id="{A6273B7A-B095-4B0D-88A7-F831EC032B2B}"/>
              </a:ext>
            </a:extLst>
          </p:cNvPr>
          <p:cNvPicPr>
            <a:picLocks noChangeAspect="1"/>
          </p:cNvPicPr>
          <p:nvPr/>
        </p:nvPicPr>
        <p:blipFill rotWithShape="1">
          <a:blip r:embed="rId9"/>
          <a:srcRect t="8044" r="5129" b="28709"/>
          <a:stretch/>
        </p:blipFill>
        <p:spPr>
          <a:xfrm>
            <a:off x="8798547" y="2718710"/>
            <a:ext cx="1005840" cy="1005840"/>
          </a:xfrm>
          <a:prstGeom prst="rect">
            <a:avLst/>
          </a:prstGeom>
        </p:spPr>
      </p:pic>
      <p:sp>
        <p:nvSpPr>
          <p:cNvPr id="14" name="TextBox 13">
            <a:extLst>
              <a:ext uri="{FF2B5EF4-FFF2-40B4-BE49-F238E27FC236}">
                <a16:creationId xmlns:a16="http://schemas.microsoft.com/office/drawing/2014/main" id="{65B8A892-6386-CC23-8A5C-6E36D2110165}"/>
              </a:ext>
            </a:extLst>
          </p:cNvPr>
          <p:cNvSpPr txBox="1"/>
          <p:nvPr/>
        </p:nvSpPr>
        <p:spPr>
          <a:xfrm>
            <a:off x="1583715" y="5319968"/>
            <a:ext cx="3676355" cy="923330"/>
          </a:xfrm>
          <a:prstGeom prst="rect">
            <a:avLst/>
          </a:prstGeom>
          <a:noFill/>
        </p:spPr>
        <p:txBody>
          <a:bodyPr wrap="square">
            <a:spAutoFit/>
          </a:bodyPr>
          <a:lstStyle/>
          <a:p>
            <a:r>
              <a:rPr lang="en-US" dirty="0"/>
              <a:t>Thoughts? </a:t>
            </a:r>
          </a:p>
          <a:p>
            <a:r>
              <a:rPr lang="en-US" sz="1800" dirty="0">
                <a:hlinkClick r:id="rId10"/>
              </a:rPr>
              <a:t>t.fuchs@amsterdamumc.nl</a:t>
            </a:r>
            <a:r>
              <a:rPr lang="en-US" sz="1800" dirty="0"/>
              <a:t> </a:t>
            </a:r>
          </a:p>
          <a:p>
            <a:r>
              <a:rPr lang="en-US" sz="1800" b="1" dirty="0"/>
              <a:t>Poster Session 2</a:t>
            </a:r>
            <a:r>
              <a:rPr lang="en-US" sz="1800" dirty="0"/>
              <a:t>, </a:t>
            </a:r>
            <a:r>
              <a:rPr lang="en-US" sz="1800" b="1" dirty="0"/>
              <a:t>P548 &amp; P670</a:t>
            </a:r>
          </a:p>
        </p:txBody>
      </p:sp>
      <p:pic>
        <p:nvPicPr>
          <p:cNvPr id="2050" name="Picture 2" descr="Melbourne Brain Centre at RMH - Today we meet Dr Tomas Uher, who has  recently joined the Clinical Outcomes Research (CORe) Unit from Charles  University in Prague, Czech Republic. Tomas will be">
            <a:extLst>
              <a:ext uri="{FF2B5EF4-FFF2-40B4-BE49-F238E27FC236}">
                <a16:creationId xmlns:a16="http://schemas.microsoft.com/office/drawing/2014/main" id="{3E96E6BB-5E6D-D2FD-2708-610E9D52F36C}"/>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a:stretch/>
        </p:blipFill>
        <p:spPr bwMode="auto">
          <a:xfrm>
            <a:off x="8798547" y="1582467"/>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7100+ &quot;Dana&quot; profiles | LinkedIn">
            <a:extLst>
              <a:ext uri="{FF2B5EF4-FFF2-40B4-BE49-F238E27FC236}">
                <a16:creationId xmlns:a16="http://schemas.microsoft.com/office/drawing/2014/main" id="{615614B6-8775-CC64-829B-3C3A3F039CD1}"/>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a:stretch/>
        </p:blipFill>
        <p:spPr bwMode="auto">
          <a:xfrm>
            <a:off x="10988980" y="3860889"/>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ssimiliano Calabrese-Dip.Neuroscienze, Biomedicina e Movimento-Università  degli Studi di Verona">
            <a:extLst>
              <a:ext uri="{FF2B5EF4-FFF2-40B4-BE49-F238E27FC236}">
                <a16:creationId xmlns:a16="http://schemas.microsoft.com/office/drawing/2014/main" id="{3A155AE3-CA87-F0C1-4F1C-15A629B46D5F}"/>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10988980" y="2724134"/>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tefano ZICCARDI | PostDoc &amp; Neuropsychologist | PhD; Neuropsychology  specialization | University of Verona, Verona | UNIVR | Research profile">
            <a:extLst>
              <a:ext uri="{FF2B5EF4-FFF2-40B4-BE49-F238E27FC236}">
                <a16:creationId xmlns:a16="http://schemas.microsoft.com/office/drawing/2014/main" id="{01FD71FF-1486-F64B-07FB-DF4FAE3C58C6}"/>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a:stretch/>
        </p:blipFill>
        <p:spPr bwMode="auto">
          <a:xfrm>
            <a:off x="9894089" y="3867678"/>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arolin BALLOFF | PostDoc Position | Dr. rer. nat. | Heinrich Heine  University Düsseldorf, Düsseldorf | HHU | Neurologische Klinik | Research  profile">
            <a:extLst>
              <a:ext uri="{FF2B5EF4-FFF2-40B4-BE49-F238E27FC236}">
                <a16:creationId xmlns:a16="http://schemas.microsoft.com/office/drawing/2014/main" id="{B2669733-09FF-065C-AB50-A3506A93F847}"/>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10988981" y="1582467"/>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Amsterdam UMC, Locatie VUmc - Ocrelizumab kan ziekteactiviteit stoppen bij  vroege MS">
            <a:extLst>
              <a:ext uri="{FF2B5EF4-FFF2-40B4-BE49-F238E27FC236}">
                <a16:creationId xmlns:a16="http://schemas.microsoft.com/office/drawing/2014/main" id="{2F16135E-7FE7-368E-8BA7-A8A31AA114B9}"/>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a:stretch/>
        </p:blipFill>
        <p:spPr bwMode="auto">
          <a:xfrm>
            <a:off x="9894089" y="2724134"/>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Rick Hollestelle - Master student Geneeskunde aan Vrije Universiteit  Amsterdam | LinkedIn">
            <a:extLst>
              <a:ext uri="{FF2B5EF4-FFF2-40B4-BE49-F238E27FC236}">
                <a16:creationId xmlns:a16="http://schemas.microsoft.com/office/drawing/2014/main" id="{A5EC09BA-3FA5-C969-9060-0BCD11325AB0}"/>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a:stretch/>
        </p:blipFill>
        <p:spPr bwMode="auto">
          <a:xfrm>
            <a:off x="8798547" y="3869683"/>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einrich Heine University Düsseldorf">
            <a:extLst>
              <a:ext uri="{FF2B5EF4-FFF2-40B4-BE49-F238E27FC236}">
                <a16:creationId xmlns:a16="http://schemas.microsoft.com/office/drawing/2014/main" id="{5AE34AD8-486F-C594-615D-71A92B67012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902750" y="2350155"/>
            <a:ext cx="1913335" cy="7312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harles University (Czech Republic) - IMSISS">
            <a:extLst>
              <a:ext uri="{FF2B5EF4-FFF2-40B4-BE49-F238E27FC236}">
                <a16:creationId xmlns:a16="http://schemas.microsoft.com/office/drawing/2014/main" id="{7DB5D2EA-60EF-3C9C-62A8-15C6E3ADACC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56664" y="3104638"/>
            <a:ext cx="1556560" cy="58154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University of Verona - Wikipedia">
            <a:extLst>
              <a:ext uri="{FF2B5EF4-FFF2-40B4-BE49-F238E27FC236}">
                <a16:creationId xmlns:a16="http://schemas.microsoft.com/office/drawing/2014/main" id="{C40C3DC2-1166-EDA3-89B7-C7D67DECDD0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302882" y="3911168"/>
            <a:ext cx="714627" cy="72469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ECTRIMS 2019, Stockholm, Sweden">
            <a:extLst>
              <a:ext uri="{FF2B5EF4-FFF2-40B4-BE49-F238E27FC236}">
                <a16:creationId xmlns:a16="http://schemas.microsoft.com/office/drawing/2014/main" id="{4E948D13-1EBE-9B48-C1EF-7D63392A0491}"/>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339003" y="436451"/>
            <a:ext cx="2930768" cy="85041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a:extLst>
              <a:ext uri="{FF2B5EF4-FFF2-40B4-BE49-F238E27FC236}">
                <a16:creationId xmlns:a16="http://schemas.microsoft.com/office/drawing/2014/main" id="{E083FD5A-9692-B372-91B8-2CFB40EF83C0}"/>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51107" y="4539260"/>
            <a:ext cx="1863924" cy="39050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a:extLst>
              <a:ext uri="{FF2B5EF4-FFF2-40B4-BE49-F238E27FC236}">
                <a16:creationId xmlns:a16="http://schemas.microsoft.com/office/drawing/2014/main" id="{FFD9C852-CBD4-DB4A-8122-DF39BC09E89D}"/>
              </a:ext>
            </a:extLst>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a:stretch/>
        </p:blipFill>
        <p:spPr bwMode="auto">
          <a:xfrm>
            <a:off x="7703655" y="5005734"/>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High-quality Custom Premium Vector | Logo Coffee Cup Logo Batman Classic Tv Logo  Coffee Cup">
            <a:extLst>
              <a:ext uri="{FF2B5EF4-FFF2-40B4-BE49-F238E27FC236}">
                <a16:creationId xmlns:a16="http://schemas.microsoft.com/office/drawing/2014/main" id="{59B20BF6-A156-7E1C-54D6-33D2ECAC99EE}"/>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92692" y="5409681"/>
            <a:ext cx="886741" cy="72469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rofile photo of Ramona Hagler">
            <a:extLst>
              <a:ext uri="{FF2B5EF4-FFF2-40B4-BE49-F238E27FC236}">
                <a16:creationId xmlns:a16="http://schemas.microsoft.com/office/drawing/2014/main" id="{63083C4C-08A9-7168-BB98-5E98C44990D2}"/>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a:stretch/>
        </p:blipFill>
        <p:spPr bwMode="auto">
          <a:xfrm>
            <a:off x="8798547" y="5005734"/>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anslationale Neurodegeneration und Neuroprotektion (Albrecht) ǀ UKD">
            <a:extLst>
              <a:ext uri="{FF2B5EF4-FFF2-40B4-BE49-F238E27FC236}">
                <a16:creationId xmlns:a16="http://schemas.microsoft.com/office/drawing/2014/main" id="{12B6C873-7DAA-3EC8-490A-46568457397C}"/>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149"/>
          <a:stretch/>
        </p:blipFill>
        <p:spPr bwMode="auto">
          <a:xfrm>
            <a:off x="9894089" y="5005734"/>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A qr code with black squares&#10;&#10;AI-generated content may be incorrect.">
            <a:extLst>
              <a:ext uri="{FF2B5EF4-FFF2-40B4-BE49-F238E27FC236}">
                <a16:creationId xmlns:a16="http://schemas.microsoft.com/office/drawing/2014/main" id="{8DEE23BB-759C-D75F-5E90-7B99CAA57123}"/>
              </a:ext>
            </a:extLst>
          </p:cNvPr>
          <p:cNvPicPr>
            <a:picLocks noChangeAspect="1"/>
          </p:cNvPicPr>
          <p:nvPr/>
        </p:nvPicPr>
        <p:blipFill>
          <a:blip r:embed="rId27"/>
          <a:stretch>
            <a:fillRect/>
          </a:stretch>
        </p:blipFill>
        <p:spPr>
          <a:xfrm>
            <a:off x="5085530" y="2501959"/>
            <a:ext cx="2341113" cy="2341113"/>
          </a:xfrm>
          <a:prstGeom prst="rect">
            <a:avLst/>
          </a:prstGeom>
        </p:spPr>
      </p:pic>
      <p:sp>
        <p:nvSpPr>
          <p:cNvPr id="21" name="TextBox 20">
            <a:extLst>
              <a:ext uri="{FF2B5EF4-FFF2-40B4-BE49-F238E27FC236}">
                <a16:creationId xmlns:a16="http://schemas.microsoft.com/office/drawing/2014/main" id="{6C6CD042-B31C-7A2B-7B6B-ED7D9544A545}"/>
              </a:ext>
            </a:extLst>
          </p:cNvPr>
          <p:cNvSpPr txBox="1"/>
          <p:nvPr/>
        </p:nvSpPr>
        <p:spPr>
          <a:xfrm>
            <a:off x="5260070" y="4772846"/>
            <a:ext cx="2232971" cy="369332"/>
          </a:xfrm>
          <a:prstGeom prst="rect">
            <a:avLst/>
          </a:prstGeom>
          <a:noFill/>
        </p:spPr>
        <p:txBody>
          <a:bodyPr wrap="square">
            <a:spAutoFit/>
          </a:bodyPr>
          <a:lstStyle/>
          <a:p>
            <a:r>
              <a:rPr lang="en-US" sz="1800" dirty="0"/>
              <a:t>Slides &amp; citations</a:t>
            </a:r>
          </a:p>
        </p:txBody>
      </p:sp>
    </p:spTree>
    <p:extLst>
      <p:ext uri="{BB962C8B-B14F-4D97-AF65-F5344CB8AC3E}">
        <p14:creationId xmlns:p14="http://schemas.microsoft.com/office/powerpoint/2010/main" val="411169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msterdam UMC">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msterdamUMC.potx" id="{91FEFCCD-0BDC-4B57-B7FB-E2FF7E5D6731}" vid="{B9EBA2E9-AD7F-4176-960C-D6582B822091}"/>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AmsterdamUMC</Template>
  <TotalTime>1039</TotalTime>
  <Words>1405</Words>
  <Application>Microsoft Office PowerPoint</Application>
  <PresentationFormat>Widescreen</PresentationFormat>
  <Paragraphs>110</Paragraphs>
  <Slides>23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Trebuchet MS</vt:lpstr>
      <vt:lpstr>Kantoorthema</vt:lpstr>
      <vt:lpstr>Cognitive progression independent of relapse in multiple sclerosis:  multi-center characterization</vt:lpstr>
      <vt:lpstr>Funding &amp; disclosures</vt:lpstr>
      <vt:lpstr>Cognitive relapse</vt:lpstr>
      <vt:lpstr>Progression independent of relapse (PIRA) </vt:lpstr>
      <vt:lpstr>Cognitive PIRA</vt:lpstr>
      <vt:lpstr>Relevance to treatment</vt:lpstr>
      <vt:lpstr>Aims</vt:lpstr>
      <vt:lpstr>Methods</vt:lpstr>
      <vt:lpstr>Methods</vt:lpstr>
      <vt:lpstr>Methods</vt:lpstr>
      <vt:lpstr>Methods</vt:lpstr>
      <vt:lpstr>Results</vt:lpstr>
      <vt:lpstr>Results</vt:lpstr>
      <vt:lpstr>Results</vt:lpstr>
      <vt:lpstr>Results</vt:lpstr>
      <vt:lpstr>Interpretation of Results</vt:lpstr>
      <vt:lpstr>Discussion</vt:lpstr>
      <vt:lpstr>Discussion</vt:lpstr>
      <vt:lpstr>Discussion</vt:lpstr>
      <vt:lpstr>Discussion</vt:lpstr>
      <vt:lpstr>Discussion</vt:lpstr>
      <vt:lpstr>Conclusions and future directions</vt:lpstr>
      <vt:lpstr>Thank you!</vt:lpstr>
    </vt:vector>
  </TitlesOfParts>
  <Company>VUmc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Kerssens, Inge</dc:creator>
  <cp:lastModifiedBy>Fuchs, T.A. (Tom)</cp:lastModifiedBy>
  <cp:revision>348</cp:revision>
  <cp:lastPrinted>2018-07-30T14:30:55Z</cp:lastPrinted>
  <dcterms:created xsi:type="dcterms:W3CDTF">2018-07-12T11:34:07Z</dcterms:created>
  <dcterms:modified xsi:type="dcterms:W3CDTF">2025-09-21T13:40:44Z</dcterms:modified>
</cp:coreProperties>
</file>