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3" r:id="rId2"/>
    <p:sldId id="414" r:id="rId3"/>
    <p:sldId id="381" r:id="rId4"/>
    <p:sldId id="318" r:id="rId5"/>
    <p:sldId id="328" r:id="rId6"/>
    <p:sldId id="416" r:id="rId7"/>
    <p:sldId id="427" r:id="rId8"/>
    <p:sldId id="418" r:id="rId9"/>
    <p:sldId id="419" r:id="rId10"/>
    <p:sldId id="438" r:id="rId11"/>
    <p:sldId id="428" r:id="rId12"/>
    <p:sldId id="417" r:id="rId13"/>
    <p:sldId id="411" r:id="rId14"/>
    <p:sldId id="422" r:id="rId15"/>
    <p:sldId id="283" r:id="rId16"/>
    <p:sldId id="335" r:id="rId17"/>
    <p:sldId id="373" r:id="rId18"/>
    <p:sldId id="347" r:id="rId19"/>
    <p:sldId id="436" r:id="rId20"/>
    <p:sldId id="437" r:id="rId21"/>
    <p:sldId id="429" r:id="rId22"/>
    <p:sldId id="376" r:id="rId23"/>
    <p:sldId id="380" r:id="rId24"/>
    <p:sldId id="329" r:id="rId25"/>
    <p:sldId id="339" r:id="rId26"/>
    <p:sldId id="340" r:id="rId27"/>
    <p:sldId id="341" r:id="rId28"/>
    <p:sldId id="352" r:id="rId29"/>
    <p:sldId id="390" r:id="rId30"/>
    <p:sldId id="430" r:id="rId31"/>
    <p:sldId id="432" r:id="rId32"/>
    <p:sldId id="434" r:id="rId33"/>
    <p:sldId id="435" r:id="rId34"/>
    <p:sldId id="316" r:id="rId35"/>
    <p:sldId id="385" r:id="rId36"/>
    <p:sldId id="423" r:id="rId37"/>
    <p:sldId id="387" r:id="rId38"/>
    <p:sldId id="345" r:id="rId39"/>
    <p:sldId id="425" r:id="rId40"/>
    <p:sldId id="270" r:id="rId41"/>
  </p:sldIdLst>
  <p:sldSz cx="12192000" cy="6858000"/>
  <p:notesSz cx="6797675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4"/>
    <a:srgbClr val="6AB650"/>
    <a:srgbClr val="00AAF0"/>
    <a:srgbClr val="003741"/>
    <a:srgbClr val="009CB4"/>
    <a:srgbClr val="E89E00"/>
    <a:srgbClr val="CED9E5"/>
    <a:srgbClr val="00373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0" autoAdjust="0"/>
    <p:restoredTop sz="91615" autoAdjust="0"/>
  </p:normalViewPr>
  <p:slideViewPr>
    <p:cSldViewPr snapToGrid="0">
      <p:cViewPr varScale="1">
        <p:scale>
          <a:sx n="67" d="100"/>
          <a:sy n="67" d="100"/>
        </p:scale>
        <p:origin x="58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m\Dropbox\Documents\Studies\DAAE_Score\Analyses\Master_risk_stratification_visualization_14may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m\Dropbox\Documents\Studies\DAAE_Score\Analyses\Master_risk_stratification_visualization_14may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MAGNIMS_visualization!$A$3</c:f>
              <c:strCache>
                <c:ptCount val="1"/>
                <c:pt idx="0">
                  <c:v>Very Low Risk Group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MAGNIMS_visualization!$B$3:$H$3</c:f>
              <c:numCache>
                <c:formatCode>General</c:formatCode>
                <c:ptCount val="7"/>
                <c:pt idx="0">
                  <c:v>2.7</c:v>
                </c:pt>
                <c:pt idx="1">
                  <c:v>2.9</c:v>
                </c:pt>
                <c:pt idx="2">
                  <c:v>7.5</c:v>
                </c:pt>
                <c:pt idx="3">
                  <c:v>3.1</c:v>
                </c:pt>
                <c:pt idx="4">
                  <c:v>3.2</c:v>
                </c:pt>
                <c:pt idx="5">
                  <c:v>3.5</c:v>
                </c:pt>
                <c:pt idx="6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A-4DD6-A3D2-4652E9B07218}"/>
            </c:ext>
          </c:extLst>
        </c:ser>
        <c:ser>
          <c:idx val="1"/>
          <c:order val="1"/>
          <c:tx>
            <c:strRef>
              <c:f>MAGNIMS_visualization!$A$4</c:f>
              <c:strCache>
                <c:ptCount val="1"/>
                <c:pt idx="0">
                  <c:v>Low Risk Group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MAGNIMS_visualization!$B$4:$H$4</c:f>
              <c:numCache>
                <c:formatCode>General</c:formatCode>
                <c:ptCount val="7"/>
                <c:pt idx="0">
                  <c:v>7.4</c:v>
                </c:pt>
                <c:pt idx="1">
                  <c:v>6.8</c:v>
                </c:pt>
                <c:pt idx="2">
                  <c:v>9.6</c:v>
                </c:pt>
                <c:pt idx="3">
                  <c:v>11.3</c:v>
                </c:pt>
                <c:pt idx="4">
                  <c:v>11</c:v>
                </c:pt>
                <c:pt idx="5">
                  <c:v>12.2</c:v>
                </c:pt>
                <c:pt idx="6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5A-4DD6-A3D2-4652E9B07218}"/>
            </c:ext>
          </c:extLst>
        </c:ser>
        <c:ser>
          <c:idx val="2"/>
          <c:order val="2"/>
          <c:tx>
            <c:strRef>
              <c:f>MAGNIMS_visualization!$A$5</c:f>
              <c:strCache>
                <c:ptCount val="1"/>
                <c:pt idx="0">
                  <c:v>Medium Risk Group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MAGNIMS_visualization!$B$5:$H$5</c:f>
              <c:numCache>
                <c:formatCode>General</c:formatCode>
                <c:ptCount val="7"/>
                <c:pt idx="0">
                  <c:v>18.8</c:v>
                </c:pt>
                <c:pt idx="1">
                  <c:v>26.8</c:v>
                </c:pt>
                <c:pt idx="2">
                  <c:v>22.4</c:v>
                </c:pt>
                <c:pt idx="3">
                  <c:v>22.6</c:v>
                </c:pt>
                <c:pt idx="4">
                  <c:v>22.5</c:v>
                </c:pt>
                <c:pt idx="5">
                  <c:v>27.3</c:v>
                </c:pt>
                <c:pt idx="6">
                  <c:v>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5A-4DD6-A3D2-4652E9B07218}"/>
            </c:ext>
          </c:extLst>
        </c:ser>
        <c:ser>
          <c:idx val="3"/>
          <c:order val="3"/>
          <c:tx>
            <c:strRef>
              <c:f>MAGNIMS_visualization!$A$6</c:f>
              <c:strCache>
                <c:ptCount val="1"/>
                <c:pt idx="0">
                  <c:v>High Risk Group</c:v>
                </c:pt>
              </c:strCache>
            </c:strRef>
          </c:tx>
          <c:spPr>
            <a:solidFill>
              <a:schemeClr val="accent3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MAGNIMS_visualization!$B$6:$H$6</c:f>
              <c:numCache>
                <c:formatCode>General</c:formatCode>
                <c:ptCount val="7"/>
                <c:pt idx="0">
                  <c:v>40.200000000000003</c:v>
                </c:pt>
                <c:pt idx="1">
                  <c:v>36.5</c:v>
                </c:pt>
                <c:pt idx="2">
                  <c:v>37.5</c:v>
                </c:pt>
                <c:pt idx="3">
                  <c:v>33</c:v>
                </c:pt>
                <c:pt idx="4">
                  <c:v>33.6</c:v>
                </c:pt>
                <c:pt idx="5">
                  <c:v>41.9</c:v>
                </c:pt>
                <c:pt idx="6">
                  <c:v>38.799999999999997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5A-4DD6-A3D2-4652E9B07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821536"/>
        <c:axId val="1926546928"/>
      </c:barChart>
      <c:catAx>
        <c:axId val="19258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546928"/>
        <c:crosses val="autoZero"/>
        <c:auto val="1"/>
        <c:lblAlgn val="ctr"/>
        <c:lblOffset val="100"/>
        <c:noMultiLvlLbl val="0"/>
      </c:catAx>
      <c:valAx>
        <c:axId val="192654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b="0" i="0" baseline="0" dirty="0">
                    <a:effectLst/>
                  </a:rPr>
                  <a:t>Disease progression, %</a:t>
                </a:r>
                <a:endParaRPr lang="en-US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82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MAGNIMS_visualization!$A$3</c:f>
              <c:strCache>
                <c:ptCount val="1"/>
                <c:pt idx="0">
                  <c:v>Very Low Risk Group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MAGNIMS_visualization!$B$3:$H$3</c:f>
              <c:numCache>
                <c:formatCode>General</c:formatCode>
                <c:ptCount val="7"/>
                <c:pt idx="0">
                  <c:v>2.7</c:v>
                </c:pt>
                <c:pt idx="1">
                  <c:v>2.9</c:v>
                </c:pt>
                <c:pt idx="2">
                  <c:v>7.5</c:v>
                </c:pt>
                <c:pt idx="3">
                  <c:v>3.1</c:v>
                </c:pt>
                <c:pt idx="4">
                  <c:v>3.2</c:v>
                </c:pt>
                <c:pt idx="5">
                  <c:v>3.5</c:v>
                </c:pt>
                <c:pt idx="6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A-4DD6-A3D2-4652E9B07218}"/>
            </c:ext>
          </c:extLst>
        </c:ser>
        <c:ser>
          <c:idx val="1"/>
          <c:order val="1"/>
          <c:tx>
            <c:strRef>
              <c:f>MAGNIMS_visualization!$A$4</c:f>
              <c:strCache>
                <c:ptCount val="1"/>
                <c:pt idx="0">
                  <c:v>Low Risk Group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MAGNIMS_visualization!$B$4:$H$4</c:f>
              <c:numCache>
                <c:formatCode>General</c:formatCode>
                <c:ptCount val="7"/>
                <c:pt idx="0">
                  <c:v>7.4</c:v>
                </c:pt>
                <c:pt idx="1">
                  <c:v>6.8</c:v>
                </c:pt>
                <c:pt idx="2">
                  <c:v>9.6</c:v>
                </c:pt>
                <c:pt idx="3">
                  <c:v>11.3</c:v>
                </c:pt>
                <c:pt idx="4">
                  <c:v>11</c:v>
                </c:pt>
                <c:pt idx="5">
                  <c:v>12.2</c:v>
                </c:pt>
                <c:pt idx="6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5A-4DD6-A3D2-4652E9B07218}"/>
            </c:ext>
          </c:extLst>
        </c:ser>
        <c:ser>
          <c:idx val="2"/>
          <c:order val="2"/>
          <c:tx>
            <c:strRef>
              <c:f>MAGNIMS_visualization!$A$5</c:f>
              <c:strCache>
                <c:ptCount val="1"/>
                <c:pt idx="0">
                  <c:v>Medium Risk Group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MAGNIMS_visualization!$B$5:$H$5</c:f>
              <c:numCache>
                <c:formatCode>General</c:formatCode>
                <c:ptCount val="7"/>
                <c:pt idx="0">
                  <c:v>18.8</c:v>
                </c:pt>
                <c:pt idx="1">
                  <c:v>26.8</c:v>
                </c:pt>
                <c:pt idx="2">
                  <c:v>22.4</c:v>
                </c:pt>
                <c:pt idx="3">
                  <c:v>22.6</c:v>
                </c:pt>
                <c:pt idx="4">
                  <c:v>22.5</c:v>
                </c:pt>
                <c:pt idx="5">
                  <c:v>27.3</c:v>
                </c:pt>
                <c:pt idx="6">
                  <c:v>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5A-4DD6-A3D2-4652E9B07218}"/>
            </c:ext>
          </c:extLst>
        </c:ser>
        <c:ser>
          <c:idx val="3"/>
          <c:order val="3"/>
          <c:tx>
            <c:strRef>
              <c:f>MAGNIMS_visualization!$A$6</c:f>
              <c:strCache>
                <c:ptCount val="1"/>
                <c:pt idx="0">
                  <c:v>High Risk Group</c:v>
                </c:pt>
              </c:strCache>
            </c:strRef>
          </c:tx>
          <c:spPr>
            <a:solidFill>
              <a:schemeClr val="accent3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MAGNIMS_visualization!$B$2:$H$2</c:f>
              <c:strCache>
                <c:ptCount val="7"/>
                <c:pt idx="0">
                  <c:v>Derivation (JMSC), n=787</c:v>
                </c:pt>
                <c:pt idx="1">
                  <c:v>Internal Validation (JMSC), n=522</c:v>
                </c:pt>
                <c:pt idx="2">
                  <c:v>External Validation (MSCA), n=877</c:v>
                </c:pt>
                <c:pt idx="3">
                  <c:v>External Validation (MSBase), n=34,510</c:v>
                </c:pt>
                <c:pt idx="4">
                  <c:v>Combined, n=38,935</c:v>
                </c:pt>
                <c:pt idx="5">
                  <c:v>Objective Criteria Validation (CUMC), n=2,259</c:v>
                </c:pt>
                <c:pt idx="6">
                  <c:v>Objective Criteria Validation (MSBase), n=34,510</c:v>
                </c:pt>
              </c:strCache>
            </c:strRef>
          </c:cat>
          <c:val>
            <c:numRef>
              <c:f>MAGNIMS_visualization!$B$6:$H$6</c:f>
              <c:numCache>
                <c:formatCode>General</c:formatCode>
                <c:ptCount val="7"/>
                <c:pt idx="0">
                  <c:v>40.200000000000003</c:v>
                </c:pt>
                <c:pt idx="1">
                  <c:v>36.5</c:v>
                </c:pt>
                <c:pt idx="2">
                  <c:v>37.5</c:v>
                </c:pt>
                <c:pt idx="3">
                  <c:v>33</c:v>
                </c:pt>
                <c:pt idx="4">
                  <c:v>33.6</c:v>
                </c:pt>
                <c:pt idx="5">
                  <c:v>41.9</c:v>
                </c:pt>
                <c:pt idx="6">
                  <c:v>38.799999999999997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5A-4DD6-A3D2-4652E9B07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821536"/>
        <c:axId val="1926546928"/>
      </c:barChart>
      <c:catAx>
        <c:axId val="19258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546928"/>
        <c:crosses val="autoZero"/>
        <c:auto val="1"/>
        <c:lblAlgn val="ctr"/>
        <c:lblOffset val="100"/>
        <c:noMultiLvlLbl val="0"/>
      </c:catAx>
      <c:valAx>
        <c:axId val="192654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b="0" i="0" baseline="0" dirty="0">
                    <a:effectLst/>
                  </a:rPr>
                  <a:t>Disease progression, %</a:t>
                </a:r>
                <a:endParaRPr lang="en-US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82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EEF88-2D67-46FF-82F9-31FA85BEDB8D}" type="datetimeFigureOut">
              <a:rPr lang="nl-NL" smtClean="0"/>
              <a:t>21-3-2025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1098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99CA4-9AB5-4F1F-91EE-DC6AC2069D3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3983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459EA-9E68-4B15-ADD3-336A8DAC671A}" type="datetimeFigureOut">
              <a:rPr lang="nl-NL" smtClean="0"/>
              <a:t>21-3-2025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A1BD9-1485-432A-A1B9-E1F7C6F582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811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Historical perspective – for less experienced audience. Pearson Regression since 1896 and logistic regression since 1958.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2811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3807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all well acquainted with probabilistic predictions.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267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all well acquainted with probabilistic predictions. Humidity, air pressure changes, temperature differentials. Yet uncertainty remains.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9707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use ensemble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099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for clinical translation – models ought fit existing methods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1055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for clinical translation – models ought fit existing methods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4072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here is what we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9034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Non-linear relationships and machine-learning based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6134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220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7949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MSBase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6311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MSBase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5355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MSBase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334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591863"/>
            <a:ext cx="12192000" cy="2825262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733797"/>
            <a:ext cx="10776857" cy="951010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767941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je naam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62" y="0"/>
            <a:ext cx="3563547" cy="992580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4312762" y="992580"/>
            <a:ext cx="356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</a:rPr>
              <a:t>MS Center Amsterdam</a:t>
            </a:r>
          </a:p>
        </p:txBody>
      </p:sp>
      <p:sp>
        <p:nvSpPr>
          <p:cNvPr id="13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Centrum Amsterdam</a:t>
            </a:r>
          </a:p>
        </p:txBody>
      </p:sp>
      <p:sp>
        <p:nvSpPr>
          <p:cNvPr id="12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639" y="302370"/>
            <a:ext cx="2797791" cy="5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23665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170722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kolom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4426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358136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a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1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107334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ge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99139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53029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kolom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97549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3388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DDD695A-1081-46FE-92DA-DE89DD3F4C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62" y="0"/>
            <a:ext cx="3563547" cy="992580"/>
          </a:xfrm>
          <a:prstGeom prst="rect">
            <a:avLst/>
          </a:prstGeom>
        </p:spPr>
      </p:pic>
      <p:sp>
        <p:nvSpPr>
          <p:cNvPr id="4" name="Tijdelijke aanduiding voor afbeelding 14">
            <a:extLst>
              <a:ext uri="{FF2B5EF4-FFF2-40B4-BE49-F238E27FC236}">
                <a16:creationId xmlns:a16="http://schemas.microsoft.com/office/drawing/2014/main" id="{DA58A6F3-534A-40A0-83C6-89CBA2926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92629"/>
            <a:ext cx="12192000" cy="596537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16386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639" y="302370"/>
            <a:ext cx="2797791" cy="5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31771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CCC1A1E-656A-4AF0-AA4A-4C5B0A9CBB55}"/>
              </a:ext>
            </a:extLst>
          </p:cNvPr>
          <p:cNvSpPr/>
          <p:nvPr userDrawn="1"/>
        </p:nvSpPr>
        <p:spPr>
          <a:xfrm>
            <a:off x="1" y="6271260"/>
            <a:ext cx="12192000" cy="586740"/>
          </a:xfrm>
          <a:prstGeom prst="rect">
            <a:avLst/>
          </a:prstGeom>
          <a:solidFill>
            <a:srgbClr val="00AA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05E57A9-EF42-41CC-A2FF-69FC4446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1100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Hier de titel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A6CEDF9-8401-43A2-A4AB-0E7332B8A3E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13" y="0"/>
            <a:ext cx="495173" cy="1011192"/>
          </a:xfrm>
          <a:prstGeom prst="rect">
            <a:avLst/>
          </a:prstGeom>
        </p:spPr>
      </p:pic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67064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94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79" r:id="rId10"/>
    <p:sldLayoutId id="2147483655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baseline="0">
          <a:solidFill>
            <a:srgbClr val="00AAF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mdcalc.com/calc/801/cha2ds2-vasc-score-atrial-fibrillation-stroke-risk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calc.com/calc/801/cha2ds2-vasc-score-atrial-fibrillation-stroke-ris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calc.com/calc/801/cha2ds2-vasc-score-atrial-fibrillation-stroke-risk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calc.com/calc/801/cha2ds2-vasc-score-atrial-fibrillation-stroke-risk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8.png"/><Relationship Id="rId7" Type="http://schemas.openxmlformats.org/officeDocument/2006/relationships/image" Target="../media/image2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12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11" Type="http://schemas.openxmlformats.org/officeDocument/2006/relationships/image" Target="../media/image40.jpg"/><Relationship Id="rId5" Type="http://schemas.openxmlformats.org/officeDocument/2006/relationships/image" Target="../media/image34.png"/><Relationship Id="rId10" Type="http://schemas.openxmlformats.org/officeDocument/2006/relationships/image" Target="../media/image39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Relationship Id="rId9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12.png"/><Relationship Id="rId4" Type="http://schemas.openxmlformats.org/officeDocument/2006/relationships/image" Target="../media/image52.png"/><Relationship Id="rId9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13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13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13.png"/><Relationship Id="rId10" Type="http://schemas.openxmlformats.org/officeDocument/2006/relationships/image" Target="../media/image60.png"/><Relationship Id="rId4" Type="http://schemas.openxmlformats.org/officeDocument/2006/relationships/image" Target="../media/image46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69.jpeg"/><Relationship Id="rId18" Type="http://schemas.openxmlformats.org/officeDocument/2006/relationships/image" Target="../media/image74.png"/><Relationship Id="rId26" Type="http://schemas.openxmlformats.org/officeDocument/2006/relationships/image" Target="../media/image81.jpeg"/><Relationship Id="rId3" Type="http://schemas.openxmlformats.org/officeDocument/2006/relationships/image" Target="../media/image63.png"/><Relationship Id="rId21" Type="http://schemas.openxmlformats.org/officeDocument/2006/relationships/image" Target="../media/image77.png"/><Relationship Id="rId7" Type="http://schemas.openxmlformats.org/officeDocument/2006/relationships/hyperlink" Target="mailto:t.fuchs@amsterdamumc.nl" TargetMode="External"/><Relationship Id="rId12" Type="http://schemas.openxmlformats.org/officeDocument/2006/relationships/image" Target="../media/image68.png"/><Relationship Id="rId17" Type="http://schemas.openxmlformats.org/officeDocument/2006/relationships/image" Target="../media/image73.jpeg"/><Relationship Id="rId25" Type="http://schemas.openxmlformats.org/officeDocument/2006/relationships/image" Target="../media/image80.png"/><Relationship Id="rId2" Type="http://schemas.openxmlformats.org/officeDocument/2006/relationships/image" Target="../media/image62.jpe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11" Type="http://schemas.openxmlformats.org/officeDocument/2006/relationships/image" Target="../media/image67.png"/><Relationship Id="rId24" Type="http://schemas.openxmlformats.org/officeDocument/2006/relationships/image" Target="../media/image79.png"/><Relationship Id="rId5" Type="http://schemas.openxmlformats.org/officeDocument/2006/relationships/image" Target="../media/image65.png"/><Relationship Id="rId15" Type="http://schemas.openxmlformats.org/officeDocument/2006/relationships/image" Target="../media/image71.jpeg"/><Relationship Id="rId23" Type="http://schemas.openxmlformats.org/officeDocument/2006/relationships/image" Target="../media/image34.png"/><Relationship Id="rId28" Type="http://schemas.openxmlformats.org/officeDocument/2006/relationships/image" Target="../media/image83.jpg"/><Relationship Id="rId10" Type="http://schemas.openxmlformats.org/officeDocument/2006/relationships/image" Target="../media/image11.png"/><Relationship Id="rId19" Type="http://schemas.openxmlformats.org/officeDocument/2006/relationships/image" Target="../media/image75.png"/><Relationship Id="rId4" Type="http://schemas.openxmlformats.org/officeDocument/2006/relationships/image" Target="../media/image64.png"/><Relationship Id="rId9" Type="http://schemas.openxmlformats.org/officeDocument/2006/relationships/image" Target="../media/image13.png"/><Relationship Id="rId14" Type="http://schemas.openxmlformats.org/officeDocument/2006/relationships/image" Target="../media/image70.jpeg"/><Relationship Id="rId22" Type="http://schemas.openxmlformats.org/officeDocument/2006/relationships/image" Target="../media/image78.jpeg"/><Relationship Id="rId27" Type="http://schemas.openxmlformats.org/officeDocument/2006/relationships/image" Target="../media/image82.png"/><Relationship Id="rId30" Type="http://schemas.openxmlformats.org/officeDocument/2006/relationships/image" Target="../media/image8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3143" y="1668481"/>
            <a:ext cx="11176907" cy="951010"/>
          </a:xfrm>
        </p:spPr>
        <p:txBody>
          <a:bodyPr>
            <a:noAutofit/>
          </a:bodyPr>
          <a:lstStyle/>
          <a:p>
            <a:r>
              <a:rPr lang="en-US" sz="3400" dirty="0">
                <a:latin typeface="Trebuchet MS"/>
              </a:rPr>
              <a:t>Is it possible to predict the progression</a:t>
            </a:r>
            <a:endParaRPr lang="nl-NL" sz="3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348" y="707303"/>
            <a:ext cx="2902366" cy="689086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863A824A-BDBA-CF36-B973-0CC7DC2BBD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 fontScale="85000" lnSpcReduction="20000"/>
          </a:bodyPr>
          <a:lstStyle/>
          <a:p>
            <a:r>
              <a:rPr lang="en-US" sz="2400" dirty="0">
                <a:latin typeface="Trebuchet MS"/>
              </a:rPr>
              <a:t>21 March 2025</a:t>
            </a:r>
          </a:p>
          <a:p>
            <a:r>
              <a:rPr lang="en-US" sz="2400" dirty="0">
                <a:latin typeface="Trebuchet MS"/>
              </a:rPr>
              <a:t>Tom A. Fuchs, MD PhD</a:t>
            </a:r>
            <a:endParaRPr lang="nl-NL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D64645-9E7E-4C3A-9144-7631D1C88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774" y="3673528"/>
            <a:ext cx="1203271" cy="23634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E3FEE3-2D05-46DA-9BDE-A891038A3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252" y="3723140"/>
            <a:ext cx="2121456" cy="213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C674E-A50F-4A41-A136-6197EBA65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AAF0"/>
                </a:solidFill>
              </a:rPr>
              <a:t>Are you using supervised machine learning?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6BAED7-C4F0-45F3-A09A-D24413D59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1" y="2163439"/>
            <a:ext cx="3156086" cy="21821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06B3DC-112E-420F-88D1-C80F55D006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9"/>
          <a:stretch/>
        </p:blipFill>
        <p:spPr>
          <a:xfrm>
            <a:off x="3369059" y="2164887"/>
            <a:ext cx="5161969" cy="2552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20E654-3344-4D50-8EE6-935C62A5D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7869" y="2376682"/>
            <a:ext cx="3481660" cy="21046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3833B6-715F-42DD-BC3C-839D842A9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2002" y="4717722"/>
            <a:ext cx="1187586" cy="1290723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826E5360-384E-45EB-8C9D-45069175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4FE2DD-0902-409C-B8BD-B760D01A21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3952"/>
          <a:stretch/>
        </p:blipFill>
        <p:spPr>
          <a:xfrm>
            <a:off x="4524374" y="4969602"/>
            <a:ext cx="1000125" cy="11919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AF8CBF-E18A-4D0F-9AE6-DB6C0790F3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3952"/>
          <a:stretch/>
        </p:blipFill>
        <p:spPr>
          <a:xfrm>
            <a:off x="5665348" y="4965644"/>
            <a:ext cx="1000125" cy="11919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EFD987-5D9D-4584-A5CA-8EC38A26CF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3952"/>
          <a:stretch/>
        </p:blipFill>
        <p:spPr>
          <a:xfrm>
            <a:off x="6852169" y="4970452"/>
            <a:ext cx="1000125" cy="119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D981-7FA4-466E-A48C-365CADEE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AAF0"/>
                </a:solidFill>
              </a:rPr>
              <a:t>“Predict” versus “Predict”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37745-C055-490A-9F9F-0F380E897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1078" y="2425655"/>
            <a:ext cx="5875021" cy="37513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scientists, “</a:t>
            </a:r>
            <a:r>
              <a:rPr lang="en-US" b="1" dirty="0"/>
              <a:t>predict</a:t>
            </a:r>
            <a:r>
              <a:rPr lang="en-US" dirty="0"/>
              <a:t>” may mean. . . </a:t>
            </a:r>
          </a:p>
          <a:p>
            <a:pPr marL="0" indent="0">
              <a:buNone/>
            </a:pPr>
            <a:r>
              <a:rPr lang="en-US" b="1" dirty="0"/>
              <a:t>Classify</a:t>
            </a:r>
            <a:r>
              <a:rPr lang="en-US" dirty="0"/>
              <a:t> present status </a:t>
            </a:r>
          </a:p>
          <a:p>
            <a:pPr marL="0" indent="0">
              <a:buNone/>
            </a:pPr>
            <a:r>
              <a:rPr lang="en-US" dirty="0"/>
              <a:t>  (e.g. Diagnostic - is there a tumor now?)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commonly, “</a:t>
            </a:r>
            <a:r>
              <a:rPr lang="en-US" b="1" dirty="0"/>
              <a:t>predict</a:t>
            </a:r>
            <a:r>
              <a:rPr lang="en-US" dirty="0"/>
              <a:t>” means. . . </a:t>
            </a:r>
          </a:p>
          <a:p>
            <a:pPr marL="0" indent="0">
              <a:buNone/>
            </a:pPr>
            <a:r>
              <a:rPr lang="en-US" b="1" dirty="0"/>
              <a:t>Forecast</a:t>
            </a:r>
            <a:r>
              <a:rPr lang="en-US" dirty="0"/>
              <a:t> of the future </a:t>
            </a:r>
          </a:p>
          <a:p>
            <a:pPr marL="0" indent="0">
              <a:buNone/>
            </a:pPr>
            <a:r>
              <a:rPr lang="en-US" dirty="0"/>
              <a:t>  (e.g. Will there be a tumor next year?)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F92D323-E698-468C-A75F-60C6C8F48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325A1F-E5D4-410B-8371-620835AF6C2A}"/>
              </a:ext>
            </a:extLst>
          </p:cNvPr>
          <p:cNvCxnSpPr>
            <a:cxnSpLocks/>
          </p:cNvCxnSpPr>
          <p:nvPr/>
        </p:nvCxnSpPr>
        <p:spPr>
          <a:xfrm flipH="1">
            <a:off x="6972300" y="2962275"/>
            <a:ext cx="1809751" cy="0"/>
          </a:xfrm>
          <a:prstGeom prst="straightConnector1">
            <a:avLst/>
          </a:prstGeom>
          <a:ln w="76200">
            <a:solidFill>
              <a:srgbClr val="6AB6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76F5EEA-EA73-4333-AAF0-A181033E4257}"/>
              </a:ext>
            </a:extLst>
          </p:cNvPr>
          <p:cNvSpPr/>
          <p:nvPr/>
        </p:nvSpPr>
        <p:spPr>
          <a:xfrm>
            <a:off x="8881998" y="2299493"/>
            <a:ext cx="2905125" cy="13255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Easier, can expect higher certainty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949EA2-5E9B-4C3E-B74E-ABAFF22AF9AE}"/>
              </a:ext>
            </a:extLst>
          </p:cNvPr>
          <p:cNvCxnSpPr>
            <a:cxnSpLocks/>
          </p:cNvCxnSpPr>
          <p:nvPr/>
        </p:nvCxnSpPr>
        <p:spPr>
          <a:xfrm flipH="1">
            <a:off x="6972300" y="4929874"/>
            <a:ext cx="1809751" cy="0"/>
          </a:xfrm>
          <a:prstGeom prst="straightConnector1">
            <a:avLst/>
          </a:prstGeom>
          <a:ln w="76200">
            <a:solidFill>
              <a:srgbClr val="F078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DAE71C-1CFB-49A8-9D7C-0A6F6BBC54FD}"/>
              </a:ext>
            </a:extLst>
          </p:cNvPr>
          <p:cNvSpPr/>
          <p:nvPr/>
        </p:nvSpPr>
        <p:spPr>
          <a:xfrm>
            <a:off x="8881998" y="4267092"/>
            <a:ext cx="2905125" cy="132556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Harder, must expect greater uncertainty</a:t>
            </a:r>
          </a:p>
        </p:txBody>
      </p:sp>
    </p:spTree>
    <p:extLst>
      <p:ext uri="{BB962C8B-B14F-4D97-AF65-F5344CB8AC3E}">
        <p14:creationId xmlns:p14="http://schemas.microsoft.com/office/powerpoint/2010/main" val="232025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B8F75-4434-47F3-95AA-43E88082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Predictions in daily life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99B7F-A9C8-4627-8428-2F3DC92B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9BB04A-BDF6-42E0-931C-AF2324FA23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17"/>
          <a:stretch/>
        </p:blipFill>
        <p:spPr>
          <a:xfrm>
            <a:off x="2548940" y="2117291"/>
            <a:ext cx="7094119" cy="4051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25F3E8-1BB4-4628-9438-B468550C5CFF}"/>
              </a:ext>
            </a:extLst>
          </p:cNvPr>
          <p:cNvSpPr/>
          <p:nvPr/>
        </p:nvSpPr>
        <p:spPr>
          <a:xfrm>
            <a:off x="8648320" y="2766967"/>
            <a:ext cx="994740" cy="34022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8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B8F75-4434-47F3-95AA-43E88082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Predictions in daily life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99B7F-A9C8-4627-8428-2F3DC92B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9BB04A-BDF6-42E0-931C-AF2324FA23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17"/>
          <a:stretch/>
        </p:blipFill>
        <p:spPr>
          <a:xfrm>
            <a:off x="752856" y="2039799"/>
            <a:ext cx="7094119" cy="4051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25F3E8-1BB4-4628-9438-B468550C5CFF}"/>
              </a:ext>
            </a:extLst>
          </p:cNvPr>
          <p:cNvSpPr/>
          <p:nvPr/>
        </p:nvSpPr>
        <p:spPr>
          <a:xfrm>
            <a:off x="6852236" y="2689475"/>
            <a:ext cx="994740" cy="34022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E432B-FEEB-4D7D-9A70-FBD888E1F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962" y="2593222"/>
            <a:ext cx="3043279" cy="30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36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Forecasts in neurology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2" name="Picture 11">
            <a:hlinkClick r:id="rId2"/>
            <a:extLst>
              <a:ext uri="{FF2B5EF4-FFF2-40B4-BE49-F238E27FC236}">
                <a16:creationId xmlns:a16="http://schemas.microsoft.com/office/drawing/2014/main" id="{E8376A5B-9B7E-4583-990D-5EEEECF6F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450" y="2235156"/>
            <a:ext cx="3268641" cy="37179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0FFD4C-C762-468D-9C64-A37B56B7BD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417"/>
          <a:stretch/>
        </p:blipFill>
        <p:spPr>
          <a:xfrm>
            <a:off x="752856" y="2425656"/>
            <a:ext cx="2573817" cy="1470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A6FC9-741F-4734-B351-CB0540AC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63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6B46-A556-41D2-AA48-473E0760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Disability progression in 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50222-9F43-4078-B998-2A92B8B983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Objective</a:t>
            </a:r>
            <a:r>
              <a:rPr lang="en-US" dirty="0"/>
              <a:t>: Late-stage progression independent of relapse </a:t>
            </a:r>
          </a:p>
          <a:p>
            <a:r>
              <a:rPr lang="en-US" dirty="0" err="1"/>
              <a:t>Lorscheider</a:t>
            </a:r>
            <a:r>
              <a:rPr lang="en-US" dirty="0"/>
              <a:t> criteria (EDSS&gt;4.0 &amp; CDW PIRA)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Clinical</a:t>
            </a:r>
            <a:r>
              <a:rPr lang="en-US" dirty="0"/>
              <a:t>: Transition to SPMS</a:t>
            </a:r>
          </a:p>
          <a:p>
            <a:r>
              <a:rPr lang="en-US" dirty="0"/>
              <a:t>Accumulate disability more rapidly</a:t>
            </a:r>
          </a:p>
          <a:p>
            <a:r>
              <a:rPr lang="en-US" dirty="0"/>
              <a:t>No longer benefit from most disease modifying therapies or rehabilitation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100+ studies identified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5E46D-C813-43F4-896F-89398CA0A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94D38-65D4-4FC1-9E9F-F97A404FFF56}"/>
              </a:ext>
            </a:extLst>
          </p:cNvPr>
          <p:cNvSpPr/>
          <p:nvPr/>
        </p:nvSpPr>
        <p:spPr>
          <a:xfrm>
            <a:off x="228600" y="6400003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Roos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et al., Neurology 2021; Fuchs et al., MSARD 2019; Sorensen et al., COIN</a:t>
            </a:r>
            <a:r>
              <a:rPr lang="en-US">
                <a:latin typeface="Times New Roman" panose="02020603050405020304" pitchFamily="18" charset="0"/>
                <a:ea typeface="Calibri" panose="020F0502020204030204" pitchFamily="34" charset="0"/>
              </a:rPr>
              <a:t>, 2020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844B18-E36F-451C-A2AC-670D5A73C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FB97D1-FC6A-445E-9ED2-A7302DA8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5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FA4D8-5EBB-4508-95F1-A1301CEB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7207B-61E8-4FAF-AB59-5F1FB7E5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89079-7FE2-4D35-B8C7-00B64A850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337" y="2512365"/>
            <a:ext cx="6649430" cy="3649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237496-50AF-49B9-9147-27DE45F5A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5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2" name="Picture 11">
            <a:hlinkClick r:id="rId3"/>
            <a:extLst>
              <a:ext uri="{FF2B5EF4-FFF2-40B4-BE49-F238E27FC236}">
                <a16:creationId xmlns:a16="http://schemas.microsoft.com/office/drawing/2014/main" id="{E8376A5B-9B7E-4583-990D-5EEEECF6F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679" y="2282452"/>
            <a:ext cx="3268641" cy="3717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A6FC9-741F-4734-B351-CB0540AC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1F8E94-FB28-49FB-A26A-54DBA4E05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1" y="2133992"/>
            <a:ext cx="1698998" cy="93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34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2" name="Picture 11">
            <a:hlinkClick r:id="rId3"/>
            <a:extLst>
              <a:ext uri="{FF2B5EF4-FFF2-40B4-BE49-F238E27FC236}">
                <a16:creationId xmlns:a16="http://schemas.microsoft.com/office/drawing/2014/main" id="{E8376A5B-9B7E-4583-990D-5EEEECF6F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359" y="2206252"/>
            <a:ext cx="3268641" cy="3717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A6FC9-741F-4734-B351-CB0540AC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1F8E94-FB28-49FB-A26A-54DBA4E05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1" y="2133992"/>
            <a:ext cx="1698998" cy="932401"/>
          </a:xfrm>
          <a:prstGeom prst="rect">
            <a:avLst/>
          </a:prstGeom>
        </p:spPr>
      </p:pic>
      <p:pic>
        <p:nvPicPr>
          <p:cNvPr id="8" name="Immagine 3">
            <a:extLst>
              <a:ext uri="{FF2B5EF4-FFF2-40B4-BE49-F238E27FC236}">
                <a16:creationId xmlns:a16="http://schemas.microsoft.com/office/drawing/2014/main" id="{38112355-12E3-4516-BD68-CAED68B8A6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260" y="2206252"/>
            <a:ext cx="3349265" cy="37179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177D99-DAF2-4A38-AB87-ABCE65756D5A}"/>
              </a:ext>
            </a:extLst>
          </p:cNvPr>
          <p:cNvSpPr/>
          <p:nvPr/>
        </p:nvSpPr>
        <p:spPr>
          <a:xfrm>
            <a:off x="238124" y="6404003"/>
            <a:ext cx="9096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Pisani. . .  Calabrese,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EJoN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291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2" name="Picture 11">
            <a:hlinkClick r:id="rId3"/>
            <a:extLst>
              <a:ext uri="{FF2B5EF4-FFF2-40B4-BE49-F238E27FC236}">
                <a16:creationId xmlns:a16="http://schemas.microsoft.com/office/drawing/2014/main" id="{E8376A5B-9B7E-4583-990D-5EEEECF6F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347" y="2140899"/>
            <a:ext cx="819717" cy="932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A6FC9-741F-4734-B351-CB0540AC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1F8E94-FB28-49FB-A26A-54DBA4E05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1" y="2133992"/>
            <a:ext cx="1698998" cy="93240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21F5277-23E4-4057-B809-3929D961F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313" y="3319901"/>
            <a:ext cx="10839831" cy="2438007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/>
              <a:t>(1) Systematic Literature Review</a:t>
            </a:r>
            <a:r>
              <a:rPr lang="en-US" dirty="0"/>
              <a:t>: ~100 studies identified</a:t>
            </a:r>
          </a:p>
          <a:p>
            <a:pPr marL="0" indent="0">
              <a:buNone/>
            </a:pPr>
            <a:r>
              <a:rPr lang="en-US" b="1" dirty="0"/>
              <a:t>(2) Feature </a:t>
            </a:r>
            <a:r>
              <a:rPr lang="en-US" b="1" dirty="0" err="1"/>
              <a:t>Ordinalization</a:t>
            </a:r>
            <a:r>
              <a:rPr lang="en-US" dirty="0"/>
              <a:t>:  GAM (generalized additive modeling)</a:t>
            </a:r>
          </a:p>
          <a:p>
            <a:pPr marL="0" indent="0">
              <a:buNone/>
            </a:pPr>
            <a:r>
              <a:rPr lang="en-US" b="1" dirty="0"/>
              <a:t>(3) Feature Selection</a:t>
            </a:r>
            <a:r>
              <a:rPr lang="en-US" dirty="0"/>
              <a:t>: LASSO (least-absolute-shrinkage-and-selection-operator)</a:t>
            </a:r>
          </a:p>
          <a:p>
            <a:pPr marL="0" indent="0">
              <a:buNone/>
            </a:pPr>
            <a:r>
              <a:rPr lang="en-US" b="1" dirty="0"/>
              <a:t>(4) Feature Weighting</a:t>
            </a:r>
            <a:r>
              <a:rPr lang="en-US" dirty="0"/>
              <a:t>: Explained variance and coefficient weighting</a:t>
            </a:r>
          </a:p>
          <a:p>
            <a:pPr marL="0" indent="0">
              <a:buNone/>
            </a:pPr>
            <a:r>
              <a:rPr lang="en-US" b="1" dirty="0"/>
              <a:t>(5) Testing and Validation: </a:t>
            </a:r>
            <a:r>
              <a:rPr lang="en-US" dirty="0"/>
              <a:t>Machine-learning-based approach</a:t>
            </a:r>
            <a:endParaRPr lang="en-US" b="1" dirty="0"/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04AB81B4-F996-430E-970D-E68DA9E42C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312" y="2140900"/>
            <a:ext cx="833714" cy="92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44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023E8-4BF7-4941-9D6A-712EB920E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49" y="2510778"/>
            <a:ext cx="5123446" cy="316189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CA50C2-FB30-4CAB-B3B8-258ED3EE9F45}"/>
              </a:ext>
            </a:extLst>
          </p:cNvPr>
          <p:cNvCxnSpPr>
            <a:cxnSpLocks/>
          </p:cNvCxnSpPr>
          <p:nvPr/>
        </p:nvCxnSpPr>
        <p:spPr>
          <a:xfrm>
            <a:off x="3335457" y="2829645"/>
            <a:ext cx="0" cy="198180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C82450-71BE-404D-9C48-A92ACE8CB2FF}"/>
              </a:ext>
            </a:extLst>
          </p:cNvPr>
          <p:cNvCxnSpPr>
            <a:cxnSpLocks/>
          </p:cNvCxnSpPr>
          <p:nvPr/>
        </p:nvCxnSpPr>
        <p:spPr>
          <a:xfrm>
            <a:off x="4263712" y="2829645"/>
            <a:ext cx="0" cy="198180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0B554A-83F3-46AA-9852-0BF870508002}"/>
              </a:ext>
            </a:extLst>
          </p:cNvPr>
          <p:cNvCxnSpPr>
            <a:cxnSpLocks/>
          </p:cNvCxnSpPr>
          <p:nvPr/>
        </p:nvCxnSpPr>
        <p:spPr>
          <a:xfrm>
            <a:off x="2397966" y="2829645"/>
            <a:ext cx="0" cy="198180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5D5EB206-0D15-4160-9463-5282A6D06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964" y="2686769"/>
            <a:ext cx="5342187" cy="26377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4D8B1E-CBF7-45B3-AD99-F9E171D4A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023E8-4BF7-4941-9D6A-712EB920E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49" y="2510778"/>
            <a:ext cx="1818369" cy="11221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5EB206-0D15-4160-9463-5282A6D06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06" y="3718095"/>
            <a:ext cx="1599091" cy="7895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99C591-BC2C-4CB9-9320-96EC93777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E9B29A-148A-4255-BA5D-8BB63B36E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8267" y="2425655"/>
            <a:ext cx="8915401" cy="36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9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BC45-936C-4905-A862-4D56FA4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91A-4259-4F53-994E-723EE0E2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023E8-4BF7-4941-9D6A-712EB920E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49" y="2510778"/>
            <a:ext cx="1818369" cy="11221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5EB206-0D15-4160-9463-5282A6D06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06" y="3718095"/>
            <a:ext cx="1599091" cy="7895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99C591-BC2C-4CB9-9320-96EC93777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E9B29A-148A-4255-BA5D-8BB63B36E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850" y="4828678"/>
            <a:ext cx="1726848" cy="712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E51286-D525-428A-8793-A13F2A8AE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688" y="3466246"/>
            <a:ext cx="9005330" cy="150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61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AB45-41AB-4DA8-9272-256C0219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AFE0F7-82BF-4529-9A25-4448C65A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563D-4905-4108-AD14-3B4A56C34513}"/>
              </a:ext>
            </a:extLst>
          </p:cNvPr>
          <p:cNvSpPr/>
          <p:nvPr/>
        </p:nvSpPr>
        <p:spPr>
          <a:xfrm>
            <a:off x="4053840" y="2137229"/>
            <a:ext cx="6512560" cy="4073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33E07C0-CF13-4012-A2B2-58D797D781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5470458"/>
              </p:ext>
            </p:extLst>
          </p:nvPr>
        </p:nvGraphicFramePr>
        <p:xfrm>
          <a:off x="752856" y="2018702"/>
          <a:ext cx="10359799" cy="428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566251D-F516-4FDA-921E-285F2B017447}"/>
              </a:ext>
            </a:extLst>
          </p:cNvPr>
          <p:cNvSpPr/>
          <p:nvPr/>
        </p:nvSpPr>
        <p:spPr>
          <a:xfrm>
            <a:off x="2906829" y="2018702"/>
            <a:ext cx="8285582" cy="3867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52C6C1-E72D-4072-A69F-07462A15F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2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AB45-41AB-4DA8-9272-256C0219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AFE0F7-82BF-4529-9A25-4448C65A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563D-4905-4108-AD14-3B4A56C34513}"/>
              </a:ext>
            </a:extLst>
          </p:cNvPr>
          <p:cNvSpPr/>
          <p:nvPr/>
        </p:nvSpPr>
        <p:spPr>
          <a:xfrm>
            <a:off x="4053840" y="2137229"/>
            <a:ext cx="6512560" cy="4073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33E07C0-CF13-4012-A2B2-58D797D781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5205352"/>
              </p:ext>
            </p:extLst>
          </p:nvPr>
        </p:nvGraphicFramePr>
        <p:xfrm>
          <a:off x="752856" y="2018702"/>
          <a:ext cx="10359799" cy="428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566251D-F516-4FDA-921E-285F2B017447}"/>
              </a:ext>
            </a:extLst>
          </p:cNvPr>
          <p:cNvSpPr/>
          <p:nvPr/>
        </p:nvSpPr>
        <p:spPr>
          <a:xfrm>
            <a:off x="10944224" y="2018702"/>
            <a:ext cx="1051793" cy="3867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29E5F1-9C7F-4DFF-8E3B-0710F6647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43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919B-14B4-4A25-93B1-E02CB022A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11F1D-A717-485B-8E26-ABB184EE4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6F644E-6D21-4E11-9364-F136FC401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4"/>
          <a:stretch/>
        </p:blipFill>
        <p:spPr>
          <a:xfrm>
            <a:off x="2547991" y="2425655"/>
            <a:ext cx="7243681" cy="3696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56AD61-D4EA-4F58-AB28-08456B936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425655"/>
            <a:ext cx="1727325" cy="701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E2ED1B-8A9B-4CE2-AB0D-19A8246D0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1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AB4EF0-3EBC-4ECF-B8FA-C2E001B5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C0D79E-B131-4650-9EF1-DDC5F8B03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4"/>
          <a:stretch/>
        </p:blipFill>
        <p:spPr>
          <a:xfrm>
            <a:off x="3676650" y="2152649"/>
            <a:ext cx="6063759" cy="3978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9948A5-2A77-47F7-A260-5F6422EDF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3305329"/>
            <a:ext cx="1778491" cy="879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326ECE-0ED4-492F-BD15-6CB19BC8B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2425655"/>
            <a:ext cx="1727325" cy="7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55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AB4EF0-3EBC-4ECF-B8FA-C2E001B5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C0D79E-B131-4650-9EF1-DDC5F8B03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4"/>
          <a:stretch/>
        </p:blipFill>
        <p:spPr>
          <a:xfrm>
            <a:off x="698682" y="4213565"/>
            <a:ext cx="1727325" cy="1133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9948A5-2A77-47F7-A260-5F6422EDF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3305329"/>
            <a:ext cx="1778491" cy="879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326ECE-0ED4-492F-BD15-6CB19BC8B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2425655"/>
            <a:ext cx="1727325" cy="701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331E54-2FA2-4815-92EE-A5AA8A445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16" y="2579964"/>
            <a:ext cx="5041884" cy="27669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6E0B54-8282-48F9-B251-A6FDF1E3F0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582" y="2724447"/>
            <a:ext cx="3205338" cy="2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980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AB4EF0-3EBC-4ECF-B8FA-C2E001B5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C0D79E-B131-4650-9EF1-DDC5F8B03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4"/>
          <a:stretch/>
        </p:blipFill>
        <p:spPr>
          <a:xfrm>
            <a:off x="698682" y="4213565"/>
            <a:ext cx="1727325" cy="1133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9948A5-2A77-47F7-A260-5F6422EDF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3305329"/>
            <a:ext cx="1778491" cy="879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326ECE-0ED4-492F-BD15-6CB19BC8B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2425655"/>
            <a:ext cx="1727325" cy="701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331E54-2FA2-4815-92EE-A5AA8A445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2028" y="3596950"/>
            <a:ext cx="1479206" cy="811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6E0B54-8282-48F9-B251-A6FDF1E3F0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096" y="2469310"/>
            <a:ext cx="1299015" cy="950995"/>
          </a:xfrm>
          <a:prstGeom prst="rect">
            <a:avLst/>
          </a:prstGeo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2543751A-0ABA-40F4-B754-644BFA62EF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4535594" y="2309552"/>
            <a:ext cx="5956439" cy="3816910"/>
          </a:xfrm>
        </p:spPr>
      </p:pic>
    </p:spTree>
    <p:extLst>
      <p:ext uri="{BB962C8B-B14F-4D97-AF65-F5344CB8AC3E}">
        <p14:creationId xmlns:p14="http://schemas.microsoft.com/office/powerpoint/2010/main" val="3846854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0B5-2CF6-4456-A54F-F11F7DDEA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to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F7936-4856-4B24-819F-04C7D0B8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27" descr="Team - MS Research">
            <a:extLst>
              <a:ext uri="{FF2B5EF4-FFF2-40B4-BE49-F238E27FC236}">
                <a16:creationId xmlns:a16="http://schemas.microsoft.com/office/drawing/2014/main" id="{5EC4BB39-2D7F-41A8-9AA4-F6971DBB4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35761" y="4202605"/>
            <a:ext cx="1873070" cy="197730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F5488F-0B7E-4DAF-AFA0-946FC5B40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24" t="21315" r="21224" b="20181"/>
          <a:stretch/>
        </p:blipFill>
        <p:spPr>
          <a:xfrm>
            <a:off x="6024698" y="4202605"/>
            <a:ext cx="1681542" cy="1977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F34591-F4BD-4B3A-B626-FA2F7D38A3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95" t="5555" r="22500" b="26250"/>
          <a:stretch/>
        </p:blipFill>
        <p:spPr>
          <a:xfrm>
            <a:off x="4023934" y="4246336"/>
            <a:ext cx="1681543" cy="1933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Afbeelding 157">
            <a:extLst>
              <a:ext uri="{FF2B5EF4-FFF2-40B4-BE49-F238E27FC236}">
                <a16:creationId xmlns:a16="http://schemas.microsoft.com/office/drawing/2014/main" id="{FC7A3FFA-ACA2-4752-ABA1-F65CA7DC0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29" r="12096" b="15303"/>
          <a:stretch/>
        </p:blipFill>
        <p:spPr>
          <a:xfrm>
            <a:off x="10217752" y="4202605"/>
            <a:ext cx="1668622" cy="197730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B9441-37B5-44BF-A6DE-4450F5E60A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24" t="1549" r="14812" b="33425"/>
          <a:stretch/>
        </p:blipFill>
        <p:spPr>
          <a:xfrm>
            <a:off x="8035761" y="1981361"/>
            <a:ext cx="1433084" cy="1848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B2F188-A347-47FD-82B3-1437DAF8AB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298" t="2497" r="11564" b="26127"/>
          <a:stretch/>
        </p:blipFill>
        <p:spPr>
          <a:xfrm>
            <a:off x="9784737" y="1981361"/>
            <a:ext cx="1537757" cy="1848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E24DF99-B8C4-433A-B669-47A144BC820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702"/>
          <a:stretch/>
        </p:blipFill>
        <p:spPr>
          <a:xfrm>
            <a:off x="4718251" y="1978398"/>
            <a:ext cx="1433084" cy="1944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985A59-B021-4EF5-8593-CAF903FCD42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756" r="13095" b="16617"/>
          <a:stretch/>
        </p:blipFill>
        <p:spPr>
          <a:xfrm>
            <a:off x="6353781" y="1981361"/>
            <a:ext cx="1479019" cy="1886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011BC6C-5608-4134-A632-743B6233B2F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164" t="29606" r="28042" b="15364"/>
          <a:stretch/>
        </p:blipFill>
        <p:spPr>
          <a:xfrm>
            <a:off x="461270" y="4247537"/>
            <a:ext cx="1537757" cy="1932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69EA9CD-844C-4F0E-81C2-E84BA332EBB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888" r="15588" b="7438"/>
          <a:stretch/>
        </p:blipFill>
        <p:spPr>
          <a:xfrm>
            <a:off x="2318249" y="4246335"/>
            <a:ext cx="1410537" cy="1933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83FB01-6745-40B7-A7CC-5AECF5B2F7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8ACD-0875-496E-8D82-9A9A9927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Participating centers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45A22-D57B-4533-BDF5-021FDCD90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2856" y="2278018"/>
            <a:ext cx="4251325" cy="3751308"/>
          </a:xfrm>
        </p:spPr>
        <p:txBody>
          <a:bodyPr/>
          <a:lstStyle/>
          <a:p>
            <a:pPr marL="0" indent="0">
              <a:buNone/>
            </a:pPr>
            <a:r>
              <a:rPr lang="en-US" sz="600" dirty="0"/>
              <a:t>CISSS Chaudière-</a:t>
            </a:r>
            <a:r>
              <a:rPr lang="en-US" sz="600" dirty="0" err="1"/>
              <a:t>Appalache</a:t>
            </a:r>
            <a:r>
              <a:rPr lang="en-US" sz="600" dirty="0"/>
              <a:t>, </a:t>
            </a:r>
            <a:r>
              <a:rPr lang="en-US" sz="600" dirty="0" err="1"/>
              <a:t>Levis</a:t>
            </a:r>
            <a:r>
              <a:rPr lang="en-US" sz="600" dirty="0"/>
              <a:t>, Canada</a:t>
            </a:r>
          </a:p>
          <a:p>
            <a:pPr marL="0" indent="0">
              <a:buNone/>
            </a:pPr>
            <a:r>
              <a:rPr lang="en-US" sz="600" dirty="0" err="1"/>
              <a:t>Università</a:t>
            </a:r>
            <a:r>
              <a:rPr lang="en-US" sz="600" dirty="0"/>
              <a:t> di Bologna, Bologna, Italia</a:t>
            </a:r>
          </a:p>
          <a:p>
            <a:pPr marL="0" indent="0">
              <a:buNone/>
            </a:pPr>
            <a:r>
              <a:rPr lang="en-US" sz="600" dirty="0"/>
              <a:t>Neuroimmunology Centre, Department of Neurology, Royal Melbourne Hospital, Melbourne, Australia</a:t>
            </a:r>
          </a:p>
          <a:p>
            <a:pPr marL="0" indent="0">
              <a:buNone/>
            </a:pPr>
            <a:r>
              <a:rPr lang="en-US" sz="600" dirty="0" err="1"/>
              <a:t>Universita</a:t>
            </a:r>
            <a:r>
              <a:rPr lang="en-US" sz="600" dirty="0"/>
              <a:t> di Foggia, Medical and Surgical Sciences, Foggia, Italy</a:t>
            </a:r>
          </a:p>
          <a:p>
            <a:pPr marL="0" indent="0">
              <a:buNone/>
            </a:pPr>
            <a:r>
              <a:rPr lang="en-US" sz="600" dirty="0"/>
              <a:t>S. Maria </a:t>
            </a:r>
            <a:r>
              <a:rPr lang="en-US" sz="600" dirty="0" err="1"/>
              <a:t>delle</a:t>
            </a:r>
            <a:r>
              <a:rPr lang="en-US" sz="600" dirty="0"/>
              <a:t> </a:t>
            </a:r>
            <a:r>
              <a:rPr lang="en-US" sz="600" dirty="0" err="1"/>
              <a:t>Croci</a:t>
            </a:r>
            <a:r>
              <a:rPr lang="en-US" sz="600" dirty="0"/>
              <a:t> Hospital, AUSL Romagna, Ravenna, Italy</a:t>
            </a:r>
          </a:p>
          <a:p>
            <a:pPr marL="0" indent="0">
              <a:buNone/>
            </a:pPr>
            <a:r>
              <a:rPr lang="en-US" sz="600" dirty="0" err="1"/>
              <a:t>Nationaal</a:t>
            </a:r>
            <a:r>
              <a:rPr lang="en-US" sz="600" dirty="0"/>
              <a:t> MS Centrum, </a:t>
            </a:r>
            <a:r>
              <a:rPr lang="en-US" sz="600" dirty="0" err="1"/>
              <a:t>Melsbroek</a:t>
            </a:r>
            <a:r>
              <a:rPr lang="en-US" sz="600" dirty="0"/>
              <a:t>, Belgium</a:t>
            </a:r>
          </a:p>
          <a:p>
            <a:pPr marL="0" indent="0">
              <a:buNone/>
            </a:pPr>
            <a:r>
              <a:rPr lang="en-US" sz="600" dirty="0" err="1"/>
              <a:t>Razi</a:t>
            </a:r>
            <a:r>
              <a:rPr lang="en-US" sz="600" dirty="0"/>
              <a:t> University Hospital, Tunis, Tunisia</a:t>
            </a:r>
          </a:p>
          <a:p>
            <a:pPr marL="0" indent="0">
              <a:buNone/>
            </a:pPr>
            <a:r>
              <a:rPr lang="en-US" sz="600" dirty="0"/>
              <a:t>University of Debrecen, Debrecen, Hungary</a:t>
            </a:r>
          </a:p>
          <a:p>
            <a:pPr marL="0" indent="0">
              <a:buNone/>
            </a:pPr>
            <a:r>
              <a:rPr lang="en-US" sz="600" dirty="0"/>
              <a:t>Multiple Sclerosis Research Center, Neuroscience Institute, Tehran University of Medical Sciences, Tehran, Iran</a:t>
            </a:r>
          </a:p>
          <a:p>
            <a:pPr marL="0" indent="0">
              <a:buNone/>
            </a:pPr>
            <a:r>
              <a:rPr lang="en-US" sz="600" dirty="0"/>
              <a:t>Charles University in Prague and General University Hospital, Prague, Czech Republic</a:t>
            </a:r>
          </a:p>
          <a:p>
            <a:pPr marL="0" indent="0">
              <a:buNone/>
            </a:pPr>
            <a:r>
              <a:rPr lang="en-US" sz="600" dirty="0"/>
              <a:t>Izmir University of Economics, Medical Point Hospital, Izmir, Turkey</a:t>
            </a:r>
          </a:p>
          <a:p>
            <a:pPr marL="0" indent="0">
              <a:buNone/>
            </a:pPr>
            <a:r>
              <a:rPr lang="en-US" sz="600" dirty="0"/>
              <a:t>Isfahan University of Medical Sciences, Isfahan, Iran</a:t>
            </a:r>
          </a:p>
          <a:p>
            <a:pPr marL="0" indent="0">
              <a:buNone/>
            </a:pPr>
            <a:r>
              <a:rPr lang="en-US" sz="600" dirty="0"/>
              <a:t>CHUM and </a:t>
            </a:r>
            <a:r>
              <a:rPr lang="en-US" sz="600" dirty="0" err="1"/>
              <a:t>Universite</a:t>
            </a:r>
            <a:r>
              <a:rPr lang="en-US" sz="600" dirty="0"/>
              <a:t> de Montreal, Montreal, Canada</a:t>
            </a:r>
          </a:p>
          <a:p>
            <a:pPr marL="0" indent="0">
              <a:buNone/>
            </a:pPr>
            <a:r>
              <a:rPr lang="en-US" sz="600" dirty="0" err="1"/>
              <a:t>Amiri</a:t>
            </a:r>
            <a:r>
              <a:rPr lang="en-US" sz="600" dirty="0"/>
              <a:t> Hospital, </a:t>
            </a:r>
            <a:r>
              <a:rPr lang="en-US" sz="600" dirty="0" err="1"/>
              <a:t>Sharq</a:t>
            </a:r>
            <a:r>
              <a:rPr lang="en-US" sz="600" dirty="0"/>
              <a:t>, Kuwait</a:t>
            </a:r>
          </a:p>
          <a:p>
            <a:pPr marL="0" indent="0">
              <a:buNone/>
            </a:pPr>
            <a:r>
              <a:rPr lang="en-US" sz="600" dirty="0"/>
              <a:t>University G. </a:t>
            </a:r>
            <a:r>
              <a:rPr lang="en-US" sz="600" dirty="0" err="1"/>
              <a:t>d'Annunzio</a:t>
            </a:r>
            <a:r>
              <a:rPr lang="en-US" sz="600" dirty="0"/>
              <a:t> of Chieti-Pescara, Chieti, Italy</a:t>
            </a:r>
          </a:p>
          <a:p>
            <a:pPr marL="0" indent="0">
              <a:buNone/>
            </a:pPr>
            <a:r>
              <a:rPr lang="en-US" sz="600" dirty="0"/>
              <a:t>Neuroimmunology Centre, Department of Neurology, Royal Melbourne Hospital, Melbourne, Australia</a:t>
            </a:r>
          </a:p>
          <a:p>
            <a:pPr marL="0" indent="0">
              <a:buNone/>
            </a:pPr>
            <a:r>
              <a:rPr lang="en-US" sz="600" dirty="0"/>
              <a:t>Department of Neurosciences, Box Hill Hospital, Box Hill, Australia</a:t>
            </a:r>
          </a:p>
          <a:p>
            <a:pPr marL="0" indent="0">
              <a:buNone/>
            </a:pPr>
            <a:r>
              <a:rPr lang="en-US" sz="600" dirty="0"/>
              <a:t>Department of Neurology, Box Hill Hospital, Melbourne, Australia</a:t>
            </a:r>
          </a:p>
          <a:p>
            <a:pPr marL="0" indent="0">
              <a:buNone/>
            </a:pPr>
            <a:r>
              <a:rPr lang="en-US" sz="600" dirty="0"/>
              <a:t>Hospital Clinic de Barcelona, Barcelona, Spain</a:t>
            </a:r>
          </a:p>
          <a:p>
            <a:pPr marL="0" indent="0">
              <a:buNone/>
            </a:pPr>
            <a:r>
              <a:rPr lang="en-US" sz="600" dirty="0"/>
              <a:t>Academic MS Center </a:t>
            </a:r>
            <a:r>
              <a:rPr lang="en-US" sz="600" dirty="0" err="1"/>
              <a:t>Zuyd</a:t>
            </a:r>
            <a:r>
              <a:rPr lang="en-US" sz="600" dirty="0"/>
              <a:t>, Department of Neurology,  </a:t>
            </a:r>
            <a:r>
              <a:rPr lang="en-US" sz="600" dirty="0" err="1"/>
              <a:t>Zuyderland</a:t>
            </a:r>
            <a:r>
              <a:rPr lang="en-US" sz="600" dirty="0"/>
              <a:t> Medical Center, </a:t>
            </a:r>
            <a:r>
              <a:rPr lang="en-US" sz="600" dirty="0" err="1"/>
              <a:t>Sittard-Geleen</a:t>
            </a:r>
            <a:r>
              <a:rPr lang="en-US" sz="600" dirty="0"/>
              <a:t>, Netherlands</a:t>
            </a:r>
          </a:p>
          <a:p>
            <a:pPr marL="0" indent="0">
              <a:buNone/>
            </a:pPr>
            <a:r>
              <a:rPr lang="en-US" sz="600" dirty="0"/>
              <a:t>Department of Neurology, The Alfred Hospital, Melbourne, Australia</a:t>
            </a:r>
          </a:p>
          <a:p>
            <a:pPr marL="0" indent="0">
              <a:buNone/>
            </a:pPr>
            <a:r>
              <a:rPr lang="en-US" sz="600" dirty="0"/>
              <a:t>American University of Beirut Medical Center, Beirut, Lebanon</a:t>
            </a:r>
          </a:p>
          <a:p>
            <a:pPr marL="0" indent="0">
              <a:buNone/>
            </a:pPr>
            <a:r>
              <a:rPr lang="en-US" sz="600" dirty="0"/>
              <a:t>Monash University, Clayton, Australia</a:t>
            </a:r>
          </a:p>
          <a:p>
            <a:pPr marL="0" indent="0">
              <a:buNone/>
            </a:pPr>
            <a:r>
              <a:rPr lang="en-US" sz="600" dirty="0" err="1"/>
              <a:t>Cliniques</a:t>
            </a:r>
            <a:r>
              <a:rPr lang="en-US" sz="600" dirty="0"/>
              <a:t> </a:t>
            </a:r>
            <a:r>
              <a:rPr lang="en-US" sz="600" dirty="0" err="1"/>
              <a:t>Universitaires</a:t>
            </a:r>
            <a:r>
              <a:rPr lang="en-US" sz="600" dirty="0"/>
              <a:t> Saint-Luc, Brussels, Belgium</a:t>
            </a:r>
          </a:p>
          <a:p>
            <a:pPr marL="0" indent="0">
              <a:buNone/>
            </a:pPr>
            <a:r>
              <a:rPr lang="en-US" sz="600" dirty="0"/>
              <a:t>S. Maria </a:t>
            </a:r>
            <a:r>
              <a:rPr lang="en-US" sz="600" dirty="0" err="1"/>
              <a:t>delle</a:t>
            </a:r>
            <a:r>
              <a:rPr lang="en-US" sz="600" dirty="0"/>
              <a:t> </a:t>
            </a:r>
            <a:r>
              <a:rPr lang="en-US" sz="600" dirty="0" err="1"/>
              <a:t>Croci</a:t>
            </a:r>
            <a:r>
              <a:rPr lang="en-US" sz="600" dirty="0"/>
              <a:t> Hospital, AUSL Romagna, Ravenna, Italy</a:t>
            </a:r>
          </a:p>
          <a:p>
            <a:pPr marL="0" indent="0">
              <a:buNone/>
            </a:pPr>
            <a:r>
              <a:rPr lang="en-US" sz="600" dirty="0"/>
              <a:t>Centro </a:t>
            </a:r>
            <a:r>
              <a:rPr lang="en-US" sz="600" dirty="0" err="1"/>
              <a:t>Hospitalar</a:t>
            </a:r>
            <a:r>
              <a:rPr lang="en-US" sz="600" dirty="0"/>
              <a:t> Universitario de Sao Joao, Porto, Portugal</a:t>
            </a:r>
          </a:p>
          <a:p>
            <a:pPr marL="0" indent="0">
              <a:buNone/>
            </a:pPr>
            <a:r>
              <a:rPr lang="en-US" sz="600" dirty="0"/>
              <a:t>University Hospital and University of Basel, Basel, Switzerland</a:t>
            </a:r>
          </a:p>
          <a:p>
            <a:pPr marL="0" indent="0">
              <a:buNone/>
            </a:pPr>
            <a:r>
              <a:rPr lang="en-US" sz="600" dirty="0" err="1"/>
              <a:t>Azienda</a:t>
            </a:r>
            <a:r>
              <a:rPr lang="en-US" sz="600" dirty="0"/>
              <a:t> </a:t>
            </a:r>
            <a:r>
              <a:rPr lang="en-US" sz="600" dirty="0" err="1"/>
              <a:t>Opsedaliera</a:t>
            </a:r>
            <a:r>
              <a:rPr lang="en-US" sz="600" dirty="0"/>
              <a:t> per </a:t>
            </a:r>
            <a:r>
              <a:rPr lang="en-US" sz="600" dirty="0" err="1"/>
              <a:t>l'Emergenza</a:t>
            </a:r>
            <a:r>
              <a:rPr lang="en-US" sz="600" dirty="0"/>
              <a:t> Cannizzaro, Catania, Italy</a:t>
            </a:r>
          </a:p>
          <a:p>
            <a:pPr marL="0" indent="0">
              <a:buNone/>
            </a:pPr>
            <a:r>
              <a:rPr lang="en-US" sz="600" dirty="0"/>
              <a:t>AST Macerata, Macerata, Italy</a:t>
            </a:r>
          </a:p>
          <a:p>
            <a:pPr marL="0" indent="0">
              <a:buNone/>
            </a:pPr>
            <a:r>
              <a:rPr lang="en-US" sz="600" dirty="0" err="1"/>
              <a:t>Perron</a:t>
            </a:r>
            <a:r>
              <a:rPr lang="en-US" sz="600" dirty="0"/>
              <a:t> Institute for Neurological and Translational Science, Sir Charles Gairdner Hospital, QEIIMC, University of Western Australia, </a:t>
            </a:r>
            <a:r>
              <a:rPr lang="en-US" sz="600" dirty="0" err="1"/>
              <a:t>Nedlands</a:t>
            </a:r>
            <a:r>
              <a:rPr lang="en-US" sz="600" dirty="0"/>
              <a:t>, Australia</a:t>
            </a:r>
          </a:p>
          <a:p>
            <a:pPr marL="0" indent="0">
              <a:buNone/>
            </a:pPr>
            <a:r>
              <a:rPr lang="en-US" sz="600" dirty="0" err="1"/>
              <a:t>Perron</a:t>
            </a:r>
            <a:r>
              <a:rPr lang="en-US" sz="600" dirty="0"/>
              <a:t> Institute for Neurological and Translational Science, The University of Western Australia, Perth, Australia</a:t>
            </a:r>
          </a:p>
          <a:p>
            <a:pPr marL="0" indent="0">
              <a:buNone/>
            </a:pPr>
            <a:endParaRPr lang="en-US" sz="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107AE-A1D0-43C3-BE19-E59AA87C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592704-1A33-4123-8485-2C9522A80D95}"/>
              </a:ext>
            </a:extLst>
          </p:cNvPr>
          <p:cNvSpPr/>
          <p:nvPr/>
        </p:nvSpPr>
        <p:spPr>
          <a:xfrm>
            <a:off x="5684520" y="2285276"/>
            <a:ext cx="490537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err="1"/>
              <a:t>Perron</a:t>
            </a:r>
            <a:r>
              <a:rPr lang="en-US" sz="600" dirty="0"/>
              <a:t> Institute for Neurological and Translational Science, The University of Western Australia, Perth, Australia</a:t>
            </a:r>
          </a:p>
          <a:p>
            <a:r>
              <a:rPr lang="en-US" sz="600" dirty="0"/>
              <a:t>Royal Brisbane Hospital, Brisbane, Australia</a:t>
            </a:r>
          </a:p>
          <a:p>
            <a:r>
              <a:rPr lang="en-US" sz="600" dirty="0" err="1"/>
              <a:t>Bakirkoy</a:t>
            </a:r>
            <a:r>
              <a:rPr lang="en-US" sz="600" dirty="0"/>
              <a:t> Education and Research Hospital for Psychiatric and Neurological Diseases, Istanbul, Turkey</a:t>
            </a:r>
          </a:p>
          <a:p>
            <a:r>
              <a:rPr lang="en-US" sz="600" dirty="0" err="1"/>
              <a:t>Yeditepe</a:t>
            </a:r>
            <a:r>
              <a:rPr lang="en-US" sz="600" dirty="0"/>
              <a:t> University, Istanbul, Turkey</a:t>
            </a:r>
          </a:p>
          <a:p>
            <a:r>
              <a:rPr lang="en-US" sz="600" dirty="0"/>
              <a:t>Royal Hobart Hospital, Hobart, Australia</a:t>
            </a:r>
          </a:p>
          <a:p>
            <a:r>
              <a:rPr lang="en-US" sz="600" dirty="0" err="1"/>
              <a:t>Azienda</a:t>
            </a:r>
            <a:r>
              <a:rPr lang="en-US" sz="600" dirty="0"/>
              <a:t> </a:t>
            </a:r>
            <a:r>
              <a:rPr lang="en-US" sz="600" dirty="0" err="1"/>
              <a:t>Ospedaliera</a:t>
            </a:r>
            <a:r>
              <a:rPr lang="en-US" sz="600" dirty="0"/>
              <a:t> di </a:t>
            </a:r>
            <a:r>
              <a:rPr lang="en-US" sz="600" dirty="0" err="1"/>
              <a:t>Rilievo</a:t>
            </a:r>
            <a:r>
              <a:rPr lang="en-US" sz="600" dirty="0"/>
              <a:t> Nazionale San Giuseppe </a:t>
            </a:r>
            <a:r>
              <a:rPr lang="en-US" sz="600" dirty="0" err="1"/>
              <a:t>Moscati</a:t>
            </a:r>
            <a:r>
              <a:rPr lang="en-US" sz="600" dirty="0"/>
              <a:t> Avellino, Avellino, Italy</a:t>
            </a:r>
          </a:p>
          <a:p>
            <a:r>
              <a:rPr lang="en-US" sz="600" dirty="0" err="1"/>
              <a:t>Universitary</a:t>
            </a:r>
            <a:r>
              <a:rPr lang="en-US" sz="600" dirty="0"/>
              <a:t> Hospital Ghent, Ghent, Belgium</a:t>
            </a:r>
          </a:p>
          <a:p>
            <a:r>
              <a:rPr lang="en-US" sz="600" dirty="0"/>
              <a:t>Dr. </a:t>
            </a:r>
            <a:r>
              <a:rPr lang="en-US" sz="600" dirty="0" err="1"/>
              <a:t>Etemadifar</a:t>
            </a:r>
            <a:r>
              <a:rPr lang="en-US" sz="600" dirty="0"/>
              <a:t> MS Institute, Isfahan University Of Medical Sciences, Isfahan,  Iran </a:t>
            </a:r>
          </a:p>
          <a:p>
            <a:r>
              <a:rPr lang="en-US" sz="600" dirty="0"/>
              <a:t>Aarhus University Hospital, Arhus C, Denmark</a:t>
            </a:r>
          </a:p>
          <a:p>
            <a:r>
              <a:rPr lang="en-US" sz="600" dirty="0" err="1"/>
              <a:t>Nemocnice</a:t>
            </a:r>
            <a:r>
              <a:rPr lang="en-US" sz="600" dirty="0"/>
              <a:t> </a:t>
            </a:r>
            <a:r>
              <a:rPr lang="en-US" sz="600" dirty="0" err="1"/>
              <a:t>Jihlava</a:t>
            </a:r>
            <a:r>
              <a:rPr lang="en-US" sz="600" dirty="0"/>
              <a:t>, </a:t>
            </a:r>
            <a:r>
              <a:rPr lang="en-US" sz="600" dirty="0" err="1"/>
              <a:t>Jihlava</a:t>
            </a:r>
            <a:r>
              <a:rPr lang="en-US" sz="600" dirty="0"/>
              <a:t>, Czech Republic</a:t>
            </a:r>
          </a:p>
          <a:p>
            <a:r>
              <a:rPr lang="en-US" sz="600" dirty="0"/>
              <a:t>South Eastern HSC Trust, Belfast, United Kingdom</a:t>
            </a:r>
          </a:p>
          <a:p>
            <a:r>
              <a:rPr lang="en-US" sz="600" dirty="0"/>
              <a:t>University of Cordoba, Spain</a:t>
            </a:r>
          </a:p>
          <a:p>
            <a:r>
              <a:rPr lang="en-US" sz="600" dirty="0"/>
              <a:t>Hospital Universitario </a:t>
            </a:r>
            <a:r>
              <a:rPr lang="en-US" sz="600" dirty="0" err="1"/>
              <a:t>Donostia</a:t>
            </a:r>
            <a:r>
              <a:rPr lang="en-US" sz="600" dirty="0"/>
              <a:t> and IIS </a:t>
            </a:r>
            <a:r>
              <a:rPr lang="en-US" sz="600" dirty="0" err="1"/>
              <a:t>Biodonostia</a:t>
            </a:r>
            <a:r>
              <a:rPr lang="en-US" sz="600" dirty="0"/>
              <a:t>, San Sebastián, Spain</a:t>
            </a:r>
          </a:p>
          <a:p>
            <a:r>
              <a:rPr lang="en-US" sz="600" dirty="0" err="1"/>
              <a:t>Koc</a:t>
            </a:r>
            <a:r>
              <a:rPr lang="en-US" sz="600" dirty="0"/>
              <a:t> University, School of Medicine, Istanbul, Turkey</a:t>
            </a:r>
          </a:p>
          <a:p>
            <a:r>
              <a:rPr lang="en-US" sz="600" dirty="0"/>
              <a:t>Virgen de la </a:t>
            </a:r>
            <a:r>
              <a:rPr lang="en-US" sz="600" dirty="0" err="1"/>
              <a:t>Arrixaca</a:t>
            </a:r>
            <a:r>
              <a:rPr lang="en-US" sz="600" dirty="0"/>
              <a:t> Clinical University Hospital. IMIB-</a:t>
            </a:r>
            <a:r>
              <a:rPr lang="en-US" sz="600" dirty="0" err="1"/>
              <a:t>Arrixaca</a:t>
            </a:r>
            <a:r>
              <a:rPr lang="en-US" sz="600" dirty="0"/>
              <a:t>, Murcia, Spain;</a:t>
            </a:r>
          </a:p>
          <a:p>
            <a:r>
              <a:rPr lang="en-US" sz="600" dirty="0" err="1"/>
              <a:t>Groene</a:t>
            </a:r>
            <a:r>
              <a:rPr lang="en-US" sz="600" dirty="0"/>
              <a:t> Hart </a:t>
            </a:r>
            <a:r>
              <a:rPr lang="en-US" sz="600" dirty="0" err="1"/>
              <a:t>Ziekenhuis</a:t>
            </a:r>
            <a:r>
              <a:rPr lang="en-US" sz="600" dirty="0"/>
              <a:t>, Gouda, Netherlands</a:t>
            </a:r>
          </a:p>
          <a:p>
            <a:r>
              <a:rPr lang="en-US" sz="600" dirty="0" err="1"/>
              <a:t>Galdakao-Usansolo</a:t>
            </a:r>
            <a:r>
              <a:rPr lang="en-US" sz="600" dirty="0"/>
              <a:t> University Hospital, </a:t>
            </a:r>
            <a:r>
              <a:rPr lang="en-US" sz="600" dirty="0" err="1"/>
              <a:t>Osakidetza</a:t>
            </a:r>
            <a:r>
              <a:rPr lang="en-US" sz="600" dirty="0"/>
              <a:t>-Basque Health Service, </a:t>
            </a:r>
            <a:r>
              <a:rPr lang="en-US" sz="600" dirty="0" err="1"/>
              <a:t>Galdakao</a:t>
            </a:r>
            <a:r>
              <a:rPr lang="en-US" sz="600" dirty="0"/>
              <a:t>, Spain</a:t>
            </a:r>
          </a:p>
          <a:p>
            <a:r>
              <a:rPr lang="en-US" sz="600" dirty="0"/>
              <a:t>Neurology Unit </a:t>
            </a:r>
            <a:r>
              <a:rPr lang="en-US" sz="600" dirty="0" err="1"/>
              <a:t>Galliera</a:t>
            </a:r>
            <a:r>
              <a:rPr lang="en-US" sz="600" dirty="0"/>
              <a:t> Hospital Genova Italy</a:t>
            </a:r>
          </a:p>
          <a:p>
            <a:r>
              <a:rPr lang="en-US" sz="600" dirty="0"/>
              <a:t>Sultan Qaboos University, Al-</a:t>
            </a:r>
            <a:r>
              <a:rPr lang="en-US" sz="600" dirty="0" err="1"/>
              <a:t>Khodh</a:t>
            </a:r>
            <a:r>
              <a:rPr lang="en-US" sz="600" dirty="0"/>
              <a:t>, Oman</a:t>
            </a:r>
          </a:p>
          <a:p>
            <a:r>
              <a:rPr lang="en-US" sz="600" dirty="0" err="1"/>
              <a:t>Westmead</a:t>
            </a:r>
            <a:r>
              <a:rPr lang="en-US" sz="600" dirty="0"/>
              <a:t> Hospital, Sydney, Australia</a:t>
            </a:r>
          </a:p>
          <a:p>
            <a:r>
              <a:rPr lang="en-US" sz="600" dirty="0"/>
              <a:t>Royal Brisbane Hospital, Brisbane, Australia</a:t>
            </a:r>
          </a:p>
          <a:p>
            <a:r>
              <a:rPr lang="en-US" sz="600" dirty="0"/>
              <a:t>Department of Neuroscience Clinic of Neurology, University of Medicine and Pharmacy Victor Babes Timisoara</a:t>
            </a:r>
          </a:p>
          <a:p>
            <a:r>
              <a:rPr lang="en-US" sz="600" dirty="0" err="1"/>
              <a:t>Erciyes</a:t>
            </a:r>
            <a:r>
              <a:rPr lang="en-US" sz="600" dirty="0"/>
              <a:t> University, Neurology, Kayseri, Turkey</a:t>
            </a:r>
          </a:p>
          <a:p>
            <a:r>
              <a:rPr lang="en-US" sz="600" dirty="0"/>
              <a:t>King Fahad Specialist Hospital-Dammam, Saudi Arabia</a:t>
            </a:r>
          </a:p>
          <a:p>
            <a:r>
              <a:rPr lang="en-US" sz="600" dirty="0"/>
              <a:t>Geneva University Hospitals and Faculty of Medicine, Geneva, Switzerland</a:t>
            </a:r>
          </a:p>
          <a:p>
            <a:r>
              <a:rPr lang="en-US" sz="600" dirty="0"/>
              <a:t>Concord Repatriation General Hospital, Sydney, Australia</a:t>
            </a:r>
          </a:p>
          <a:p>
            <a:r>
              <a:rPr lang="en-US" sz="600" dirty="0"/>
              <a:t>University of Sydney, Sydney, Australia</a:t>
            </a:r>
          </a:p>
          <a:p>
            <a:r>
              <a:rPr lang="en-US" sz="600" dirty="0"/>
              <a:t>Department of Neurology, Antwerp University Hospital, </a:t>
            </a:r>
            <a:r>
              <a:rPr lang="en-US" sz="600" dirty="0" err="1"/>
              <a:t>Edegem</a:t>
            </a:r>
            <a:r>
              <a:rPr lang="en-US" sz="600" dirty="0"/>
              <a:t> (Antwerp), Belgium.</a:t>
            </a:r>
          </a:p>
          <a:p>
            <a:r>
              <a:rPr lang="en-US" sz="600" dirty="0"/>
              <a:t>Centro de </a:t>
            </a:r>
            <a:r>
              <a:rPr lang="en-US" sz="600" dirty="0" err="1"/>
              <a:t>Esclerosis</a:t>
            </a:r>
            <a:r>
              <a:rPr lang="en-US" sz="600" dirty="0"/>
              <a:t> </a:t>
            </a:r>
            <a:r>
              <a:rPr lang="en-US" sz="600" dirty="0" err="1"/>
              <a:t>Múltiple</a:t>
            </a:r>
            <a:r>
              <a:rPr lang="en-US" sz="600" dirty="0"/>
              <a:t> (CEMHUN), Department of Neurology, Hospital Universitario Nacional de Colombia Bogota, Colombia</a:t>
            </a:r>
          </a:p>
          <a:p>
            <a:r>
              <a:rPr lang="en-US" sz="600" dirty="0"/>
              <a:t>St </a:t>
            </a:r>
            <a:r>
              <a:rPr lang="en-US" sz="600" dirty="0" err="1"/>
              <a:t>Vincents</a:t>
            </a:r>
            <a:r>
              <a:rPr lang="en-US" sz="600" dirty="0"/>
              <a:t> Hospital, Fitzroy, Melbourne, Australia</a:t>
            </a:r>
          </a:p>
          <a:p>
            <a:r>
              <a:rPr lang="en-US" sz="600" dirty="0"/>
              <a:t>Hospital General Universitario de Alicante, Alicante, Spain</a:t>
            </a:r>
          </a:p>
          <a:p>
            <a:r>
              <a:rPr lang="en-US" sz="600" dirty="0"/>
              <a:t>University Hospital Center Zagreb, Zagreb, Croatia</a:t>
            </a:r>
          </a:p>
          <a:p>
            <a:r>
              <a:rPr lang="en-US" sz="600" dirty="0"/>
              <a:t>Bombay Hospital Institute of Medical Sciences, Mumbai, India</a:t>
            </a:r>
          </a:p>
          <a:p>
            <a:r>
              <a:rPr lang="en-US" sz="600" dirty="0"/>
              <a:t>Postgraduate Institute of Medical Education and Research, Chandigarh, India</a:t>
            </a:r>
          </a:p>
          <a:p>
            <a:r>
              <a:rPr lang="en-US" sz="600" dirty="0"/>
              <a:t>AHEPA University Hospital, Thessaloniki, Greece</a:t>
            </a:r>
          </a:p>
          <a:p>
            <a:r>
              <a:rPr lang="en-US" sz="600" dirty="0" err="1"/>
              <a:t>Yeditepe</a:t>
            </a:r>
            <a:r>
              <a:rPr lang="en-US" sz="600" dirty="0"/>
              <a:t> University, Istanbul, Turkey</a:t>
            </a:r>
          </a:p>
          <a:p>
            <a:r>
              <a:rPr lang="en-US" sz="600" dirty="0"/>
              <a:t>AZ Alma </a:t>
            </a:r>
            <a:r>
              <a:rPr lang="en-US" sz="600" dirty="0" err="1"/>
              <a:t>Ziekenhuis</a:t>
            </a:r>
            <a:r>
              <a:rPr lang="en-US" sz="600" dirty="0"/>
              <a:t>, </a:t>
            </a:r>
            <a:r>
              <a:rPr lang="en-US" sz="600" dirty="0" err="1"/>
              <a:t>Sijsele</a:t>
            </a:r>
            <a:r>
              <a:rPr lang="en-US" sz="600" dirty="0"/>
              <a:t> - Damme, Belgium</a:t>
            </a:r>
          </a:p>
          <a:p>
            <a:r>
              <a:rPr lang="en-US" sz="600" dirty="0"/>
              <a:t>Semmelweis University, Budapest, Hungary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46B871-E0A7-42FF-86A3-6FCA1AE1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8ACD-0875-496E-8D82-9A9A9927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Participating centers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45A22-D57B-4533-BDF5-021FDCD90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62" y="2380636"/>
            <a:ext cx="2164899" cy="1325563"/>
          </a:xfrm>
        </p:spPr>
        <p:txBody>
          <a:bodyPr/>
          <a:lstStyle/>
          <a:p>
            <a:pPr marL="0" indent="0">
              <a:buNone/>
            </a:pPr>
            <a:r>
              <a:rPr lang="en-US" sz="200" dirty="0"/>
              <a:t>CISSS Chaudière-</a:t>
            </a:r>
            <a:r>
              <a:rPr lang="en-US" sz="200" dirty="0" err="1"/>
              <a:t>Appalache</a:t>
            </a:r>
            <a:r>
              <a:rPr lang="en-US" sz="200" dirty="0"/>
              <a:t>, </a:t>
            </a:r>
            <a:r>
              <a:rPr lang="en-US" sz="200" dirty="0" err="1"/>
              <a:t>Levis</a:t>
            </a:r>
            <a:r>
              <a:rPr lang="en-US" sz="200" dirty="0"/>
              <a:t>, Canada</a:t>
            </a:r>
          </a:p>
          <a:p>
            <a:pPr marL="0" indent="0">
              <a:buNone/>
            </a:pPr>
            <a:r>
              <a:rPr lang="en-US" sz="200" dirty="0" err="1"/>
              <a:t>Università</a:t>
            </a:r>
            <a:r>
              <a:rPr lang="en-US" sz="200" dirty="0"/>
              <a:t> di Bologna, Bologna, Italia</a:t>
            </a:r>
          </a:p>
          <a:p>
            <a:pPr marL="0" indent="0">
              <a:buNone/>
            </a:pPr>
            <a:r>
              <a:rPr lang="en-US" sz="200" dirty="0"/>
              <a:t>Neuroimmunology Centre, Department of Neurology, Royal Melbourne Hospital, Melbourne, Australia</a:t>
            </a:r>
          </a:p>
          <a:p>
            <a:pPr marL="0" indent="0">
              <a:buNone/>
            </a:pPr>
            <a:r>
              <a:rPr lang="en-US" sz="200" dirty="0" err="1"/>
              <a:t>Universita</a:t>
            </a:r>
            <a:r>
              <a:rPr lang="en-US" sz="200" dirty="0"/>
              <a:t> di Foggia, Medical and Surgical Sciences, Foggia, Italy</a:t>
            </a:r>
          </a:p>
          <a:p>
            <a:pPr marL="0" indent="0">
              <a:buNone/>
            </a:pPr>
            <a:r>
              <a:rPr lang="en-US" sz="200" dirty="0"/>
              <a:t>S. Maria </a:t>
            </a:r>
            <a:r>
              <a:rPr lang="en-US" sz="200" dirty="0" err="1"/>
              <a:t>delle</a:t>
            </a:r>
            <a:r>
              <a:rPr lang="en-US" sz="200" dirty="0"/>
              <a:t> </a:t>
            </a:r>
            <a:r>
              <a:rPr lang="en-US" sz="200" dirty="0" err="1"/>
              <a:t>Croci</a:t>
            </a:r>
            <a:r>
              <a:rPr lang="en-US" sz="200" dirty="0"/>
              <a:t> Hospital, AUSL Romagna, Ravenna, Italy</a:t>
            </a:r>
          </a:p>
          <a:p>
            <a:pPr marL="0" indent="0">
              <a:buNone/>
            </a:pPr>
            <a:r>
              <a:rPr lang="en-US" sz="200" dirty="0" err="1"/>
              <a:t>Nationaal</a:t>
            </a:r>
            <a:r>
              <a:rPr lang="en-US" sz="200" dirty="0"/>
              <a:t> MS Centrum, </a:t>
            </a:r>
            <a:r>
              <a:rPr lang="en-US" sz="200" dirty="0" err="1"/>
              <a:t>Melsbroek</a:t>
            </a:r>
            <a:r>
              <a:rPr lang="en-US" sz="200" dirty="0"/>
              <a:t>, Belgium</a:t>
            </a:r>
          </a:p>
          <a:p>
            <a:pPr marL="0" indent="0">
              <a:buNone/>
            </a:pPr>
            <a:r>
              <a:rPr lang="en-US" sz="200" dirty="0" err="1"/>
              <a:t>Razi</a:t>
            </a:r>
            <a:r>
              <a:rPr lang="en-US" sz="200" dirty="0"/>
              <a:t> University Hospital, Tunis, Tunisia</a:t>
            </a:r>
          </a:p>
          <a:p>
            <a:pPr marL="0" indent="0">
              <a:buNone/>
            </a:pPr>
            <a:r>
              <a:rPr lang="en-US" sz="200" dirty="0"/>
              <a:t>University of Debrecen, Debrecen, Hungary</a:t>
            </a:r>
          </a:p>
          <a:p>
            <a:pPr marL="0" indent="0">
              <a:buNone/>
            </a:pPr>
            <a:r>
              <a:rPr lang="en-US" sz="200" dirty="0"/>
              <a:t>Multiple Sclerosis Research Center, Neuroscience Institute, Tehran University of Medical Sciences, Tehran, Iran</a:t>
            </a:r>
          </a:p>
          <a:p>
            <a:pPr marL="0" indent="0">
              <a:buNone/>
            </a:pPr>
            <a:r>
              <a:rPr lang="en-US" sz="200" dirty="0"/>
              <a:t>Charles University in Prague and General University Hospital, Prague, Czech Republic</a:t>
            </a:r>
          </a:p>
          <a:p>
            <a:pPr marL="0" indent="0">
              <a:buNone/>
            </a:pPr>
            <a:r>
              <a:rPr lang="en-US" sz="200" dirty="0"/>
              <a:t>Izmir University of Economics, Medical Point Hospital, Izmir, Turkey</a:t>
            </a:r>
          </a:p>
          <a:p>
            <a:pPr marL="0" indent="0">
              <a:buNone/>
            </a:pPr>
            <a:r>
              <a:rPr lang="en-US" sz="200" dirty="0"/>
              <a:t>Isfahan University of Medical Sciences, Isfahan, Iran</a:t>
            </a:r>
          </a:p>
          <a:p>
            <a:pPr marL="0" indent="0">
              <a:buNone/>
            </a:pPr>
            <a:r>
              <a:rPr lang="en-US" sz="200" dirty="0"/>
              <a:t>CHUM and </a:t>
            </a:r>
            <a:r>
              <a:rPr lang="en-US" sz="200" dirty="0" err="1"/>
              <a:t>Universite</a:t>
            </a:r>
            <a:r>
              <a:rPr lang="en-US" sz="200" dirty="0"/>
              <a:t> de Montreal, Montreal, Canada</a:t>
            </a:r>
          </a:p>
          <a:p>
            <a:pPr marL="0" indent="0">
              <a:buNone/>
            </a:pPr>
            <a:r>
              <a:rPr lang="en-US" sz="200" dirty="0" err="1"/>
              <a:t>Amiri</a:t>
            </a:r>
            <a:r>
              <a:rPr lang="en-US" sz="200" dirty="0"/>
              <a:t> Hospital, </a:t>
            </a:r>
            <a:r>
              <a:rPr lang="en-US" sz="200" dirty="0" err="1"/>
              <a:t>Sharq</a:t>
            </a:r>
            <a:r>
              <a:rPr lang="en-US" sz="200" dirty="0"/>
              <a:t>, Kuwait</a:t>
            </a:r>
          </a:p>
          <a:p>
            <a:pPr marL="0" indent="0">
              <a:buNone/>
            </a:pPr>
            <a:r>
              <a:rPr lang="en-US" sz="200" dirty="0"/>
              <a:t>University G. </a:t>
            </a:r>
            <a:r>
              <a:rPr lang="en-US" sz="200" dirty="0" err="1"/>
              <a:t>d'Annunzio</a:t>
            </a:r>
            <a:r>
              <a:rPr lang="en-US" sz="200" dirty="0"/>
              <a:t> of Chieti-Pescara, Chieti, Italy</a:t>
            </a:r>
          </a:p>
          <a:p>
            <a:pPr marL="0" indent="0">
              <a:buNone/>
            </a:pPr>
            <a:r>
              <a:rPr lang="en-US" sz="200" dirty="0"/>
              <a:t>Neuroimmunology Centre, Department of Neurology, Royal Melbourne Hospital, Melbourne, Australia</a:t>
            </a:r>
          </a:p>
          <a:p>
            <a:pPr marL="0" indent="0">
              <a:buNone/>
            </a:pPr>
            <a:r>
              <a:rPr lang="en-US" sz="200" dirty="0"/>
              <a:t>Department of Neurosciences, Box Hill Hospital, Box Hill, Australia</a:t>
            </a:r>
          </a:p>
          <a:p>
            <a:pPr marL="0" indent="0">
              <a:buNone/>
            </a:pPr>
            <a:r>
              <a:rPr lang="en-US" sz="200" dirty="0"/>
              <a:t>Department of Neurology, Box Hill Hospital, Melbourne, Australia</a:t>
            </a:r>
          </a:p>
          <a:p>
            <a:pPr marL="0" indent="0">
              <a:buNone/>
            </a:pPr>
            <a:r>
              <a:rPr lang="en-US" sz="200" dirty="0"/>
              <a:t>Hospital Clinic de Barcelona, Barcelona, Spain</a:t>
            </a:r>
          </a:p>
          <a:p>
            <a:pPr marL="0" indent="0">
              <a:buNone/>
            </a:pPr>
            <a:r>
              <a:rPr lang="en-US" sz="200" dirty="0"/>
              <a:t>Academic MS Center </a:t>
            </a:r>
            <a:r>
              <a:rPr lang="en-US" sz="200" dirty="0" err="1"/>
              <a:t>Zuyd</a:t>
            </a:r>
            <a:r>
              <a:rPr lang="en-US" sz="200" dirty="0"/>
              <a:t>, Department of Neurology,  </a:t>
            </a:r>
            <a:r>
              <a:rPr lang="en-US" sz="200" dirty="0" err="1"/>
              <a:t>Zuyderland</a:t>
            </a:r>
            <a:r>
              <a:rPr lang="en-US" sz="200" dirty="0"/>
              <a:t> Medical Center, </a:t>
            </a:r>
            <a:r>
              <a:rPr lang="en-US" sz="200" dirty="0" err="1"/>
              <a:t>Sittard-Geleen</a:t>
            </a:r>
            <a:r>
              <a:rPr lang="en-US" sz="200" dirty="0"/>
              <a:t>, Netherlands</a:t>
            </a:r>
          </a:p>
          <a:p>
            <a:pPr marL="0" indent="0">
              <a:buNone/>
            </a:pPr>
            <a:r>
              <a:rPr lang="en-US" sz="200" dirty="0"/>
              <a:t>Department of Neurology, The Alfred Hospital, Melbourne, Australia</a:t>
            </a:r>
          </a:p>
          <a:p>
            <a:pPr marL="0" indent="0">
              <a:buNone/>
            </a:pPr>
            <a:r>
              <a:rPr lang="en-US" sz="200" dirty="0"/>
              <a:t>American University of Beirut Medical Center, Beirut, Lebanon</a:t>
            </a:r>
          </a:p>
          <a:p>
            <a:pPr marL="0" indent="0">
              <a:buNone/>
            </a:pPr>
            <a:r>
              <a:rPr lang="en-US" sz="200" dirty="0"/>
              <a:t>Monash University, Clayton, Australia</a:t>
            </a:r>
          </a:p>
          <a:p>
            <a:pPr marL="0" indent="0">
              <a:buNone/>
            </a:pPr>
            <a:r>
              <a:rPr lang="en-US" sz="200" dirty="0" err="1"/>
              <a:t>Cliniques</a:t>
            </a:r>
            <a:r>
              <a:rPr lang="en-US" sz="200" dirty="0"/>
              <a:t> </a:t>
            </a:r>
            <a:r>
              <a:rPr lang="en-US" sz="200" dirty="0" err="1"/>
              <a:t>Universitaires</a:t>
            </a:r>
            <a:r>
              <a:rPr lang="en-US" sz="200" dirty="0"/>
              <a:t> Saint-Luc, Brussels, Belgium</a:t>
            </a:r>
          </a:p>
          <a:p>
            <a:pPr marL="0" indent="0">
              <a:buNone/>
            </a:pPr>
            <a:r>
              <a:rPr lang="en-US" sz="200" dirty="0"/>
              <a:t>S. Maria </a:t>
            </a:r>
            <a:r>
              <a:rPr lang="en-US" sz="200" dirty="0" err="1"/>
              <a:t>delle</a:t>
            </a:r>
            <a:r>
              <a:rPr lang="en-US" sz="200" dirty="0"/>
              <a:t> </a:t>
            </a:r>
            <a:r>
              <a:rPr lang="en-US" sz="200" dirty="0" err="1"/>
              <a:t>Croci</a:t>
            </a:r>
            <a:r>
              <a:rPr lang="en-US" sz="200" dirty="0"/>
              <a:t> Hospital, AUSL Romagna, Ravenna, Italy</a:t>
            </a:r>
          </a:p>
          <a:p>
            <a:pPr marL="0" indent="0">
              <a:buNone/>
            </a:pPr>
            <a:r>
              <a:rPr lang="en-US" sz="200" dirty="0"/>
              <a:t>Centro </a:t>
            </a:r>
            <a:r>
              <a:rPr lang="en-US" sz="200" dirty="0" err="1"/>
              <a:t>Hospitalar</a:t>
            </a:r>
            <a:r>
              <a:rPr lang="en-US" sz="200" dirty="0"/>
              <a:t> Universitario de Sao Joao, Porto, Portugal</a:t>
            </a:r>
          </a:p>
          <a:p>
            <a:pPr marL="0" indent="0">
              <a:buNone/>
            </a:pPr>
            <a:r>
              <a:rPr lang="en-US" sz="200" dirty="0"/>
              <a:t>University Hospital and University of Basel, Basel, Switzerland</a:t>
            </a:r>
          </a:p>
          <a:p>
            <a:pPr marL="0" indent="0">
              <a:buNone/>
            </a:pPr>
            <a:r>
              <a:rPr lang="en-US" sz="200" dirty="0" err="1"/>
              <a:t>Azienda</a:t>
            </a:r>
            <a:r>
              <a:rPr lang="en-US" sz="200" dirty="0"/>
              <a:t> </a:t>
            </a:r>
            <a:r>
              <a:rPr lang="en-US" sz="200" dirty="0" err="1"/>
              <a:t>Opsedaliera</a:t>
            </a:r>
            <a:r>
              <a:rPr lang="en-US" sz="200" dirty="0"/>
              <a:t> per </a:t>
            </a:r>
            <a:r>
              <a:rPr lang="en-US" sz="200" dirty="0" err="1"/>
              <a:t>l'Emergenza</a:t>
            </a:r>
            <a:r>
              <a:rPr lang="en-US" sz="200" dirty="0"/>
              <a:t> Cannizzaro, Catania, Italy</a:t>
            </a:r>
          </a:p>
          <a:p>
            <a:pPr marL="0" indent="0">
              <a:buNone/>
            </a:pPr>
            <a:r>
              <a:rPr lang="en-US" sz="200" dirty="0"/>
              <a:t>AST Macerata, Macerata, Italy</a:t>
            </a:r>
          </a:p>
          <a:p>
            <a:pPr marL="0" indent="0">
              <a:buNone/>
            </a:pPr>
            <a:r>
              <a:rPr lang="en-US" sz="200" dirty="0" err="1"/>
              <a:t>Perron</a:t>
            </a:r>
            <a:r>
              <a:rPr lang="en-US" sz="200" dirty="0"/>
              <a:t> Institute for Neurological and Translational Science, Sir Charles Gairdner Hospital, QEIIMC, University of Western Australia, </a:t>
            </a:r>
            <a:r>
              <a:rPr lang="en-US" sz="200" dirty="0" err="1"/>
              <a:t>Nedlands</a:t>
            </a:r>
            <a:r>
              <a:rPr lang="en-US" sz="200" dirty="0"/>
              <a:t>, Australia</a:t>
            </a:r>
          </a:p>
          <a:p>
            <a:pPr marL="0" indent="0">
              <a:buNone/>
            </a:pPr>
            <a:r>
              <a:rPr lang="en-US" sz="200" dirty="0" err="1"/>
              <a:t>Perron</a:t>
            </a:r>
            <a:r>
              <a:rPr lang="en-US" sz="200" dirty="0"/>
              <a:t> Institute for Neurological and Translational Science, The University of Western Australia, Perth, Australia</a:t>
            </a:r>
          </a:p>
          <a:p>
            <a:pPr marL="0" indent="0">
              <a:buNone/>
            </a:pPr>
            <a:endParaRPr lang="en-US" sz="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107AE-A1D0-43C3-BE19-E59AA87C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5EFA91-E780-4B08-BE61-370CFF0FC631}"/>
              </a:ext>
            </a:extLst>
          </p:cNvPr>
          <p:cNvSpPr/>
          <p:nvPr/>
        </p:nvSpPr>
        <p:spPr>
          <a:xfrm>
            <a:off x="2815361" y="2371996"/>
            <a:ext cx="20176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Canada</a:t>
            </a:r>
          </a:p>
          <a:p>
            <a:r>
              <a:rPr lang="en-US" dirty="0"/>
              <a:t>Italy</a:t>
            </a:r>
          </a:p>
          <a:p>
            <a:r>
              <a:rPr lang="en-US" dirty="0"/>
              <a:t>Australia</a:t>
            </a:r>
          </a:p>
          <a:p>
            <a:r>
              <a:rPr lang="en-US" dirty="0"/>
              <a:t>Belgium</a:t>
            </a:r>
          </a:p>
          <a:p>
            <a:r>
              <a:rPr lang="en-US" dirty="0"/>
              <a:t>Tunisia</a:t>
            </a:r>
          </a:p>
          <a:p>
            <a:r>
              <a:rPr lang="en-US" dirty="0"/>
              <a:t>Hungary</a:t>
            </a:r>
          </a:p>
          <a:p>
            <a:r>
              <a:rPr lang="en-US" dirty="0"/>
              <a:t>Iran</a:t>
            </a:r>
          </a:p>
          <a:p>
            <a:r>
              <a:rPr lang="en-US" dirty="0"/>
              <a:t>Czech Republic</a:t>
            </a:r>
          </a:p>
          <a:p>
            <a:r>
              <a:rPr lang="en-US" dirty="0"/>
              <a:t>Turkey</a:t>
            </a:r>
          </a:p>
          <a:p>
            <a:r>
              <a:rPr lang="en-US" dirty="0"/>
              <a:t>Kuwait</a:t>
            </a:r>
          </a:p>
          <a:p>
            <a:r>
              <a:rPr lang="en-US" dirty="0"/>
              <a:t>Spain</a:t>
            </a:r>
          </a:p>
          <a:p>
            <a:r>
              <a:rPr lang="en-US" dirty="0"/>
              <a:t>Netherlands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592704-1A33-4123-8485-2C9522A80D95}"/>
              </a:ext>
            </a:extLst>
          </p:cNvPr>
          <p:cNvSpPr/>
          <p:nvPr/>
        </p:nvSpPr>
        <p:spPr>
          <a:xfrm>
            <a:off x="650461" y="3821736"/>
            <a:ext cx="21649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" dirty="0" err="1"/>
              <a:t>Perron</a:t>
            </a:r>
            <a:r>
              <a:rPr lang="en-US" sz="200" dirty="0"/>
              <a:t> Institute for Neurological and Translational Science, The University of Western Australia, Perth, Australia</a:t>
            </a:r>
          </a:p>
          <a:p>
            <a:r>
              <a:rPr lang="en-US" sz="200" dirty="0"/>
              <a:t>Royal Brisbane Hospital, Brisbane, Australia</a:t>
            </a:r>
          </a:p>
          <a:p>
            <a:r>
              <a:rPr lang="en-US" sz="200" dirty="0" err="1"/>
              <a:t>Bakirkoy</a:t>
            </a:r>
            <a:r>
              <a:rPr lang="en-US" sz="200" dirty="0"/>
              <a:t> Education and Research Hospital for Psychiatric and Neurological Diseases, Istanbul, Turkey</a:t>
            </a:r>
          </a:p>
          <a:p>
            <a:r>
              <a:rPr lang="en-US" sz="200" dirty="0" err="1"/>
              <a:t>Yeditepe</a:t>
            </a:r>
            <a:r>
              <a:rPr lang="en-US" sz="200" dirty="0"/>
              <a:t> University, Istanbul, Turkey</a:t>
            </a:r>
          </a:p>
          <a:p>
            <a:r>
              <a:rPr lang="en-US" sz="200" dirty="0"/>
              <a:t>Royal Hobart Hospital, Hobart, Australia</a:t>
            </a:r>
          </a:p>
          <a:p>
            <a:r>
              <a:rPr lang="en-US" sz="200" dirty="0" err="1"/>
              <a:t>Azienda</a:t>
            </a:r>
            <a:r>
              <a:rPr lang="en-US" sz="200" dirty="0"/>
              <a:t> </a:t>
            </a:r>
            <a:r>
              <a:rPr lang="en-US" sz="200" dirty="0" err="1"/>
              <a:t>Ospedaliera</a:t>
            </a:r>
            <a:r>
              <a:rPr lang="en-US" sz="200" dirty="0"/>
              <a:t> di </a:t>
            </a:r>
            <a:r>
              <a:rPr lang="en-US" sz="200" dirty="0" err="1"/>
              <a:t>Rilievo</a:t>
            </a:r>
            <a:r>
              <a:rPr lang="en-US" sz="200" dirty="0"/>
              <a:t> Nazionale San Giuseppe </a:t>
            </a:r>
            <a:r>
              <a:rPr lang="en-US" sz="200" dirty="0" err="1"/>
              <a:t>Moscati</a:t>
            </a:r>
            <a:r>
              <a:rPr lang="en-US" sz="200" dirty="0"/>
              <a:t> Avellino, Avellino, Italy</a:t>
            </a:r>
          </a:p>
          <a:p>
            <a:r>
              <a:rPr lang="en-US" sz="200" dirty="0" err="1"/>
              <a:t>Universitary</a:t>
            </a:r>
            <a:r>
              <a:rPr lang="en-US" sz="200" dirty="0"/>
              <a:t> Hospital Ghent, Ghent, Belgium</a:t>
            </a:r>
          </a:p>
          <a:p>
            <a:r>
              <a:rPr lang="en-US" sz="200" dirty="0"/>
              <a:t>Dr. </a:t>
            </a:r>
            <a:r>
              <a:rPr lang="en-US" sz="200" dirty="0" err="1"/>
              <a:t>Etemadifar</a:t>
            </a:r>
            <a:r>
              <a:rPr lang="en-US" sz="200" dirty="0"/>
              <a:t> MS Institute, Isfahan University Of Medical Sciences, Isfahan,  Iran </a:t>
            </a:r>
          </a:p>
          <a:p>
            <a:r>
              <a:rPr lang="en-US" sz="200" dirty="0"/>
              <a:t>Aarhus University Hospital, Arhus C, Denmark</a:t>
            </a:r>
          </a:p>
          <a:p>
            <a:r>
              <a:rPr lang="en-US" sz="200" dirty="0" err="1"/>
              <a:t>Nemocnice</a:t>
            </a:r>
            <a:r>
              <a:rPr lang="en-US" sz="200" dirty="0"/>
              <a:t> </a:t>
            </a:r>
            <a:r>
              <a:rPr lang="en-US" sz="200" dirty="0" err="1"/>
              <a:t>Jihlava</a:t>
            </a:r>
            <a:r>
              <a:rPr lang="en-US" sz="200" dirty="0"/>
              <a:t>, </a:t>
            </a:r>
            <a:r>
              <a:rPr lang="en-US" sz="200" dirty="0" err="1"/>
              <a:t>Jihlava</a:t>
            </a:r>
            <a:r>
              <a:rPr lang="en-US" sz="200" dirty="0"/>
              <a:t>, Czech Republic</a:t>
            </a:r>
          </a:p>
          <a:p>
            <a:r>
              <a:rPr lang="en-US" sz="200" dirty="0"/>
              <a:t>South Eastern HSC Trust, Belfast, United Kingdom</a:t>
            </a:r>
          </a:p>
          <a:p>
            <a:r>
              <a:rPr lang="en-US" sz="200" dirty="0"/>
              <a:t>University of Cordoba, Spain</a:t>
            </a:r>
          </a:p>
          <a:p>
            <a:r>
              <a:rPr lang="en-US" sz="200" dirty="0"/>
              <a:t>Hospital Universitario </a:t>
            </a:r>
            <a:r>
              <a:rPr lang="en-US" sz="200" dirty="0" err="1"/>
              <a:t>Donostia</a:t>
            </a:r>
            <a:r>
              <a:rPr lang="en-US" sz="200" dirty="0"/>
              <a:t> and IIS </a:t>
            </a:r>
            <a:r>
              <a:rPr lang="en-US" sz="200" dirty="0" err="1"/>
              <a:t>Biodonostia</a:t>
            </a:r>
            <a:r>
              <a:rPr lang="en-US" sz="200" dirty="0"/>
              <a:t>, San Sebastián, Spain</a:t>
            </a:r>
          </a:p>
          <a:p>
            <a:r>
              <a:rPr lang="en-US" sz="200" dirty="0" err="1"/>
              <a:t>Koc</a:t>
            </a:r>
            <a:r>
              <a:rPr lang="en-US" sz="200" dirty="0"/>
              <a:t> University, School of Medicine, Istanbul, Turkey</a:t>
            </a:r>
          </a:p>
          <a:p>
            <a:r>
              <a:rPr lang="en-US" sz="200" dirty="0"/>
              <a:t>Virgen de la </a:t>
            </a:r>
            <a:r>
              <a:rPr lang="en-US" sz="200" dirty="0" err="1"/>
              <a:t>Arrixaca</a:t>
            </a:r>
            <a:r>
              <a:rPr lang="en-US" sz="200" dirty="0"/>
              <a:t> Clinical University Hospital. IMIB-</a:t>
            </a:r>
            <a:r>
              <a:rPr lang="en-US" sz="200" dirty="0" err="1"/>
              <a:t>Arrixaca</a:t>
            </a:r>
            <a:r>
              <a:rPr lang="en-US" sz="200" dirty="0"/>
              <a:t>, Murcia, Spain;</a:t>
            </a:r>
          </a:p>
          <a:p>
            <a:r>
              <a:rPr lang="en-US" sz="200" dirty="0" err="1"/>
              <a:t>Groene</a:t>
            </a:r>
            <a:r>
              <a:rPr lang="en-US" sz="200" dirty="0"/>
              <a:t> Hart </a:t>
            </a:r>
            <a:r>
              <a:rPr lang="en-US" sz="200" dirty="0" err="1"/>
              <a:t>Ziekenhuis</a:t>
            </a:r>
            <a:r>
              <a:rPr lang="en-US" sz="200" dirty="0"/>
              <a:t>, Gouda, Netherlands</a:t>
            </a:r>
          </a:p>
          <a:p>
            <a:r>
              <a:rPr lang="en-US" sz="200" dirty="0" err="1"/>
              <a:t>Galdakao-Usansolo</a:t>
            </a:r>
            <a:r>
              <a:rPr lang="en-US" sz="200" dirty="0"/>
              <a:t> University Hospital, </a:t>
            </a:r>
            <a:r>
              <a:rPr lang="en-US" sz="200" dirty="0" err="1"/>
              <a:t>Osakidetza</a:t>
            </a:r>
            <a:r>
              <a:rPr lang="en-US" sz="200" dirty="0"/>
              <a:t>-Basque Health Service, </a:t>
            </a:r>
            <a:r>
              <a:rPr lang="en-US" sz="200" dirty="0" err="1"/>
              <a:t>Galdakao</a:t>
            </a:r>
            <a:r>
              <a:rPr lang="en-US" sz="200" dirty="0"/>
              <a:t>, Spain</a:t>
            </a:r>
          </a:p>
          <a:p>
            <a:r>
              <a:rPr lang="en-US" sz="200" dirty="0"/>
              <a:t>Neurology Unit </a:t>
            </a:r>
            <a:r>
              <a:rPr lang="en-US" sz="200" dirty="0" err="1"/>
              <a:t>Galliera</a:t>
            </a:r>
            <a:r>
              <a:rPr lang="en-US" sz="200" dirty="0"/>
              <a:t> Hospital Genova Italy</a:t>
            </a:r>
          </a:p>
          <a:p>
            <a:r>
              <a:rPr lang="en-US" sz="200" dirty="0"/>
              <a:t>Sultan Qaboos University, Al-</a:t>
            </a:r>
            <a:r>
              <a:rPr lang="en-US" sz="200" dirty="0" err="1"/>
              <a:t>Khodh</a:t>
            </a:r>
            <a:r>
              <a:rPr lang="en-US" sz="200" dirty="0"/>
              <a:t>, Oman</a:t>
            </a:r>
          </a:p>
          <a:p>
            <a:r>
              <a:rPr lang="en-US" sz="200" dirty="0" err="1"/>
              <a:t>Westmead</a:t>
            </a:r>
            <a:r>
              <a:rPr lang="en-US" sz="200" dirty="0"/>
              <a:t> Hospital, Sydney, Australia</a:t>
            </a:r>
          </a:p>
          <a:p>
            <a:r>
              <a:rPr lang="en-US" sz="200" dirty="0"/>
              <a:t>Royal Brisbane Hospital, Brisbane, Australia</a:t>
            </a:r>
          </a:p>
          <a:p>
            <a:r>
              <a:rPr lang="en-US" sz="200" dirty="0"/>
              <a:t>Department of Neuroscience Clinic of Neurology, University of Medicine and Pharmacy Victor Babes Timisoara</a:t>
            </a:r>
          </a:p>
          <a:p>
            <a:r>
              <a:rPr lang="en-US" sz="200" dirty="0" err="1"/>
              <a:t>Erciyes</a:t>
            </a:r>
            <a:r>
              <a:rPr lang="en-US" sz="200" dirty="0"/>
              <a:t> University, Neurology, Kayseri, Turkey</a:t>
            </a:r>
          </a:p>
          <a:p>
            <a:r>
              <a:rPr lang="en-US" sz="200" dirty="0"/>
              <a:t>King Fahad Specialist Hospital-Dammam, Saudi Arabia</a:t>
            </a:r>
          </a:p>
          <a:p>
            <a:r>
              <a:rPr lang="en-US" sz="200" dirty="0"/>
              <a:t>Geneva University Hospitals and Faculty of Medicine, Geneva, Switzerland</a:t>
            </a:r>
          </a:p>
          <a:p>
            <a:r>
              <a:rPr lang="en-US" sz="200" dirty="0"/>
              <a:t>Concord Repatriation General Hospital, Sydney, Australia</a:t>
            </a:r>
          </a:p>
          <a:p>
            <a:r>
              <a:rPr lang="en-US" sz="200" dirty="0"/>
              <a:t>University of Sydney, Sydney, Australia</a:t>
            </a:r>
          </a:p>
          <a:p>
            <a:r>
              <a:rPr lang="en-US" sz="200" dirty="0"/>
              <a:t>Department of Neurology, Antwerp University Hospital, </a:t>
            </a:r>
            <a:r>
              <a:rPr lang="en-US" sz="200" dirty="0" err="1"/>
              <a:t>Edegem</a:t>
            </a:r>
            <a:r>
              <a:rPr lang="en-US" sz="200" dirty="0"/>
              <a:t> (Antwerp), Belgium.</a:t>
            </a:r>
          </a:p>
          <a:p>
            <a:r>
              <a:rPr lang="en-US" sz="200" dirty="0"/>
              <a:t>Centro de </a:t>
            </a:r>
            <a:r>
              <a:rPr lang="en-US" sz="200" dirty="0" err="1"/>
              <a:t>Esclerosis</a:t>
            </a:r>
            <a:r>
              <a:rPr lang="en-US" sz="200" dirty="0"/>
              <a:t> </a:t>
            </a:r>
            <a:r>
              <a:rPr lang="en-US" sz="200" dirty="0" err="1"/>
              <a:t>Múltiple</a:t>
            </a:r>
            <a:r>
              <a:rPr lang="en-US" sz="200" dirty="0"/>
              <a:t> (CEMHUN), Department of Neurology, Hospital Universitario Nacional de Colombia Bogota, Colombia</a:t>
            </a:r>
          </a:p>
          <a:p>
            <a:r>
              <a:rPr lang="en-US" sz="200" dirty="0"/>
              <a:t>St </a:t>
            </a:r>
            <a:r>
              <a:rPr lang="en-US" sz="200" dirty="0" err="1"/>
              <a:t>Vincents</a:t>
            </a:r>
            <a:r>
              <a:rPr lang="en-US" sz="200" dirty="0"/>
              <a:t> Hospital, Fitzroy, Melbourne, Australia</a:t>
            </a:r>
          </a:p>
          <a:p>
            <a:r>
              <a:rPr lang="en-US" sz="200" dirty="0"/>
              <a:t>Hospital General Universitario de Alicante, Alicante, Spain</a:t>
            </a:r>
          </a:p>
          <a:p>
            <a:r>
              <a:rPr lang="en-US" sz="200" dirty="0"/>
              <a:t>University Hospital Center Zagreb, Zagreb, Croatia</a:t>
            </a:r>
          </a:p>
          <a:p>
            <a:r>
              <a:rPr lang="en-US" sz="200" dirty="0"/>
              <a:t>Bombay Hospital Institute of Medical Sciences, Mumbai, India</a:t>
            </a:r>
          </a:p>
          <a:p>
            <a:r>
              <a:rPr lang="en-US" sz="200" dirty="0"/>
              <a:t>Postgraduate Institute of Medical Education and Research, Chandigarh, India</a:t>
            </a:r>
          </a:p>
          <a:p>
            <a:r>
              <a:rPr lang="en-US" sz="200" dirty="0"/>
              <a:t>AHEPA University Hospital, Thessaloniki, Greece</a:t>
            </a:r>
          </a:p>
          <a:p>
            <a:r>
              <a:rPr lang="en-US" sz="200" dirty="0" err="1"/>
              <a:t>Yeditepe</a:t>
            </a:r>
            <a:r>
              <a:rPr lang="en-US" sz="200" dirty="0"/>
              <a:t> University, Istanbul, Turkey</a:t>
            </a:r>
          </a:p>
          <a:p>
            <a:r>
              <a:rPr lang="en-US" sz="200" dirty="0"/>
              <a:t>AZ Alma </a:t>
            </a:r>
            <a:r>
              <a:rPr lang="en-US" sz="200" dirty="0" err="1"/>
              <a:t>Ziekenhuis</a:t>
            </a:r>
            <a:r>
              <a:rPr lang="en-US" sz="200" dirty="0"/>
              <a:t>, </a:t>
            </a:r>
            <a:r>
              <a:rPr lang="en-US" sz="200" dirty="0" err="1"/>
              <a:t>Sijsele</a:t>
            </a:r>
            <a:r>
              <a:rPr lang="en-US" sz="200" dirty="0"/>
              <a:t> - Damme, Belgium</a:t>
            </a:r>
          </a:p>
          <a:p>
            <a:r>
              <a:rPr lang="en-US" sz="200" dirty="0"/>
              <a:t>Semmelweis University, Budapest, Hungary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34EB-770C-4210-AE98-59659A0E9176}"/>
              </a:ext>
            </a:extLst>
          </p:cNvPr>
          <p:cNvSpPr/>
          <p:nvPr/>
        </p:nvSpPr>
        <p:spPr>
          <a:xfrm>
            <a:off x="4855644" y="2371996"/>
            <a:ext cx="18202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Lebanon</a:t>
            </a:r>
          </a:p>
          <a:p>
            <a:r>
              <a:rPr lang="en-US" dirty="0"/>
              <a:t>Portugal</a:t>
            </a:r>
          </a:p>
          <a:p>
            <a:r>
              <a:rPr lang="en-US" dirty="0"/>
              <a:t>Switzerland</a:t>
            </a:r>
          </a:p>
          <a:p>
            <a:r>
              <a:rPr lang="en-US" dirty="0"/>
              <a:t>Denmark</a:t>
            </a:r>
          </a:p>
          <a:p>
            <a:r>
              <a:rPr lang="en-US" dirty="0"/>
              <a:t>United Kingdom</a:t>
            </a:r>
          </a:p>
          <a:p>
            <a:r>
              <a:rPr lang="en-US" dirty="0"/>
              <a:t>United States</a:t>
            </a:r>
          </a:p>
          <a:p>
            <a:r>
              <a:rPr lang="en-US" dirty="0"/>
              <a:t>Oman</a:t>
            </a:r>
          </a:p>
          <a:p>
            <a:r>
              <a:rPr lang="en-US" dirty="0"/>
              <a:t>Croatia</a:t>
            </a:r>
          </a:p>
          <a:p>
            <a:r>
              <a:rPr lang="en-US" dirty="0"/>
              <a:t>India</a:t>
            </a:r>
          </a:p>
          <a:p>
            <a:r>
              <a:rPr lang="en-US" dirty="0"/>
              <a:t>Greece</a:t>
            </a:r>
          </a:p>
          <a:p>
            <a:r>
              <a:rPr lang="en-US" dirty="0"/>
              <a:t>Hungary</a:t>
            </a:r>
          </a:p>
          <a:p>
            <a:r>
              <a:rPr lang="en-US" dirty="0"/>
              <a:t>Saudi Arabia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F6ABE3-A2A4-428A-8599-82F1F78AD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556" y="2309325"/>
            <a:ext cx="5174166" cy="27256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8E8AF1-F0BD-46FB-9C56-B488B897BA55}"/>
              </a:ext>
            </a:extLst>
          </p:cNvPr>
          <p:cNvSpPr txBox="1"/>
          <p:nvPr/>
        </p:nvSpPr>
        <p:spPr>
          <a:xfrm>
            <a:off x="8385914" y="5034973"/>
            <a:ext cx="30532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70 Centers</a:t>
            </a:r>
          </a:p>
          <a:p>
            <a:pPr algn="ctr"/>
            <a:r>
              <a:rPr lang="en-US" sz="2600" dirty="0"/>
              <a:t>24 Countries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274387-7618-44B0-8737-A7915FA0B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7255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75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app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E7AAF9-B8B2-4301-9B14-AB4BE8DB9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083" y="2149421"/>
            <a:ext cx="2023862" cy="3975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6EB73A-7FD1-41A6-9945-9DEB4BA27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780" y="2001475"/>
            <a:ext cx="5329327" cy="4228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8D3C6F-FD2F-4BF6-B342-4D057F480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3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app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E7AAF9-B8B2-4301-9B14-AB4BE8DB9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56" y="2111546"/>
            <a:ext cx="480660" cy="944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6EB73A-7FD1-41A6-9945-9DEB4BA27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272" y="2068905"/>
            <a:ext cx="1482195" cy="11760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4DBFD1-475B-4459-848B-37A82DA99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015"/>
          <a:stretch/>
        </p:blipFill>
        <p:spPr>
          <a:xfrm>
            <a:off x="2958533" y="2111546"/>
            <a:ext cx="4366191" cy="40947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8660B0-59AD-4FD2-B46A-BF39E69D8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81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app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432B0-C7AB-4CB3-87E1-905259583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757" y="2130596"/>
            <a:ext cx="4377892" cy="40947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1AA751-0EC1-4684-8180-64F329359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" y="2111546"/>
            <a:ext cx="480660" cy="9441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84F3E49-F48D-42D9-8F16-7881B0E6D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272" y="2068905"/>
            <a:ext cx="1482195" cy="1176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990CFA-C13D-4939-AF88-644084883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app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317B3-8313-48FC-967E-5DD75BA01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289"/>
          <a:stretch/>
        </p:blipFill>
        <p:spPr>
          <a:xfrm>
            <a:off x="3061801" y="2096204"/>
            <a:ext cx="6361600" cy="39259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910162-145D-4491-8B88-FADB707BA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" y="2111546"/>
            <a:ext cx="480660" cy="9441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A2C383-5DA7-4834-917A-B18D7390A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272" y="2068905"/>
            <a:ext cx="1482195" cy="1176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3DB82A-A254-450B-96D8-470B5B73C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3471511"/>
            <a:ext cx="1620944" cy="15160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3E9499-ED83-4052-92D2-79A0FE643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54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E3F6-175E-14D3-F8CA-3D82EFB2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app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0D8D2-F4CD-0652-6B0C-DF073F0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317B3-8313-48FC-967E-5DD75BA0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289"/>
          <a:stretch/>
        </p:blipFill>
        <p:spPr>
          <a:xfrm>
            <a:off x="752856" y="5079396"/>
            <a:ext cx="1725927" cy="1065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910162-145D-4491-8B88-FADB707BA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856" y="2111546"/>
            <a:ext cx="480660" cy="9441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A2C383-5DA7-4834-917A-B18D7390A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3272" y="2068905"/>
            <a:ext cx="1482195" cy="1176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81D7F8-0A6A-46E8-AEAD-29EAD78AC6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3404134"/>
            <a:ext cx="1620944" cy="15160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247A40-077B-47D0-B66F-3EFFEDB4A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5050" y="2111546"/>
            <a:ext cx="3904511" cy="39045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AB4EF0-3EBC-4ECF-B8FA-C2E001B5D8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82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214B-95E2-4E40-82E6-3634D3DFD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the cycle - implementation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39196-214A-4E03-9489-543FED5F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3FD44C-753C-481D-A04E-835FB30B5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880" y="2226618"/>
            <a:ext cx="7322239" cy="3995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C6B3CA-0657-4288-9DB2-4D01A8632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286F1D-E9B1-4385-B5C3-B8EE7B653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21B7CE-534D-4754-A9D6-8577D7136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70"/>
          <a:stretch/>
        </p:blipFill>
        <p:spPr>
          <a:xfrm>
            <a:off x="5850470" y="4420261"/>
            <a:ext cx="3514725" cy="1609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F590A5-C9F2-43E0-B6FD-3CD8B14B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interest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96C831A-92E5-4C57-A0A8-F24381C9DC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7865"/>
          <a:stretch/>
        </p:blipFill>
        <p:spPr>
          <a:xfrm>
            <a:off x="8939695" y="2219519"/>
            <a:ext cx="3056322" cy="194240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C81CF-2741-4F55-80F0-3D2522EF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0D496-41A3-4150-B7A6-83FF42EE1F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10" r="7053"/>
          <a:stretch/>
        </p:blipFill>
        <p:spPr>
          <a:xfrm>
            <a:off x="5906471" y="2219519"/>
            <a:ext cx="2818430" cy="2004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E91A0A-7AB4-45E9-8847-60DA376BA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A7033-5574-4105-8E44-C0D73F223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0F020E-AC40-4239-AB55-8FF86C94A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099" y="2219519"/>
            <a:ext cx="5059569" cy="3771678"/>
          </a:xfrm>
          <a:prstGeom prst="rect">
            <a:avLst/>
          </a:prstGeom>
        </p:spPr>
      </p:pic>
      <p:pic>
        <p:nvPicPr>
          <p:cNvPr id="10" name="Picture 27" descr="Team - MS Research">
            <a:extLst>
              <a:ext uri="{FF2B5EF4-FFF2-40B4-BE49-F238E27FC236}">
                <a16:creationId xmlns:a16="http://schemas.microsoft.com/office/drawing/2014/main" id="{900E0E80-9AD7-4616-BDC2-AAF8F6D1A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99040" y="4420260"/>
            <a:ext cx="1524215" cy="16090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59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90A5-C9F2-43E0-B6FD-3CD8B14B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interest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C81CF-2741-4F55-80F0-3D2522EF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91A0A-7AB4-45E9-8847-60DA376B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A7033-5574-4105-8E44-C0D73F223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A6CA9E-C705-454A-B235-66A6C868D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218" y="2219077"/>
            <a:ext cx="8211109" cy="38612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6446C6-338C-45D8-8EA0-F6B7B35F20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0370"/>
          <a:stretch/>
        </p:blipFill>
        <p:spPr>
          <a:xfrm>
            <a:off x="673100" y="4302377"/>
            <a:ext cx="1083725" cy="496128"/>
          </a:xfrm>
          <a:prstGeom prst="rect">
            <a:avLst/>
          </a:prstGeom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A1B730EB-391C-4DDD-803E-E65319BB5A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/>
          <a:srcRect r="7865"/>
          <a:stretch/>
        </p:blipFill>
        <p:spPr>
          <a:xfrm>
            <a:off x="673100" y="3631652"/>
            <a:ext cx="993775" cy="6315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1FDA52-96F1-4BE1-9934-4352A1DB2B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410" r="7053"/>
          <a:stretch/>
        </p:blipFill>
        <p:spPr>
          <a:xfrm>
            <a:off x="673100" y="2953735"/>
            <a:ext cx="898243" cy="638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AD03C3-82EC-4655-A178-5ADAFD4A8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01" y="2219077"/>
            <a:ext cx="898244" cy="669600"/>
          </a:xfrm>
          <a:prstGeom prst="rect">
            <a:avLst/>
          </a:prstGeom>
        </p:spPr>
      </p:pic>
      <p:pic>
        <p:nvPicPr>
          <p:cNvPr id="17" name="Picture 27" descr="Team - MS Research">
            <a:extLst>
              <a:ext uri="{FF2B5EF4-FFF2-40B4-BE49-F238E27FC236}">
                <a16:creationId xmlns:a16="http://schemas.microsoft.com/office/drawing/2014/main" id="{F6A6C852-B2AB-411C-9716-A28A21C5A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3100" y="4837652"/>
            <a:ext cx="898243" cy="94823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526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90A5-C9F2-43E0-B6FD-3CD8B14B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interest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C81CF-2741-4F55-80F0-3D2522EF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91A0A-7AB4-45E9-8847-60DA376B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A7033-5574-4105-8E44-C0D73F223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A6CA9E-C705-454A-B235-66A6C868D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218" y="2219077"/>
            <a:ext cx="2875353" cy="13521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6446C6-338C-45D8-8EA0-F6B7B35F20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0370"/>
          <a:stretch/>
        </p:blipFill>
        <p:spPr>
          <a:xfrm>
            <a:off x="673100" y="4302377"/>
            <a:ext cx="1083725" cy="496128"/>
          </a:xfrm>
          <a:prstGeom prst="rect">
            <a:avLst/>
          </a:prstGeom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A1B730EB-391C-4DDD-803E-E65319BB5A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/>
          <a:srcRect r="7865"/>
          <a:stretch/>
        </p:blipFill>
        <p:spPr>
          <a:xfrm>
            <a:off x="673100" y="3631652"/>
            <a:ext cx="993775" cy="6315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1FDA52-96F1-4BE1-9934-4352A1DB2B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410" r="7053"/>
          <a:stretch/>
        </p:blipFill>
        <p:spPr>
          <a:xfrm>
            <a:off x="673100" y="2953735"/>
            <a:ext cx="898243" cy="638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AD03C3-82EC-4655-A178-5ADAFD4A8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01" y="2219077"/>
            <a:ext cx="898244" cy="669600"/>
          </a:xfrm>
          <a:prstGeom prst="rect">
            <a:avLst/>
          </a:prstGeom>
        </p:spPr>
      </p:pic>
      <p:pic>
        <p:nvPicPr>
          <p:cNvPr id="17" name="Picture 27" descr="Team - MS Research">
            <a:extLst>
              <a:ext uri="{FF2B5EF4-FFF2-40B4-BE49-F238E27FC236}">
                <a16:creationId xmlns:a16="http://schemas.microsoft.com/office/drawing/2014/main" id="{F6A6C852-B2AB-411C-9716-A28A21C5A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3100" y="4837652"/>
            <a:ext cx="898243" cy="94823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E2C8853-311E-417E-9AF0-D4B6DA5ADC3A}"/>
              </a:ext>
            </a:extLst>
          </p:cNvPr>
          <p:cNvGraphicFramePr>
            <a:graphicFrameLocks noGrp="1"/>
          </p:cNvGraphicFramePr>
          <p:nvPr/>
        </p:nvGraphicFramePr>
        <p:xfrm>
          <a:off x="6362931" y="1891295"/>
          <a:ext cx="541866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14344632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9042542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Physician survey, System Usability Scale (SUS)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58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98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8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Years of practice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16.4(14.4)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6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Rating on 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90.3(6.6)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7218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3328500-78D4-4067-9493-81A68A19C5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4025" y="3783595"/>
            <a:ext cx="4714875" cy="235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46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90A5-C9F2-43E0-B6FD-3CD8B14B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interest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C81CF-2741-4F55-80F0-3D2522EF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91A0A-7AB4-45E9-8847-60DA376B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A7033-5574-4105-8E44-C0D73F223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A6CA9E-C705-454A-B235-66A6C868D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218" y="2219077"/>
            <a:ext cx="2875353" cy="13521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6446C6-338C-45D8-8EA0-F6B7B35F20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0370"/>
          <a:stretch/>
        </p:blipFill>
        <p:spPr>
          <a:xfrm>
            <a:off x="673100" y="4302377"/>
            <a:ext cx="1083725" cy="496128"/>
          </a:xfrm>
          <a:prstGeom prst="rect">
            <a:avLst/>
          </a:prstGeom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A1B730EB-391C-4DDD-803E-E65319BB5A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/>
          <a:srcRect r="7865"/>
          <a:stretch/>
        </p:blipFill>
        <p:spPr>
          <a:xfrm>
            <a:off x="673100" y="3631652"/>
            <a:ext cx="993775" cy="6315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1FDA52-96F1-4BE1-9934-4352A1DB2B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410" r="7053"/>
          <a:stretch/>
        </p:blipFill>
        <p:spPr>
          <a:xfrm>
            <a:off x="673100" y="2953735"/>
            <a:ext cx="898243" cy="638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AD03C3-82EC-4655-A178-5ADAFD4A8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01" y="2219077"/>
            <a:ext cx="898244" cy="669600"/>
          </a:xfrm>
          <a:prstGeom prst="rect">
            <a:avLst/>
          </a:prstGeom>
        </p:spPr>
      </p:pic>
      <p:pic>
        <p:nvPicPr>
          <p:cNvPr id="17" name="Picture 27" descr="Team - MS Research">
            <a:extLst>
              <a:ext uri="{FF2B5EF4-FFF2-40B4-BE49-F238E27FC236}">
                <a16:creationId xmlns:a16="http://schemas.microsoft.com/office/drawing/2014/main" id="{F6A6C852-B2AB-411C-9716-A28A21C5A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3100" y="4837652"/>
            <a:ext cx="898243" cy="94823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E2C8853-311E-417E-9AF0-D4B6DA5ADC3A}"/>
              </a:ext>
            </a:extLst>
          </p:cNvPr>
          <p:cNvGraphicFramePr>
            <a:graphicFrameLocks noGrp="1"/>
          </p:cNvGraphicFramePr>
          <p:nvPr/>
        </p:nvGraphicFramePr>
        <p:xfrm>
          <a:off x="2486927" y="3718280"/>
          <a:ext cx="2488838" cy="1428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419">
                  <a:extLst>
                    <a:ext uri="{9D8B030D-6E8A-4147-A177-3AD203B41FA5}">
                      <a16:colId xmlns:a16="http://schemas.microsoft.com/office/drawing/2014/main" val="3143446327"/>
                    </a:ext>
                  </a:extLst>
                </a:gridCol>
                <a:gridCol w="1244419">
                  <a:extLst>
                    <a:ext uri="{9D8B030D-6E8A-4147-A177-3AD203B41FA5}">
                      <a16:colId xmlns:a16="http://schemas.microsoft.com/office/drawing/2014/main" val="3090425421"/>
                    </a:ext>
                  </a:extLst>
                </a:gridCol>
              </a:tblGrid>
              <a:tr h="293673"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Physician survey, System Usability Scale (SUS)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584144"/>
                  </a:ext>
                </a:extLst>
              </a:tr>
              <a:tr h="257973">
                <a:tc>
                  <a:txBody>
                    <a:bodyPr/>
                    <a:lstStyle/>
                    <a:p>
                      <a:r>
                        <a:rPr lang="en-US" sz="10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981229"/>
                  </a:ext>
                </a:extLst>
              </a:tr>
              <a:tr h="257973">
                <a:tc>
                  <a:txBody>
                    <a:bodyPr/>
                    <a:lstStyle/>
                    <a:p>
                      <a:r>
                        <a:rPr lang="en-US" sz="1000" dirty="0"/>
                        <a:t>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80122"/>
                  </a:ext>
                </a:extLst>
              </a:tr>
              <a:tr h="257973">
                <a:tc>
                  <a:txBody>
                    <a:bodyPr/>
                    <a:lstStyle/>
                    <a:p>
                      <a:r>
                        <a:rPr lang="en-US" sz="1000" dirty="0"/>
                        <a:t>Years of practice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16.4(14.4)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67419"/>
                  </a:ext>
                </a:extLst>
              </a:tr>
              <a:tr h="257973">
                <a:tc>
                  <a:txBody>
                    <a:bodyPr/>
                    <a:lstStyle/>
                    <a:p>
                      <a:r>
                        <a:rPr lang="en-US" sz="1000" dirty="0"/>
                        <a:t>Rating on 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90.3(6.6)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72180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07DC4232-BD7C-4AFB-B6BD-F6D8B6F506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6122" y="1368187"/>
            <a:ext cx="3128563" cy="48352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27B09B-315E-4236-B068-D9AA731916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6643" y="2090524"/>
            <a:ext cx="2512724" cy="34147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DD638F-AF8D-42A6-9F7B-6706995890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78667" y="5219388"/>
            <a:ext cx="1900872" cy="9482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4CB5E0A-A136-420B-BB81-D7F201ECCEF3}"/>
              </a:ext>
            </a:extLst>
          </p:cNvPr>
          <p:cNvSpPr txBox="1"/>
          <p:nvPr/>
        </p:nvSpPr>
        <p:spPr>
          <a:xfrm>
            <a:off x="9391557" y="2950040"/>
            <a:ext cx="23394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/>
              <a:t>Italian?</a:t>
            </a:r>
          </a:p>
        </p:txBody>
      </p:sp>
    </p:spTree>
    <p:extLst>
      <p:ext uri="{BB962C8B-B14F-4D97-AF65-F5344CB8AC3E}">
        <p14:creationId xmlns:p14="http://schemas.microsoft.com/office/powerpoint/2010/main" val="2617216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7473-BFDF-4E36-8E78-FAA39D73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MRI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0A32B8-BB68-4FC9-89DF-98B67CA1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508FC-D00D-4475-BBA9-9F7C9C2B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263" y="2161780"/>
            <a:ext cx="2647630" cy="28712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D5C4E1-5E99-48D8-BE12-1CB6F8679450}"/>
              </a:ext>
            </a:extLst>
          </p:cNvPr>
          <p:cNvSpPr/>
          <p:nvPr/>
        </p:nvSpPr>
        <p:spPr>
          <a:xfrm>
            <a:off x="238124" y="6404003"/>
            <a:ext cx="9096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Lutz et al, J. Neuroimaging, 2016;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Pontillo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et al, Eur Radiology, 2020; Haider et al, JNNP, 2021</a:t>
            </a: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0C41E2-5E14-435B-8217-DDC393822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3AEF1B-EA87-420D-8C3E-7686E59B8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74B86-9C34-4F95-A39D-C2FEF0932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99" y="2161779"/>
            <a:ext cx="5957029" cy="287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6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7473-BFDF-4E36-8E78-FAA39D73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MRI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0A32B8-BB68-4FC9-89DF-98B67CA1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508FC-D00D-4475-BBA9-9F7C9C2B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24" y="3198776"/>
            <a:ext cx="981777" cy="10647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D5C4E1-5E99-48D8-BE12-1CB6F8679450}"/>
              </a:ext>
            </a:extLst>
          </p:cNvPr>
          <p:cNvSpPr/>
          <p:nvPr/>
        </p:nvSpPr>
        <p:spPr>
          <a:xfrm>
            <a:off x="238124" y="6404003"/>
            <a:ext cx="9096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Furtner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et al,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Nueroimaging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in dementia, 2021</a:t>
            </a: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0C41E2-5E14-435B-8217-DDC393822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3AEF1B-EA87-420D-8C3E-7686E59B8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8C4A37-404F-4207-9289-7EC41CA15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70" y="2198468"/>
            <a:ext cx="9194245" cy="27735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8EBD71-9DA2-422C-80F0-F0978850C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989" y="2170400"/>
            <a:ext cx="1984375" cy="95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13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7473-BFDF-4E36-8E78-FAA39D73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MRI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0A32B8-BB68-4FC9-89DF-98B67CA1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508FC-D00D-4475-BBA9-9F7C9C2B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24" y="3198776"/>
            <a:ext cx="981777" cy="10647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D5C4E1-5E99-48D8-BE12-1CB6F8679450}"/>
              </a:ext>
            </a:extLst>
          </p:cNvPr>
          <p:cNvSpPr/>
          <p:nvPr/>
        </p:nvSpPr>
        <p:spPr>
          <a:xfrm>
            <a:off x="238124" y="6404003"/>
            <a:ext cx="9096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Furtner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et al,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Nueroimaging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in dementia, 2021</a:t>
            </a: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0C41E2-5E14-435B-8217-DDC393822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3AEF1B-EA87-420D-8C3E-7686E59B8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8C4A37-404F-4207-9289-7EC41CA15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24" y="4346647"/>
            <a:ext cx="2041597" cy="615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8EBD71-9DA2-422C-80F0-F0978850C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989" y="2170400"/>
            <a:ext cx="1984375" cy="9564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81CDF9-4AF4-4C0C-AFE3-EB0472C024A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014" b="5240"/>
          <a:stretch/>
        </p:blipFill>
        <p:spPr>
          <a:xfrm>
            <a:off x="6445902" y="4000396"/>
            <a:ext cx="2580689" cy="200725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1315401F-F2A3-447F-8224-B7F7540A2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73658" y="4000398"/>
            <a:ext cx="3226841" cy="200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74A586-3122-4C85-96DD-305A5D883D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3658" y="2170400"/>
            <a:ext cx="2120900" cy="1702391"/>
          </a:xfrm>
          <a:prstGeom prst="rect">
            <a:avLst/>
          </a:prstGeom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8ACCB5-85E8-423F-9B7F-DAE019BE52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9961" y="2164742"/>
            <a:ext cx="2303661" cy="170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8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8ACD-0875-496E-8D82-9A9A9927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MSBase</a:t>
            </a:r>
            <a:r>
              <a:rPr lang="en-US" dirty="0"/>
              <a:t> participating centers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107AE-A1D0-43C3-BE19-E59AA87C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B7014-962D-48A0-BC44-C95794486359}"/>
              </a:ext>
            </a:extLst>
          </p:cNvPr>
          <p:cNvSpPr txBox="1"/>
          <p:nvPr/>
        </p:nvSpPr>
        <p:spPr>
          <a:xfrm>
            <a:off x="9952522" y="3059668"/>
            <a:ext cx="158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3BC59C-D36A-403D-AAD8-890C07B7D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100" y="2175398"/>
            <a:ext cx="7784913" cy="3751308"/>
          </a:xfrm>
        </p:spPr>
        <p:txBody>
          <a:bodyPr/>
          <a:lstStyle/>
          <a:p>
            <a:r>
              <a:rPr lang="en-US" sz="1800" dirty="0"/>
              <a:t>University Hospital Center Zagreb, Zagreb, Croatia</a:t>
            </a:r>
          </a:p>
          <a:p>
            <a:r>
              <a:rPr lang="en-US" sz="1800" dirty="0"/>
              <a:t>Jacobs School of Medicine, Buffalo, New York, United States</a:t>
            </a:r>
          </a:p>
          <a:p>
            <a:r>
              <a:rPr lang="en-US" sz="1800" dirty="0" err="1"/>
              <a:t>Perron</a:t>
            </a:r>
            <a:r>
              <a:rPr lang="en-US" sz="1800" dirty="0"/>
              <a:t> Institute for Neurological and Translational Science, The University of Western Australia, Perth, Australia</a:t>
            </a:r>
          </a:p>
          <a:p>
            <a:r>
              <a:rPr lang="en-US" sz="1800" dirty="0"/>
              <a:t>Brain and Mind Centre, Sydney, Australia</a:t>
            </a:r>
          </a:p>
          <a:p>
            <a:r>
              <a:rPr lang="en-US" sz="1800" dirty="0"/>
              <a:t>Neuroimmunology Centre, Department of Neurology, Royal Melbourne Hospital, Melbourne, Australia</a:t>
            </a:r>
          </a:p>
          <a:p>
            <a:r>
              <a:rPr lang="en-US" sz="1800" dirty="0"/>
              <a:t>Hunter New England Health, John Hunter Hospital, NSW Australia</a:t>
            </a:r>
            <a:endParaRPr lang="fr-FR" sz="1800" dirty="0"/>
          </a:p>
          <a:p>
            <a:r>
              <a:rPr lang="en-US" sz="1800" dirty="0"/>
              <a:t>Department of Neurosciences, Box Hill Hospital, Box Hill, Australia</a:t>
            </a:r>
          </a:p>
          <a:p>
            <a:r>
              <a:rPr lang="en-US" sz="1800" dirty="0"/>
              <a:t>Department of Neurology, The Alfred Hospital, Melbourne, Australia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9B744-2633-4134-A469-8B00FC728737}"/>
              </a:ext>
            </a:extLst>
          </p:cNvPr>
          <p:cNvSpPr/>
          <p:nvPr/>
        </p:nvSpPr>
        <p:spPr>
          <a:xfrm>
            <a:off x="8919410" y="2423051"/>
            <a:ext cx="28137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n=2,345</a:t>
            </a:r>
          </a:p>
          <a:p>
            <a:pPr algn="ctr"/>
            <a:r>
              <a:rPr lang="en-US" sz="2800" dirty="0"/>
              <a:t>10 centers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388B59-376F-43D8-A213-576C3B5C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6DD18C-F13D-4141-9CBD-D436CE2F2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8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FAF0-07FE-4BDF-AD1A-D6AE58E32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MAGNIMS participating centers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B940B-B9E1-4A6F-8EB5-312644118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900" y="2138935"/>
            <a:ext cx="7901459" cy="3959648"/>
          </a:xfrm>
        </p:spPr>
        <p:txBody>
          <a:bodyPr/>
          <a:lstStyle/>
          <a:p>
            <a:r>
              <a:rPr lang="en-US" sz="2000" dirty="0"/>
              <a:t>Amsterdam MS Centre; Amsterdam, The Netherlands</a:t>
            </a:r>
          </a:p>
          <a:p>
            <a:r>
              <a:rPr lang="en-US" sz="2000" dirty="0"/>
              <a:t>Charles University Medical Centre; Prague, Czech Republic</a:t>
            </a:r>
          </a:p>
          <a:p>
            <a:r>
              <a:rPr lang="en-US" sz="2000" dirty="0"/>
              <a:t>Medical University of Graz; Graz, Austria</a:t>
            </a:r>
          </a:p>
          <a:p>
            <a:r>
              <a:rPr lang="en-US" sz="2000" dirty="0"/>
              <a:t>University of Verona; Verona, Italy</a:t>
            </a:r>
          </a:p>
          <a:p>
            <a:r>
              <a:rPr lang="en-US" sz="2000" dirty="0"/>
              <a:t>University “Federico II”; Naples, Italy</a:t>
            </a:r>
          </a:p>
          <a:p>
            <a:r>
              <a:rPr lang="en-US" sz="2000" dirty="0"/>
              <a:t>Vita-Salute San Raffaele </a:t>
            </a:r>
            <a:r>
              <a:rPr lang="en-US" sz="2000" dirty="0" err="1"/>
              <a:t>Universityl</a:t>
            </a:r>
            <a:r>
              <a:rPr lang="en-US" sz="2000" dirty="0"/>
              <a:t>; Milan, Italy</a:t>
            </a:r>
          </a:p>
          <a:p>
            <a:r>
              <a:rPr lang="en-US" sz="2000" dirty="0"/>
              <a:t>Johannes Gutenberg University; Mainz, Germany</a:t>
            </a:r>
          </a:p>
          <a:p>
            <a:r>
              <a:rPr lang="en-US" sz="2000" dirty="0"/>
              <a:t>Karolinska </a:t>
            </a:r>
            <a:r>
              <a:rPr lang="en-US" sz="2000" dirty="0" err="1"/>
              <a:t>Institutet</a:t>
            </a:r>
            <a:r>
              <a:rPr lang="en-US" sz="2000" dirty="0"/>
              <a:t>; Stockholm, Sweden</a:t>
            </a:r>
          </a:p>
          <a:p>
            <a:r>
              <a:rPr lang="en-US" sz="2000" dirty="0"/>
              <a:t>Multiple Sclerosis Centre of Catalonia; Barcelona, Spain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4C11A-EF86-4785-809F-3DD850C7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F013B1-1C7E-4092-8092-F5F364E76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A0B31E-D7DD-452C-BF8B-5A38FAF70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4B250C-0DE4-4A16-9EC7-19BE77C45844}"/>
              </a:ext>
            </a:extLst>
          </p:cNvPr>
          <p:cNvSpPr/>
          <p:nvPr/>
        </p:nvSpPr>
        <p:spPr>
          <a:xfrm>
            <a:off x="8919410" y="2419496"/>
            <a:ext cx="28137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n=2,000+</a:t>
            </a:r>
          </a:p>
          <a:p>
            <a:pPr algn="ctr"/>
            <a:r>
              <a:rPr lang="en-US" sz="2800" dirty="0"/>
              <a:t>9 centers</a:t>
            </a:r>
          </a:p>
        </p:txBody>
      </p:sp>
    </p:spTree>
    <p:extLst>
      <p:ext uri="{BB962C8B-B14F-4D97-AF65-F5344CB8AC3E}">
        <p14:creationId xmlns:p14="http://schemas.microsoft.com/office/powerpoint/2010/main" val="25296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FAF0-07FE-4BDF-AD1A-D6AE58E32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B940B-B9E1-4A6F-8EB5-312644118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900" y="2138935"/>
            <a:ext cx="10060687" cy="3959648"/>
          </a:xfrm>
        </p:spPr>
        <p:txBody>
          <a:bodyPr/>
          <a:lstStyle/>
          <a:p>
            <a:r>
              <a:rPr lang="en-US" sz="2000" dirty="0"/>
              <a:t>Beware the difference between “classify” and “predict”</a:t>
            </a:r>
          </a:p>
          <a:p>
            <a:r>
              <a:rPr lang="en-US" sz="2000" dirty="0"/>
              <a:t>Clinical predictions should be accessible: remain skeptical of less accessible models and measures</a:t>
            </a:r>
          </a:p>
          <a:p>
            <a:r>
              <a:rPr lang="en-US" sz="2000" dirty="0"/>
              <a:t>Clinical impact potential is improved when considered at early research stages</a:t>
            </a:r>
          </a:p>
          <a:p>
            <a:r>
              <a:rPr lang="en-US" sz="2000" dirty="0"/>
              <a:t>Open science is fun!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4C11A-EF86-4785-809F-3DD850C7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F013B1-1C7E-4092-8092-F5F364E76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A0B31E-D7DD-452C-BF8B-5A38FAF70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4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14">
            <a:extLst>
              <a:ext uri="{FF2B5EF4-FFF2-40B4-BE49-F238E27FC236}">
                <a16:creationId xmlns:a16="http://schemas.microsoft.com/office/drawing/2014/main" id="{DF881C94-5AF1-B56B-8D13-9436E9D55DAB}"/>
              </a:ext>
            </a:extLst>
          </p:cNvPr>
          <p:cNvSpPr txBox="1"/>
          <p:nvPr/>
        </p:nvSpPr>
        <p:spPr>
          <a:xfrm>
            <a:off x="673100" y="6346617"/>
            <a:ext cx="9109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References: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YEAR;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YEAR;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3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</a:t>
            </a:r>
          </a:p>
        </p:txBody>
      </p:sp>
      <p:pic>
        <p:nvPicPr>
          <p:cNvPr id="125" name="Picture 2" descr="Image result for amsterdam neuro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156" y="6402112"/>
            <a:ext cx="189369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Afbeelding 125" descr="cid:image001.png@01D3FE70.9A3875A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06" y="6386037"/>
            <a:ext cx="211999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Picture 2" descr="Anatomie en Neurowetenschappen – Amsterdam UM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53" y="6389275"/>
            <a:ext cx="1728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9808238" y="6405500"/>
            <a:ext cx="1849709" cy="365125"/>
          </a:xfrm>
        </p:spPr>
        <p:txBody>
          <a:bodyPr/>
          <a:lstStyle/>
          <a:p>
            <a:pPr algn="ctr"/>
            <a:r>
              <a:rPr lang="nl-NL" sz="1250" b="1" dirty="0">
                <a:solidFill>
                  <a:srgbClr val="003741"/>
                </a:solidFill>
              </a:rPr>
              <a:t>MS Center Amsterdam</a:t>
            </a:r>
          </a:p>
        </p:txBody>
      </p:sp>
      <p:sp>
        <p:nvSpPr>
          <p:cNvPr id="134" name="Titel 3"/>
          <p:cNvSpPr txBox="1">
            <a:spLocks/>
          </p:cNvSpPr>
          <p:nvPr/>
        </p:nvSpPr>
        <p:spPr>
          <a:xfrm>
            <a:off x="9524" y="3140292"/>
            <a:ext cx="6086476" cy="7017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spc="50" dirty="0">
                <a:ln w="0"/>
                <a:solidFill>
                  <a:srgbClr val="FAFBFC"/>
                </a:solidFill>
                <a:latin typeface="Trebuchet MS" panose="020B0603020202020204" pitchFamily="34" charset="0"/>
              </a:rPr>
              <a:t>Questions?</a:t>
            </a:r>
            <a:endParaRPr lang="nl-NL" sz="4400" spc="50" dirty="0">
              <a:ln w="0"/>
              <a:solidFill>
                <a:srgbClr val="FAFBFC"/>
              </a:solidFill>
              <a:latin typeface="Trebuchet MS" panose="020B0603020202020204" pitchFamily="34" charset="0"/>
            </a:endParaRPr>
          </a:p>
        </p:txBody>
      </p:sp>
      <p:pic>
        <p:nvPicPr>
          <p:cNvPr id="135" name="Afbeelding 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645" y="6270628"/>
            <a:ext cx="558799" cy="558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F28608-CCF1-4CF4-89C9-FDD9826C2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2608" y="3795856"/>
            <a:ext cx="307947" cy="2869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63C003-5857-4018-BA0C-251C875746BC}"/>
              </a:ext>
            </a:extLst>
          </p:cNvPr>
          <p:cNvSpPr txBox="1"/>
          <p:nvPr/>
        </p:nvSpPr>
        <p:spPr>
          <a:xfrm>
            <a:off x="6541568" y="5215279"/>
            <a:ext cx="56504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hlinkClick r:id="rId7"/>
              </a:rPr>
              <a:t>t.fuchs@amsterdamumc.nl</a:t>
            </a:r>
            <a:r>
              <a:rPr lang="en-US" sz="34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A9DA56-6CB1-499D-8F7C-D46E3B4744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9024" y="71281"/>
            <a:ext cx="1325563" cy="13255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E3D05F-8616-4B01-8CC2-636E857493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1319" y="191603"/>
            <a:ext cx="604699" cy="6096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646629-D53F-4AF9-BCBF-970F878840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4471309"/>
            <a:ext cx="4632238" cy="10997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FCE4747-648D-477F-B5A7-3C2BF484EA8B}"/>
              </a:ext>
            </a:extLst>
          </p:cNvPr>
          <p:cNvGrpSpPr/>
          <p:nvPr/>
        </p:nvGrpSpPr>
        <p:grpSpPr>
          <a:xfrm>
            <a:off x="6467413" y="2063811"/>
            <a:ext cx="5403803" cy="2978783"/>
            <a:chOff x="6467413" y="2063811"/>
            <a:chExt cx="5403803" cy="297878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4A07C2C-6DF6-457A-B44D-6EF83656230C}"/>
                </a:ext>
              </a:extLst>
            </p:cNvPr>
            <p:cNvGrpSpPr/>
            <p:nvPr/>
          </p:nvGrpSpPr>
          <p:grpSpPr>
            <a:xfrm>
              <a:off x="6467413" y="2063811"/>
              <a:ext cx="5403803" cy="2978783"/>
              <a:chOff x="6467413" y="2063811"/>
              <a:chExt cx="5403803" cy="2978783"/>
            </a:xfrm>
          </p:grpSpPr>
          <p:grpSp>
            <p:nvGrpSpPr>
              <p:cNvPr id="18" name="Groep 2">
                <a:extLst>
                  <a:ext uri="{FF2B5EF4-FFF2-40B4-BE49-F238E27FC236}">
                    <a16:creationId xmlns:a16="http://schemas.microsoft.com/office/drawing/2014/main" id="{97B33CAB-334D-4E09-906A-BD482EAA50DB}"/>
                  </a:ext>
                </a:extLst>
              </p:cNvPr>
              <p:cNvGrpSpPr/>
              <p:nvPr/>
            </p:nvGrpSpPr>
            <p:grpSpPr>
              <a:xfrm>
                <a:off x="6467413" y="2063811"/>
                <a:ext cx="5403803" cy="2978783"/>
                <a:chOff x="6467413" y="2340036"/>
                <a:chExt cx="5403803" cy="2978783"/>
              </a:xfrm>
            </p:grpSpPr>
            <p:grpSp>
              <p:nvGrpSpPr>
                <p:cNvPr id="19" name="Groep 140">
                  <a:extLst>
                    <a:ext uri="{FF2B5EF4-FFF2-40B4-BE49-F238E27FC236}">
                      <a16:creationId xmlns:a16="http://schemas.microsoft.com/office/drawing/2014/main" id="{F3B9ADF2-5680-4B3F-AB75-E3A2B86B6F9B}"/>
                    </a:ext>
                  </a:extLst>
                </p:cNvPr>
                <p:cNvGrpSpPr/>
                <p:nvPr/>
              </p:nvGrpSpPr>
              <p:grpSpPr>
                <a:xfrm>
                  <a:off x="6467413" y="2340036"/>
                  <a:ext cx="5403803" cy="2978783"/>
                  <a:chOff x="6467413" y="2340036"/>
                  <a:chExt cx="5403803" cy="2978783"/>
                </a:xfrm>
              </p:grpSpPr>
              <p:pic>
                <p:nvPicPr>
                  <p:cNvPr id="21" name="Picture 6" descr="https://www.magnims.eu/wp-content/uploads/2022/09/Colato.png">
                    <a:extLst>
                      <a:ext uri="{FF2B5EF4-FFF2-40B4-BE49-F238E27FC236}">
                        <a16:creationId xmlns:a16="http://schemas.microsoft.com/office/drawing/2014/main" id="{E627062F-0119-4F6C-8A11-98379578DF2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81354" y="4308144"/>
                    <a:ext cx="639752" cy="851400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" name="Afbeelding 143">
                    <a:extLst>
                      <a:ext uri="{FF2B5EF4-FFF2-40B4-BE49-F238E27FC236}">
                        <a16:creationId xmlns:a16="http://schemas.microsoft.com/office/drawing/2014/main" id="{B5AD9287-AE98-47C7-95F8-A50AD80E8E5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2"/>
                  <a:srcRect l="16572" t="1" r="50015" b="54748"/>
                  <a:stretch/>
                </p:blipFill>
                <p:spPr>
                  <a:xfrm>
                    <a:off x="8041578" y="2628218"/>
                    <a:ext cx="749196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23" name="Picture 12" descr="6 &amp;quot;Maureen Dam&amp;quot; profiles | LinkedIn">
                    <a:extLst>
                      <a:ext uri="{FF2B5EF4-FFF2-40B4-BE49-F238E27FC236}">
                        <a16:creationId xmlns:a16="http://schemas.microsoft.com/office/drawing/2014/main" id="{A9F1AF4B-FC35-4A7C-B2F1-DD7FDBC28C6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7292210" y="3867069"/>
                    <a:ext cx="669065" cy="680799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" name="Picture 14" descr="27th Annual Meeting of the European Charcot Foundation, 21 - 23 November  2019, Baveno">
                    <a:extLst>
                      <a:ext uri="{FF2B5EF4-FFF2-40B4-BE49-F238E27FC236}">
                        <a16:creationId xmlns:a16="http://schemas.microsoft.com/office/drawing/2014/main" id="{B56879EC-F7D5-4519-A5FF-6DAFD7C2B35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8875990" y="4510351"/>
                    <a:ext cx="725940" cy="710287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" name="Picture 16" descr="Martijn Steenwijk (@MrtnStnwk) / Twitter">
                    <a:extLst>
                      <a:ext uri="{FF2B5EF4-FFF2-40B4-BE49-F238E27FC236}">
                        <a16:creationId xmlns:a16="http://schemas.microsoft.com/office/drawing/2014/main" id="{743BEF3E-FE38-425A-9326-E1DCC3E70B0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7279729" y="3161519"/>
                    <a:ext cx="650662" cy="610853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6" name="Afbeelding 148">
                    <a:extLst>
                      <a:ext uri="{FF2B5EF4-FFF2-40B4-BE49-F238E27FC236}">
                        <a16:creationId xmlns:a16="http://schemas.microsoft.com/office/drawing/2014/main" id="{727FE5B7-2239-4D9B-AD2D-45206292B82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467413" y="3413304"/>
                    <a:ext cx="718136" cy="718136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27" name="Picture 17" descr="faf8be32-9263-4ab8-8938-3360b638315a@EURP193">
                    <a:extLst>
                      <a:ext uri="{FF2B5EF4-FFF2-40B4-BE49-F238E27FC236}">
                        <a16:creationId xmlns:a16="http://schemas.microsoft.com/office/drawing/2014/main" id="{88BD7605-5C5B-4CDA-B0F3-66B2C187E9B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10438476" y="3917355"/>
                    <a:ext cx="678449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Afbeelding 151">
                    <a:extLst>
                      <a:ext uri="{FF2B5EF4-FFF2-40B4-BE49-F238E27FC236}">
                        <a16:creationId xmlns:a16="http://schemas.microsoft.com/office/drawing/2014/main" id="{D114CCAE-A387-47BB-94CC-5C5A93BE23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8"/>
                  <a:srcRect b="12555"/>
                  <a:stretch/>
                </p:blipFill>
                <p:spPr>
                  <a:xfrm>
                    <a:off x="11186370" y="2603423"/>
                    <a:ext cx="684846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29" name="Afbeelding 152">
                    <a:extLst>
                      <a:ext uri="{FF2B5EF4-FFF2-40B4-BE49-F238E27FC236}">
                        <a16:creationId xmlns:a16="http://schemas.microsoft.com/office/drawing/2014/main" id="{9F5597D3-B6AF-435E-93F9-DFBF73DA65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7277048" y="2345039"/>
                    <a:ext cx="659257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0" name="Afbeelding 153">
                    <a:extLst>
                      <a:ext uri="{FF2B5EF4-FFF2-40B4-BE49-F238E27FC236}">
                        <a16:creationId xmlns:a16="http://schemas.microsoft.com/office/drawing/2014/main" id="{FE91D452-E797-449B-82C6-FD84F12E7F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10431985" y="3103076"/>
                    <a:ext cx="691433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1" name="Afbeelding 154">
                    <a:extLst>
                      <a:ext uri="{FF2B5EF4-FFF2-40B4-BE49-F238E27FC236}">
                        <a16:creationId xmlns:a16="http://schemas.microsoft.com/office/drawing/2014/main" id="{02C83851-D1FC-4100-9DCE-A9EF1FFCB6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8054731" y="3475826"/>
                    <a:ext cx="733835" cy="73383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2" name="Picture 23" descr="Christiaan Vinkers - Psychiatrist and Full Professor - Amsterdam UMC |  LinkedIn">
                    <a:extLst>
                      <a:ext uri="{FF2B5EF4-FFF2-40B4-BE49-F238E27FC236}">
                        <a16:creationId xmlns:a16="http://schemas.microsoft.com/office/drawing/2014/main" id="{34035C90-0E5C-401A-A44A-7257EFC0F24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08048" y="2628217"/>
                    <a:ext cx="760985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3" name="Afbeelding 157">
                    <a:extLst>
                      <a:ext uri="{FF2B5EF4-FFF2-40B4-BE49-F238E27FC236}">
                        <a16:creationId xmlns:a16="http://schemas.microsoft.com/office/drawing/2014/main" id="{FB5E1777-782E-4C84-A664-8ED489CAEF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3"/>
                  <a:srcRect l="16429" r="12096" b="15303"/>
                  <a:stretch/>
                </p:blipFill>
                <p:spPr>
                  <a:xfrm>
                    <a:off x="8847567" y="3617300"/>
                    <a:ext cx="735744" cy="871852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4" name="Picture 27" descr="Team - MS Research">
                    <a:extLst>
                      <a:ext uri="{FF2B5EF4-FFF2-40B4-BE49-F238E27FC236}">
                        <a16:creationId xmlns:a16="http://schemas.microsoft.com/office/drawing/2014/main" id="{371CD64B-15A0-4B78-88A7-EA08B6E4CCA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8231" y="3484519"/>
                    <a:ext cx="760985" cy="760985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5" name="Afbeelding 160" descr="cid:79c8d899-9f7b-4d09-9108-cf4dabbff7bc">
                    <a:extLst>
                      <a:ext uri="{FF2B5EF4-FFF2-40B4-BE49-F238E27FC236}">
                        <a16:creationId xmlns:a16="http://schemas.microsoft.com/office/drawing/2014/main" id="{AC6DE64C-AA04-4B09-A253-531AB8F4150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7340688" y="4640216"/>
                    <a:ext cx="558614" cy="678603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</p:pic>
              <p:pic>
                <p:nvPicPr>
                  <p:cNvPr id="36" name="Picture 2" descr="Tom Fuchs">
                    <a:extLst>
                      <a:ext uri="{FF2B5EF4-FFF2-40B4-BE49-F238E27FC236}">
                        <a16:creationId xmlns:a16="http://schemas.microsoft.com/office/drawing/2014/main" id="{0C64D21B-C7E8-40EA-80D2-93E74337F37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11514" y="2340036"/>
                    <a:ext cx="716785" cy="720000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7" name="Picture 4" descr="https://www.universiteitleiden.nl/binaries/content/gallery/ul2/portraits/social-and-behavioural-sciences/psychologie/gezondheids--medische-en-neuropsychologie/jip-aarts-2023.png/jip-aarts-2023.png/d200x250">
                    <a:extLst>
                      <a:ext uri="{FF2B5EF4-FFF2-40B4-BE49-F238E27FC236}">
                        <a16:creationId xmlns:a16="http://schemas.microsoft.com/office/drawing/2014/main" id="{181CC08B-4CBC-45C3-893F-BC77948554B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505101" y="4207429"/>
                    <a:ext cx="671651" cy="839564"/>
                  </a:xfrm>
                  <a:prstGeom prst="round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7901471F-561B-4478-9E5C-C252E5EDAB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49180" y="2689018"/>
                  <a:ext cx="684871" cy="882264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</p:pic>
          </p:grp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E31E13F-659C-4A9A-BB0B-4E4380D12A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9"/>
              <a:srcRect l="22793" t="11216" r="26003" b="17454"/>
              <a:stretch/>
            </p:blipFill>
            <p:spPr>
              <a:xfrm>
                <a:off x="9720340" y="4021055"/>
                <a:ext cx="656163" cy="91407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E7C507-11A8-4403-95C9-E1B7C909B1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/>
            <a:srcRect l="13477" t="8331" r="13023"/>
            <a:stretch/>
          </p:blipFill>
          <p:spPr>
            <a:xfrm>
              <a:off x="8054731" y="3994972"/>
              <a:ext cx="732906" cy="91407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77171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msterdam UMC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sterdamUMC.potx" id="{91FEFCCD-0BDC-4B57-B7FB-E2FF7E5D6731}" vid="{B9EBA2E9-AD7F-4176-960C-D6582B82209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AmsterdamUMC</Template>
  <TotalTime>8088</TotalTime>
  <Words>2290</Words>
  <Application>Microsoft Office PowerPoint</Application>
  <PresentationFormat>Widescreen</PresentationFormat>
  <Paragraphs>346</Paragraphs>
  <Slides>40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Times New Roman</vt:lpstr>
      <vt:lpstr>Trebuchet MS</vt:lpstr>
      <vt:lpstr>Kantoorthema</vt:lpstr>
      <vt:lpstr>Is it possible to predict the progression</vt:lpstr>
      <vt:lpstr>Are you using supervised machine learning?</vt:lpstr>
      <vt:lpstr>“Predict” versus “Predict”</vt:lpstr>
      <vt:lpstr>Predictions in daily life</vt:lpstr>
      <vt:lpstr>Predictions in daily life</vt:lpstr>
      <vt:lpstr>Forecasts in neurology</vt:lpstr>
      <vt:lpstr>Disability progression in MS</vt:lpstr>
      <vt:lpstr>Predictive model development</vt:lpstr>
      <vt:lpstr>Predictive model development</vt:lpstr>
      <vt:lpstr>Predictive model development</vt:lpstr>
      <vt:lpstr>Predictive model development</vt:lpstr>
      <vt:lpstr>Predictive model development</vt:lpstr>
      <vt:lpstr>Predictive model development</vt:lpstr>
      <vt:lpstr>Predictive model development</vt:lpstr>
      <vt:lpstr>Model validation</vt:lpstr>
      <vt:lpstr>Model validation</vt:lpstr>
      <vt:lpstr>Model validation</vt:lpstr>
      <vt:lpstr>Model validation</vt:lpstr>
      <vt:lpstr>Model validation</vt:lpstr>
      <vt:lpstr>Model validation</vt:lpstr>
      <vt:lpstr>Thanks to</vt:lpstr>
      <vt:lpstr>Participating centers</vt:lpstr>
      <vt:lpstr>Participating centers</vt:lpstr>
      <vt:lpstr>Online app</vt:lpstr>
      <vt:lpstr>Online app</vt:lpstr>
      <vt:lpstr>Online app</vt:lpstr>
      <vt:lpstr>Online app</vt:lpstr>
      <vt:lpstr>Online app</vt:lpstr>
      <vt:lpstr>Complete the cycle - implementation</vt:lpstr>
      <vt:lpstr>Early interest</vt:lpstr>
      <vt:lpstr>Early interest</vt:lpstr>
      <vt:lpstr>Early interest</vt:lpstr>
      <vt:lpstr>Early interest</vt:lpstr>
      <vt:lpstr>Incorporating MRI</vt:lpstr>
      <vt:lpstr>Incorporating MRI</vt:lpstr>
      <vt:lpstr>Incorporating MRI</vt:lpstr>
      <vt:lpstr>MSBase participating centers</vt:lpstr>
      <vt:lpstr>MAGNIMS participating centers</vt:lpstr>
      <vt:lpstr>Take-away points</vt:lpstr>
      <vt:lpstr>PowerPoint Presentation</vt:lpstr>
    </vt:vector>
  </TitlesOfParts>
  <Company>VUmc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Kerssens, Inge</dc:creator>
  <cp:lastModifiedBy>Fuchs, T.A. (Tom)</cp:lastModifiedBy>
  <cp:revision>1280</cp:revision>
  <cp:lastPrinted>2018-07-30T14:30:55Z</cp:lastPrinted>
  <dcterms:created xsi:type="dcterms:W3CDTF">2018-07-12T11:34:07Z</dcterms:created>
  <dcterms:modified xsi:type="dcterms:W3CDTF">2025-03-21T07:28:17Z</dcterms:modified>
</cp:coreProperties>
</file>