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01" r:id="rId1"/>
  </p:sldMasterIdLst>
  <p:notesMasterIdLst>
    <p:notesMasterId r:id="rId18"/>
  </p:notesMasterIdLst>
  <p:handoutMasterIdLst>
    <p:handoutMasterId r:id="rId19"/>
  </p:handoutMasterIdLst>
  <p:sldIdLst>
    <p:sldId id="291" r:id="rId2"/>
    <p:sldId id="295" r:id="rId3"/>
    <p:sldId id="302" r:id="rId4"/>
    <p:sldId id="304" r:id="rId5"/>
    <p:sldId id="306" r:id="rId6"/>
    <p:sldId id="307" r:id="rId7"/>
    <p:sldId id="308" r:id="rId8"/>
    <p:sldId id="309" r:id="rId9"/>
    <p:sldId id="310" r:id="rId10"/>
    <p:sldId id="311" r:id="rId11"/>
    <p:sldId id="312" r:id="rId12"/>
    <p:sldId id="313" r:id="rId13"/>
    <p:sldId id="314" r:id="rId14"/>
    <p:sldId id="315" r:id="rId15"/>
    <p:sldId id="319" r:id="rId16"/>
    <p:sldId id="317" r:id="rId17"/>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8383"/>
    <a:srgbClr val="666666"/>
    <a:srgbClr val="005BBB"/>
    <a:srgbClr val="4DC3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97" autoAdjust="0"/>
    <p:restoredTop sz="94434" autoAdjust="0"/>
  </p:normalViewPr>
  <p:slideViewPr>
    <p:cSldViewPr snapToGrid="0" snapToObjects="1">
      <p:cViewPr varScale="1">
        <p:scale>
          <a:sx n="74" d="100"/>
          <a:sy n="74" d="100"/>
        </p:scale>
        <p:origin x="1230" y="90"/>
      </p:cViewPr>
      <p:guideLst/>
    </p:cSldViewPr>
  </p:slideViewPr>
  <p:outlineViewPr>
    <p:cViewPr>
      <p:scale>
        <a:sx n="33" d="100"/>
        <a:sy n="33" d="100"/>
      </p:scale>
      <p:origin x="0" y="-6064"/>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Arial"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31D33A1-6D17-2C4C-B4C2-C83DB37352CC}" type="datetimeFigureOut">
              <a:rPr lang="en-US" smtClean="0">
                <a:latin typeface="Arial" charset="0"/>
              </a:rPr>
              <a:t>4/24/2018</a:t>
            </a:fld>
            <a:endParaRPr lang="en-US" dirty="0">
              <a:latin typeface="Arial"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Arial"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B59171E-5108-1245-8B63-E8B205C9AF87}" type="slidenum">
              <a:rPr lang="en-US" smtClean="0">
                <a:latin typeface="Arial" charset="0"/>
              </a:rPr>
              <a:t>‹#›</a:t>
            </a:fld>
            <a:endParaRPr lang="en-US" dirty="0">
              <a:latin typeface="Arial" charset="0"/>
            </a:endParaRPr>
          </a:p>
        </p:txBody>
      </p:sp>
    </p:spTree>
    <p:extLst>
      <p:ext uri="{BB962C8B-B14F-4D97-AF65-F5344CB8AC3E}">
        <p14:creationId xmlns:p14="http://schemas.microsoft.com/office/powerpoint/2010/main" val="9675423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charset="0"/>
              </a:defRPr>
            </a:lvl1pPr>
          </a:lstStyle>
          <a:p>
            <a:fld id="{5B96CA4F-2197-CC40-B4FC-798A937A9DC6}" type="datetimeFigureOut">
              <a:rPr lang="en-US" smtClean="0"/>
              <a:pPr/>
              <a:t>4/24/2018</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charset="0"/>
              </a:defRPr>
            </a:lvl1pPr>
          </a:lstStyle>
          <a:p>
            <a:fld id="{02322656-8894-1544-92AA-01B3CF5E6182}" type="slidenum">
              <a:rPr lang="en-US" smtClean="0"/>
              <a:pPr/>
              <a:t>‹#›</a:t>
            </a:fld>
            <a:endParaRPr lang="en-US" dirty="0"/>
          </a:p>
        </p:txBody>
      </p:sp>
    </p:spTree>
    <p:extLst>
      <p:ext uri="{BB962C8B-B14F-4D97-AF65-F5344CB8AC3E}">
        <p14:creationId xmlns:p14="http://schemas.microsoft.com/office/powerpoint/2010/main" val="702750498"/>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charset="0"/>
        <a:ea typeface="+mn-ea"/>
        <a:cs typeface="+mn-cs"/>
      </a:defRPr>
    </a:lvl1pPr>
    <a:lvl2pPr marL="609585" algn="l" defTabSz="1219170" rtl="0" eaLnBrk="1" latinLnBrk="0" hangingPunct="1">
      <a:defRPr sz="1600" kern="1200">
        <a:solidFill>
          <a:schemeClr val="tx1"/>
        </a:solidFill>
        <a:latin typeface="Arial" charset="0"/>
        <a:ea typeface="+mn-ea"/>
        <a:cs typeface="+mn-cs"/>
      </a:defRPr>
    </a:lvl2pPr>
    <a:lvl3pPr marL="1219170" algn="l" defTabSz="1219170" rtl="0" eaLnBrk="1" latinLnBrk="0" hangingPunct="1">
      <a:defRPr sz="1600" kern="1200">
        <a:solidFill>
          <a:schemeClr val="tx1"/>
        </a:solidFill>
        <a:latin typeface="Arial" charset="0"/>
        <a:ea typeface="+mn-ea"/>
        <a:cs typeface="+mn-cs"/>
      </a:defRPr>
    </a:lvl3pPr>
    <a:lvl4pPr marL="1828754" algn="l" defTabSz="1219170" rtl="0" eaLnBrk="1" latinLnBrk="0" hangingPunct="1">
      <a:defRPr sz="1600" kern="1200">
        <a:solidFill>
          <a:schemeClr val="tx1"/>
        </a:solidFill>
        <a:latin typeface="Arial" charset="0"/>
        <a:ea typeface="+mn-ea"/>
        <a:cs typeface="+mn-cs"/>
      </a:defRPr>
    </a:lvl4pPr>
    <a:lvl5pPr marL="2438339" algn="l" defTabSz="1219170" rtl="0" eaLnBrk="1" latinLnBrk="0" hangingPunct="1">
      <a:defRPr sz="1600" kern="1200">
        <a:solidFill>
          <a:schemeClr val="tx1"/>
        </a:solidFill>
        <a:latin typeface="Arial" charset="0"/>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10 seconds</a:t>
            </a:r>
            <a:endParaRPr lang="en-US" dirty="0"/>
          </a:p>
        </p:txBody>
      </p:sp>
      <p:sp>
        <p:nvSpPr>
          <p:cNvPr id="4" name="Slide Number Placeholder 3"/>
          <p:cNvSpPr>
            <a:spLocks noGrp="1"/>
          </p:cNvSpPr>
          <p:nvPr>
            <p:ph type="sldNum" sz="quarter" idx="10"/>
          </p:nvPr>
        </p:nvSpPr>
        <p:spPr/>
        <p:txBody>
          <a:bodyPr/>
          <a:lstStyle/>
          <a:p>
            <a:fld id="{02322656-8894-1544-92AA-01B3CF5E6182}" type="slidenum">
              <a:rPr lang="en-US" smtClean="0"/>
              <a:pPr/>
              <a:t>2</a:t>
            </a:fld>
            <a:endParaRPr lang="en-US" dirty="0"/>
          </a:p>
        </p:txBody>
      </p:sp>
    </p:spTree>
    <p:extLst>
      <p:ext uri="{BB962C8B-B14F-4D97-AF65-F5344CB8AC3E}">
        <p14:creationId xmlns:p14="http://schemas.microsoft.com/office/powerpoint/2010/main" val="524603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0" i="0" u="none" strike="noStrike" kern="1200" dirty="0" smtClean="0">
                <a:solidFill>
                  <a:schemeClr val="tx1"/>
                </a:solidFill>
                <a:effectLst/>
                <a:latin typeface="Arial" charset="0"/>
                <a:ea typeface="+mn-ea"/>
                <a:cs typeface="+mn-cs"/>
              </a:rPr>
              <a:t>30s. “Lesion location matters. See here that lesions disrupting white matter emerging from around the occipital cortex is associated with decline in V-IPS. </a:t>
            </a:r>
          </a:p>
          <a:p>
            <a:r>
              <a:rPr lang="en-US" sz="1600" b="0" i="0" u="none" strike="noStrike" kern="1200" dirty="0" smtClean="0">
                <a:solidFill>
                  <a:schemeClr val="tx1"/>
                </a:solidFill>
                <a:effectLst/>
                <a:latin typeface="Arial" charset="0"/>
                <a:ea typeface="+mn-ea"/>
                <a:cs typeface="+mn-cs"/>
              </a:rPr>
              <a:t>RB: for </a:t>
            </a:r>
            <a:r>
              <a:rPr lang="en-US" sz="1600" b="0" i="0" u="none" strike="noStrike" kern="1200" dirty="0" err="1" smtClean="0">
                <a:solidFill>
                  <a:schemeClr val="tx1"/>
                </a:solidFill>
                <a:effectLst/>
                <a:latin typeface="Arial" charset="0"/>
                <a:ea typeface="+mn-ea"/>
                <a:cs typeface="+mn-cs"/>
              </a:rPr>
              <a:t>decasdes</a:t>
            </a:r>
            <a:r>
              <a:rPr lang="en-US" sz="1600" b="0" i="0" u="none" strike="noStrike" kern="1200" dirty="0" smtClean="0">
                <a:solidFill>
                  <a:schemeClr val="tx1"/>
                </a:solidFill>
                <a:effectLst/>
                <a:latin typeface="Arial" charset="0"/>
                <a:ea typeface="+mn-ea"/>
                <a:cs typeface="+mn-cs"/>
              </a:rPr>
              <a:t> have understood that WM lesions in eloquent areas of the brain can have profound and specific effects on cognition. And cite famous paper. . . Then the second bullet is “in this presentation, we are focused on that same </a:t>
            </a:r>
            <a:r>
              <a:rPr lang="en-US" sz="1600" b="0" i="0" u="none" strike="noStrike" kern="1200" dirty="0" err="1" smtClean="0">
                <a:solidFill>
                  <a:schemeClr val="tx1"/>
                </a:solidFill>
                <a:effectLst/>
                <a:latin typeface="Arial" charset="0"/>
                <a:ea typeface="+mn-ea"/>
                <a:cs typeface="+mn-cs"/>
              </a:rPr>
              <a:t>quation</a:t>
            </a:r>
            <a:r>
              <a:rPr lang="en-US" sz="1600" b="0" i="0" u="none" strike="noStrike" kern="1200" dirty="0" smtClean="0">
                <a:solidFill>
                  <a:schemeClr val="tx1"/>
                </a:solidFill>
                <a:effectLst/>
                <a:latin typeface="Arial" charset="0"/>
                <a:ea typeface="+mn-ea"/>
                <a:cs typeface="+mn-cs"/>
              </a:rPr>
              <a:t>, but from a whole brain connectivity </a:t>
            </a:r>
            <a:r>
              <a:rPr lang="en-US" sz="1600" b="0" i="0" u="none" strike="noStrike" kern="1200" dirty="0" err="1" smtClean="0">
                <a:solidFill>
                  <a:schemeClr val="tx1"/>
                </a:solidFill>
                <a:effectLst/>
                <a:latin typeface="Arial" charset="0"/>
                <a:ea typeface="+mn-ea"/>
                <a:cs typeface="+mn-cs"/>
              </a:rPr>
              <a:t>persepective</a:t>
            </a:r>
            <a:r>
              <a:rPr lang="en-US" sz="1600" b="0" i="0" u="none" strike="noStrike" kern="1200" dirty="0" smtClean="0">
                <a:solidFill>
                  <a:schemeClr val="tx1"/>
                </a:solidFill>
                <a:effectLst/>
                <a:latin typeface="Arial" charset="0"/>
                <a:ea typeface="+mn-ea"/>
                <a:cs typeface="+mn-cs"/>
              </a:rPr>
              <a:t>. Make picture more spatially associated with the picture. </a:t>
            </a:r>
            <a:endParaRPr lang="en-US" dirty="0"/>
          </a:p>
        </p:txBody>
      </p:sp>
      <p:sp>
        <p:nvSpPr>
          <p:cNvPr id="4" name="Slide Number Placeholder 3"/>
          <p:cNvSpPr>
            <a:spLocks noGrp="1"/>
          </p:cNvSpPr>
          <p:nvPr>
            <p:ph type="sldNum" sz="quarter" idx="10"/>
          </p:nvPr>
        </p:nvSpPr>
        <p:spPr/>
        <p:txBody>
          <a:bodyPr/>
          <a:lstStyle/>
          <a:p>
            <a:fld id="{02322656-8894-1544-92AA-01B3CF5E6182}" type="slidenum">
              <a:rPr lang="en-US" smtClean="0"/>
              <a:pPr/>
              <a:t>3</a:t>
            </a:fld>
            <a:endParaRPr lang="en-US" dirty="0"/>
          </a:p>
        </p:txBody>
      </p:sp>
    </p:spTree>
    <p:extLst>
      <p:ext uri="{BB962C8B-B14F-4D97-AF65-F5344CB8AC3E}">
        <p14:creationId xmlns:p14="http://schemas.microsoft.com/office/powerpoint/2010/main" val="1274500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322656-8894-1544-92AA-01B3CF5E6182}" type="slidenum">
              <a:rPr lang="en-US" smtClean="0"/>
              <a:pPr/>
              <a:t>4</a:t>
            </a:fld>
            <a:endParaRPr lang="en-US" dirty="0"/>
          </a:p>
        </p:txBody>
      </p:sp>
    </p:spTree>
    <p:extLst>
      <p:ext uri="{BB962C8B-B14F-4D97-AF65-F5344CB8AC3E}">
        <p14:creationId xmlns:p14="http://schemas.microsoft.com/office/powerpoint/2010/main" val="280175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0" i="0" u="none" strike="noStrike" kern="1200" dirty="0" smtClean="0">
                <a:solidFill>
                  <a:schemeClr val="tx1"/>
                </a:solidFill>
                <a:effectLst/>
                <a:latin typeface="Arial" charset="0"/>
                <a:ea typeface="+mn-ea"/>
                <a:cs typeface="+mn-cs"/>
              </a:rPr>
              <a:t>15s. Well matched with HCs</a:t>
            </a:r>
            <a:endParaRPr lang="en-US" dirty="0"/>
          </a:p>
        </p:txBody>
      </p:sp>
      <p:sp>
        <p:nvSpPr>
          <p:cNvPr id="4" name="Slide Number Placeholder 3"/>
          <p:cNvSpPr>
            <a:spLocks noGrp="1"/>
          </p:cNvSpPr>
          <p:nvPr>
            <p:ph type="sldNum" sz="quarter" idx="10"/>
          </p:nvPr>
        </p:nvSpPr>
        <p:spPr/>
        <p:txBody>
          <a:bodyPr/>
          <a:lstStyle/>
          <a:p>
            <a:fld id="{02322656-8894-1544-92AA-01B3CF5E6182}" type="slidenum">
              <a:rPr lang="en-US" smtClean="0"/>
              <a:pPr/>
              <a:t>5</a:t>
            </a:fld>
            <a:endParaRPr lang="en-US" dirty="0"/>
          </a:p>
        </p:txBody>
      </p:sp>
    </p:spTree>
    <p:extLst>
      <p:ext uri="{BB962C8B-B14F-4D97-AF65-F5344CB8AC3E}">
        <p14:creationId xmlns:p14="http://schemas.microsoft.com/office/powerpoint/2010/main" val="3033316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0" i="0" u="none" strike="noStrike" kern="1200" dirty="0" smtClean="0">
                <a:solidFill>
                  <a:schemeClr val="tx1"/>
                </a:solidFill>
                <a:effectLst/>
                <a:latin typeface="Arial" charset="0"/>
                <a:ea typeface="+mn-ea"/>
                <a:cs typeface="+mn-cs"/>
              </a:rPr>
              <a:t>30s. Must give sequence and parameters of fMRI written. </a:t>
            </a:r>
            <a:endParaRPr lang="en-US" dirty="0"/>
          </a:p>
        </p:txBody>
      </p:sp>
      <p:sp>
        <p:nvSpPr>
          <p:cNvPr id="4" name="Slide Number Placeholder 3"/>
          <p:cNvSpPr>
            <a:spLocks noGrp="1"/>
          </p:cNvSpPr>
          <p:nvPr>
            <p:ph type="sldNum" sz="quarter" idx="10"/>
          </p:nvPr>
        </p:nvSpPr>
        <p:spPr/>
        <p:txBody>
          <a:bodyPr/>
          <a:lstStyle/>
          <a:p>
            <a:fld id="{02322656-8894-1544-92AA-01B3CF5E6182}" type="slidenum">
              <a:rPr lang="en-US" smtClean="0"/>
              <a:pPr/>
              <a:t>6</a:t>
            </a:fld>
            <a:endParaRPr lang="en-US" dirty="0"/>
          </a:p>
        </p:txBody>
      </p:sp>
    </p:spTree>
    <p:extLst>
      <p:ext uri="{BB962C8B-B14F-4D97-AF65-F5344CB8AC3E}">
        <p14:creationId xmlns:p14="http://schemas.microsoft.com/office/powerpoint/2010/main" val="4154205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0" i="0" u="none" strike="noStrike" kern="1200" dirty="0" smtClean="0">
                <a:solidFill>
                  <a:schemeClr val="tx1"/>
                </a:solidFill>
                <a:effectLst/>
                <a:latin typeface="Arial" charset="0"/>
                <a:ea typeface="+mn-ea"/>
                <a:cs typeface="+mn-cs"/>
              </a:rPr>
              <a:t>45s. Here, we</a:t>
            </a:r>
            <a:r>
              <a:rPr lang="en-US" sz="1600" b="0" i="0" u="none" strike="noStrike" kern="1200" baseline="0" dirty="0" smtClean="0">
                <a:solidFill>
                  <a:schemeClr val="tx1"/>
                </a:solidFill>
                <a:effectLst/>
                <a:latin typeface="Arial" charset="0"/>
                <a:ea typeface="+mn-ea"/>
                <a:cs typeface="+mn-cs"/>
              </a:rPr>
              <a:t> are using T2-FLAIR lesions. </a:t>
            </a:r>
            <a:endParaRPr lang="en-US" dirty="0"/>
          </a:p>
        </p:txBody>
      </p:sp>
      <p:sp>
        <p:nvSpPr>
          <p:cNvPr id="4" name="Slide Number Placeholder 3"/>
          <p:cNvSpPr>
            <a:spLocks noGrp="1"/>
          </p:cNvSpPr>
          <p:nvPr>
            <p:ph type="sldNum" sz="quarter" idx="10"/>
          </p:nvPr>
        </p:nvSpPr>
        <p:spPr/>
        <p:txBody>
          <a:bodyPr/>
          <a:lstStyle/>
          <a:p>
            <a:fld id="{02322656-8894-1544-92AA-01B3CF5E6182}" type="slidenum">
              <a:rPr lang="en-US" smtClean="0"/>
              <a:pPr/>
              <a:t>7</a:t>
            </a:fld>
            <a:endParaRPr lang="en-US" dirty="0"/>
          </a:p>
        </p:txBody>
      </p:sp>
    </p:spTree>
    <p:extLst>
      <p:ext uri="{BB962C8B-B14F-4D97-AF65-F5344CB8AC3E}">
        <p14:creationId xmlns:p14="http://schemas.microsoft.com/office/powerpoint/2010/main" val="34272303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30s</a:t>
            </a:r>
            <a:endParaRPr lang="en-US" dirty="0"/>
          </a:p>
        </p:txBody>
      </p:sp>
      <p:sp>
        <p:nvSpPr>
          <p:cNvPr id="4" name="Slide Number Placeholder 3"/>
          <p:cNvSpPr>
            <a:spLocks noGrp="1"/>
          </p:cNvSpPr>
          <p:nvPr>
            <p:ph type="sldNum" sz="quarter" idx="10"/>
          </p:nvPr>
        </p:nvSpPr>
        <p:spPr/>
        <p:txBody>
          <a:bodyPr/>
          <a:lstStyle/>
          <a:p>
            <a:fld id="{02322656-8894-1544-92AA-01B3CF5E6182}" type="slidenum">
              <a:rPr lang="en-US" smtClean="0"/>
              <a:pPr/>
              <a:t>8</a:t>
            </a:fld>
            <a:endParaRPr lang="en-US" dirty="0"/>
          </a:p>
        </p:txBody>
      </p:sp>
    </p:spTree>
    <p:extLst>
      <p:ext uri="{BB962C8B-B14F-4D97-AF65-F5344CB8AC3E}">
        <p14:creationId xmlns:p14="http://schemas.microsoft.com/office/powerpoint/2010/main" val="18280765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600" b="0" i="0" u="none" strike="noStrike" kern="1200" dirty="0" smtClean="0">
                <a:solidFill>
                  <a:schemeClr val="tx1"/>
                </a:solidFill>
                <a:effectLst/>
                <a:latin typeface="Arial" charset="0"/>
                <a:ea typeface="+mn-ea"/>
                <a:cs typeface="+mn-cs"/>
              </a:rPr>
              <a:t>60s. RZ: what is blue and what is red. </a:t>
            </a:r>
          </a:p>
          <a:p>
            <a:pPr rtl="0"/>
            <a:r>
              <a:rPr lang="en-US" sz="1600" b="0" i="0" u="none" strike="noStrike" kern="1200" dirty="0" smtClean="0">
                <a:solidFill>
                  <a:schemeClr val="tx1"/>
                </a:solidFill>
                <a:effectLst/>
                <a:latin typeface="Arial" charset="0"/>
                <a:ea typeface="+mn-ea"/>
                <a:cs typeface="+mn-cs"/>
              </a:rPr>
              <a:t>60 seconds. Explain that fMRI was available in 75 subjects with MS and 30 age-matched HCs. See that the expected resting-state networks were present in our subjects. </a:t>
            </a:r>
            <a:endParaRPr lang="en-US" b="0" dirty="0" smtClean="0">
              <a:effectLst/>
            </a:endParaRPr>
          </a:p>
        </p:txBody>
      </p:sp>
      <p:sp>
        <p:nvSpPr>
          <p:cNvPr id="4" name="Slide Number Placeholder 3"/>
          <p:cNvSpPr>
            <a:spLocks noGrp="1"/>
          </p:cNvSpPr>
          <p:nvPr>
            <p:ph type="sldNum" sz="quarter" idx="10"/>
          </p:nvPr>
        </p:nvSpPr>
        <p:spPr/>
        <p:txBody>
          <a:bodyPr/>
          <a:lstStyle/>
          <a:p>
            <a:fld id="{02322656-8894-1544-92AA-01B3CF5E6182}" type="slidenum">
              <a:rPr lang="en-US" smtClean="0"/>
              <a:pPr/>
              <a:t>9</a:t>
            </a:fld>
            <a:endParaRPr lang="en-US" dirty="0"/>
          </a:p>
        </p:txBody>
      </p:sp>
    </p:spTree>
    <p:extLst>
      <p:ext uri="{BB962C8B-B14F-4D97-AF65-F5344CB8AC3E}">
        <p14:creationId xmlns:p14="http://schemas.microsoft.com/office/powerpoint/2010/main" val="15050942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0" i="0" u="none" strike="noStrike" kern="1200" dirty="0" smtClean="0">
                <a:solidFill>
                  <a:schemeClr val="tx1"/>
                </a:solidFill>
                <a:effectLst/>
                <a:latin typeface="Arial" charset="0"/>
                <a:ea typeface="+mn-ea"/>
                <a:cs typeface="+mn-cs"/>
              </a:rPr>
              <a:t>45s. RB: say “regression models” not regression.  </a:t>
            </a:r>
            <a:endParaRPr lang="en-US" dirty="0"/>
          </a:p>
        </p:txBody>
      </p:sp>
      <p:sp>
        <p:nvSpPr>
          <p:cNvPr id="4" name="Slide Number Placeholder 3"/>
          <p:cNvSpPr>
            <a:spLocks noGrp="1"/>
          </p:cNvSpPr>
          <p:nvPr>
            <p:ph type="sldNum" sz="quarter" idx="10"/>
          </p:nvPr>
        </p:nvSpPr>
        <p:spPr/>
        <p:txBody>
          <a:bodyPr/>
          <a:lstStyle/>
          <a:p>
            <a:fld id="{02322656-8894-1544-92AA-01B3CF5E6182}" type="slidenum">
              <a:rPr lang="en-US" smtClean="0"/>
              <a:pPr/>
              <a:t>10</a:t>
            </a:fld>
            <a:endParaRPr lang="en-US" dirty="0"/>
          </a:p>
        </p:txBody>
      </p:sp>
    </p:spTree>
    <p:extLst>
      <p:ext uri="{BB962C8B-B14F-4D97-AF65-F5344CB8AC3E}">
        <p14:creationId xmlns:p14="http://schemas.microsoft.com/office/powerpoint/2010/main" val="2427701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0" i="0" u="none" strike="noStrike" kern="1200" dirty="0" smtClean="0">
                <a:solidFill>
                  <a:schemeClr val="tx1"/>
                </a:solidFill>
                <a:effectLst/>
                <a:latin typeface="Arial" charset="0"/>
                <a:ea typeface="+mn-ea"/>
                <a:cs typeface="+mn-cs"/>
              </a:rPr>
              <a:t>30s. RB: All in Right hemisphere. In interest of time, not showing result for CVLT, which was less sensitive in this cohort. </a:t>
            </a:r>
          </a:p>
          <a:p>
            <a:r>
              <a:rPr lang="en-US" sz="1600" b="0" i="0" u="none" strike="noStrike" kern="1200" dirty="0" smtClean="0">
                <a:solidFill>
                  <a:schemeClr val="tx1"/>
                </a:solidFill>
                <a:effectLst/>
                <a:latin typeface="Arial" charset="0"/>
                <a:ea typeface="+mn-ea"/>
                <a:cs typeface="+mn-cs"/>
              </a:rPr>
              <a:t>NBS found. . . This is the network of brain regions whose disconnection was significantly correlated with visuospatial memory impairment, controlling for age, sex, and brain volume. This is consistent with what we would expect based on previous literature. Visual cortical. Hippocampal. </a:t>
            </a:r>
          </a:p>
          <a:p>
            <a:r>
              <a:rPr lang="en-US" sz="1600" b="0" i="0" u="none" strike="noStrike" kern="1200" dirty="0" smtClean="0">
                <a:solidFill>
                  <a:schemeClr val="tx1"/>
                </a:solidFill>
                <a:effectLst/>
                <a:latin typeface="Arial" charset="0"/>
                <a:ea typeface="+mn-ea"/>
                <a:cs typeface="+mn-cs"/>
              </a:rPr>
              <a:t>RB: please add axial view. </a:t>
            </a:r>
            <a:endParaRPr lang="en-US" dirty="0"/>
          </a:p>
        </p:txBody>
      </p:sp>
      <p:sp>
        <p:nvSpPr>
          <p:cNvPr id="4" name="Slide Number Placeholder 3"/>
          <p:cNvSpPr>
            <a:spLocks noGrp="1"/>
          </p:cNvSpPr>
          <p:nvPr>
            <p:ph type="sldNum" sz="quarter" idx="10"/>
          </p:nvPr>
        </p:nvSpPr>
        <p:spPr/>
        <p:txBody>
          <a:bodyPr/>
          <a:lstStyle/>
          <a:p>
            <a:fld id="{02322656-8894-1544-92AA-01B3CF5E6182}" type="slidenum">
              <a:rPr lang="en-US" smtClean="0"/>
              <a:pPr/>
              <a:t>12</a:t>
            </a:fld>
            <a:endParaRPr lang="en-US" dirty="0"/>
          </a:p>
        </p:txBody>
      </p:sp>
    </p:spTree>
    <p:extLst>
      <p:ext uri="{BB962C8B-B14F-4D97-AF65-F5344CB8AC3E}">
        <p14:creationId xmlns:p14="http://schemas.microsoft.com/office/powerpoint/2010/main" val="29081074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0" i="0" u="none" strike="noStrike" kern="1200" dirty="0" smtClean="0">
                <a:solidFill>
                  <a:schemeClr val="tx1"/>
                </a:solidFill>
                <a:effectLst/>
                <a:latin typeface="Arial" charset="0"/>
                <a:ea typeface="+mn-ea"/>
                <a:cs typeface="+mn-cs"/>
              </a:rPr>
              <a:t>20s. much broader network of disconnection. This is as expected given that SDMT is the most sensitive to markers of pathology</a:t>
            </a:r>
          </a:p>
          <a:p>
            <a:pPr rtl="0"/>
            <a:r>
              <a:rPr lang="en-US" sz="1600" b="0" i="0" u="none" strike="noStrike" kern="1200" dirty="0" smtClean="0">
                <a:solidFill>
                  <a:schemeClr val="tx1"/>
                </a:solidFill>
                <a:effectLst/>
                <a:latin typeface="Arial" charset="0"/>
                <a:ea typeface="+mn-ea"/>
                <a:cs typeface="+mn-cs"/>
              </a:rPr>
              <a:t>10 strongest relationships are right-parietal connections with deep</a:t>
            </a:r>
            <a:r>
              <a:rPr lang="en-US" sz="1600" b="0" i="0" u="none" strike="noStrike" kern="1200" baseline="0" dirty="0" smtClean="0">
                <a:solidFill>
                  <a:schemeClr val="tx1"/>
                </a:solidFill>
                <a:effectLst/>
                <a:latin typeface="Arial" charset="0"/>
                <a:ea typeface="+mn-ea"/>
                <a:cs typeface="+mn-cs"/>
              </a:rPr>
              <a:t> gray (thalamus, caudate, putamen, and hypothalamus).</a:t>
            </a:r>
          </a:p>
          <a:p>
            <a:pPr rtl="0"/>
            <a:r>
              <a:rPr lang="en-US" sz="1600" b="0" i="0" u="none" strike="noStrike" kern="1200" baseline="0" dirty="0" smtClean="0">
                <a:solidFill>
                  <a:schemeClr val="tx1"/>
                </a:solidFill>
                <a:effectLst/>
                <a:latin typeface="Arial" charset="0"/>
                <a:ea typeface="+mn-ea"/>
                <a:cs typeface="+mn-cs"/>
              </a:rPr>
              <a:t>RB: don’t say that </a:t>
            </a:r>
            <a:r>
              <a:rPr lang="en-US" sz="1600" b="0" i="0" u="none" strike="noStrike" kern="1200" baseline="0" dirty="0" err="1" smtClean="0">
                <a:solidFill>
                  <a:schemeClr val="tx1"/>
                </a:solidFill>
                <a:effectLst/>
                <a:latin typeface="Arial" charset="0"/>
                <a:ea typeface="+mn-ea"/>
                <a:cs typeface="+mn-cs"/>
              </a:rPr>
              <a:t>cuz</a:t>
            </a:r>
            <a:r>
              <a:rPr lang="en-US" sz="1600" b="0" i="0" u="none" strike="noStrike" kern="1200" baseline="0" dirty="0" smtClean="0">
                <a:solidFill>
                  <a:schemeClr val="tx1"/>
                </a:solidFill>
                <a:effectLst/>
                <a:latin typeface="Arial" charset="0"/>
                <a:ea typeface="+mn-ea"/>
                <a:cs typeface="+mn-cs"/>
              </a:rPr>
              <a:t> frontal isn’t in it. Just say sensitive. Name a few </a:t>
            </a:r>
            <a:r>
              <a:rPr lang="en-US" sz="1600" b="0" i="0" u="none" strike="noStrike" kern="1200" baseline="0" dirty="0" err="1" smtClean="0">
                <a:solidFill>
                  <a:schemeClr val="tx1"/>
                </a:solidFill>
                <a:effectLst/>
                <a:latin typeface="Arial" charset="0"/>
                <a:ea typeface="+mn-ea"/>
                <a:cs typeface="+mn-cs"/>
              </a:rPr>
              <a:t>stuctures</a:t>
            </a:r>
            <a:r>
              <a:rPr lang="en-US" sz="1600" b="0" i="0" u="none" strike="noStrike" kern="1200" baseline="0" dirty="0" smtClean="0">
                <a:solidFill>
                  <a:schemeClr val="tx1"/>
                </a:solidFill>
                <a:effectLst/>
                <a:latin typeface="Arial" charset="0"/>
                <a:ea typeface="+mn-ea"/>
                <a:cs typeface="+mn-cs"/>
              </a:rPr>
              <a:t>. . </a:t>
            </a:r>
            <a:r>
              <a:rPr lang="en-US" sz="1600" b="0" i="0" u="none" strike="noStrike" kern="1200" baseline="0" dirty="0" err="1" smtClean="0">
                <a:solidFill>
                  <a:schemeClr val="tx1"/>
                </a:solidFill>
                <a:effectLst/>
                <a:latin typeface="Arial" charset="0"/>
                <a:ea typeface="+mn-ea"/>
                <a:cs typeface="+mn-cs"/>
              </a:rPr>
              <a:t>Cheryy</a:t>
            </a:r>
            <a:r>
              <a:rPr lang="en-US" sz="1600" b="0" i="0" u="none" strike="noStrike" kern="1200" baseline="0" dirty="0" smtClean="0">
                <a:solidFill>
                  <a:schemeClr val="tx1"/>
                </a:solidFill>
                <a:effectLst/>
                <a:latin typeface="Arial" charset="0"/>
                <a:ea typeface="+mn-ea"/>
                <a:cs typeface="+mn-cs"/>
              </a:rPr>
              <a:t> pick some good ones, broad frontal-parietal. . . </a:t>
            </a:r>
          </a:p>
          <a:p>
            <a:pPr rtl="0"/>
            <a:r>
              <a:rPr lang="en-US" sz="1600" b="0" i="0" u="none" strike="noStrike" kern="1200" baseline="0" dirty="0" smtClean="0">
                <a:solidFill>
                  <a:schemeClr val="tx1"/>
                </a:solidFill>
                <a:effectLst/>
                <a:latin typeface="Arial" charset="0"/>
                <a:ea typeface="+mn-ea"/>
                <a:cs typeface="+mn-cs"/>
              </a:rPr>
              <a:t> </a:t>
            </a:r>
            <a:endParaRPr lang="en-US" sz="1600" b="0" i="0" u="none" strike="noStrike" kern="1200" dirty="0" smtClean="0">
              <a:solidFill>
                <a:schemeClr val="tx1"/>
              </a:solidFill>
              <a:effectLst/>
              <a:latin typeface="Arial" charset="0"/>
              <a:ea typeface="+mn-ea"/>
              <a:cs typeface="+mn-cs"/>
            </a:endParaRPr>
          </a:p>
          <a:p>
            <a:pPr rtl="0"/>
            <a:r>
              <a:rPr lang="en-US" sz="1600" b="0" i="0" u="none" strike="noStrike" kern="1200" dirty="0" smtClean="0">
                <a:solidFill>
                  <a:schemeClr val="tx1"/>
                </a:solidFill>
                <a:effectLst/>
                <a:latin typeface="Arial" charset="0"/>
                <a:ea typeface="+mn-ea"/>
                <a:cs typeface="+mn-cs"/>
              </a:rPr>
              <a:t>28=</a:t>
            </a:r>
            <a:r>
              <a:rPr lang="en-US" sz="1600" b="0" i="0" u="none" strike="noStrike" kern="1200" dirty="0" err="1" smtClean="0">
                <a:solidFill>
                  <a:schemeClr val="tx1"/>
                </a:solidFill>
                <a:effectLst/>
                <a:latin typeface="Arial" charset="0"/>
                <a:ea typeface="+mn-ea"/>
                <a:cs typeface="+mn-cs"/>
              </a:rPr>
              <a:t>Superiorparietal_R</a:t>
            </a:r>
            <a:r>
              <a:rPr lang="en-US" sz="1600" b="0" i="0" u="none" strike="noStrike" kern="1200" dirty="0" smtClean="0">
                <a:solidFill>
                  <a:schemeClr val="tx1"/>
                </a:solidFill>
                <a:effectLst/>
                <a:latin typeface="Arial" charset="0"/>
                <a:ea typeface="+mn-ea"/>
                <a:cs typeface="+mn-cs"/>
              </a:rPr>
              <a:t>    to 72=</a:t>
            </a:r>
            <a:r>
              <a:rPr lang="en-US" sz="1600" b="0" i="0" u="none" strike="noStrike" kern="1200" dirty="0" err="1" smtClean="0">
                <a:solidFill>
                  <a:schemeClr val="tx1"/>
                </a:solidFill>
                <a:effectLst/>
                <a:latin typeface="Arial" charset="0"/>
                <a:ea typeface="+mn-ea"/>
                <a:cs typeface="+mn-cs"/>
              </a:rPr>
              <a:t>Putamen_R</a:t>
            </a:r>
            <a:r>
              <a:rPr lang="en-US" sz="1600" b="0" i="0" u="none" strike="noStrike" kern="1200" dirty="0" smtClean="0">
                <a:solidFill>
                  <a:schemeClr val="tx1"/>
                </a:solidFill>
                <a:effectLst/>
                <a:latin typeface="Arial" charset="0"/>
                <a:ea typeface="+mn-ea"/>
                <a:cs typeface="+mn-cs"/>
              </a:rPr>
              <a:t>.</a:t>
            </a:r>
            <a:endParaRPr lang="en-US" b="0" dirty="0" smtClean="0">
              <a:effectLst/>
            </a:endParaRPr>
          </a:p>
          <a:p>
            <a:pPr rtl="0"/>
            <a:r>
              <a:rPr lang="en-US" sz="1600" b="0" i="0" u="none" strike="noStrike" kern="1200" dirty="0" smtClean="0">
                <a:solidFill>
                  <a:schemeClr val="tx1"/>
                </a:solidFill>
                <a:effectLst/>
                <a:latin typeface="Arial" charset="0"/>
                <a:ea typeface="+mn-ea"/>
                <a:cs typeface="+mn-cs"/>
              </a:rPr>
              <a:t>28=</a:t>
            </a:r>
            <a:r>
              <a:rPr lang="en-US" sz="1600" b="0" i="0" u="none" strike="noStrike" kern="1200" dirty="0" err="1" smtClean="0">
                <a:solidFill>
                  <a:schemeClr val="tx1"/>
                </a:solidFill>
                <a:effectLst/>
                <a:latin typeface="Arial" charset="0"/>
                <a:ea typeface="+mn-ea"/>
                <a:cs typeface="+mn-cs"/>
              </a:rPr>
              <a:t>Superiorparietal_R</a:t>
            </a:r>
            <a:r>
              <a:rPr lang="en-US" sz="1600" b="0" i="0" u="none" strike="noStrike" kern="1200" dirty="0" smtClean="0">
                <a:solidFill>
                  <a:schemeClr val="tx1"/>
                </a:solidFill>
                <a:effectLst/>
                <a:latin typeface="Arial" charset="0"/>
                <a:ea typeface="+mn-ea"/>
                <a:cs typeface="+mn-cs"/>
              </a:rPr>
              <a:t>    to 70=</a:t>
            </a:r>
            <a:r>
              <a:rPr lang="en-US" sz="1600" b="0" i="0" u="none" strike="noStrike" kern="1200" dirty="0" err="1" smtClean="0">
                <a:solidFill>
                  <a:schemeClr val="tx1"/>
                </a:solidFill>
                <a:effectLst/>
                <a:latin typeface="Arial" charset="0"/>
                <a:ea typeface="+mn-ea"/>
                <a:cs typeface="+mn-cs"/>
              </a:rPr>
              <a:t>Thalamus_Proper_R</a:t>
            </a:r>
            <a:r>
              <a:rPr lang="en-US" sz="1600" b="0" i="0" u="none" strike="noStrike" kern="1200" dirty="0" smtClean="0">
                <a:solidFill>
                  <a:schemeClr val="tx1"/>
                </a:solidFill>
                <a:effectLst/>
                <a:latin typeface="Arial" charset="0"/>
                <a:ea typeface="+mn-ea"/>
                <a:cs typeface="+mn-cs"/>
              </a:rPr>
              <a:t>.</a:t>
            </a:r>
            <a:endParaRPr lang="en-US" b="0" dirty="0" smtClean="0">
              <a:effectLst/>
            </a:endParaRPr>
          </a:p>
          <a:p>
            <a:pPr rtl="0"/>
            <a:r>
              <a:rPr lang="en-US" sz="1600" b="0" i="0" u="none" strike="noStrike" kern="1200" dirty="0" smtClean="0">
                <a:solidFill>
                  <a:schemeClr val="tx1"/>
                </a:solidFill>
                <a:effectLst/>
                <a:latin typeface="Arial" charset="0"/>
                <a:ea typeface="+mn-ea"/>
                <a:cs typeface="+mn-cs"/>
              </a:rPr>
              <a:t>28=</a:t>
            </a:r>
            <a:r>
              <a:rPr lang="en-US" sz="1600" b="0" i="0" u="none" strike="noStrike" kern="1200" dirty="0" err="1" smtClean="0">
                <a:solidFill>
                  <a:schemeClr val="tx1"/>
                </a:solidFill>
                <a:effectLst/>
                <a:latin typeface="Arial" charset="0"/>
                <a:ea typeface="+mn-ea"/>
                <a:cs typeface="+mn-cs"/>
              </a:rPr>
              <a:t>Superiorparietal_R</a:t>
            </a:r>
            <a:r>
              <a:rPr lang="en-US" sz="1600" b="0" i="0" u="none" strike="noStrike" kern="1200" dirty="0" smtClean="0">
                <a:solidFill>
                  <a:schemeClr val="tx1"/>
                </a:solidFill>
                <a:effectLst/>
                <a:latin typeface="Arial" charset="0"/>
                <a:ea typeface="+mn-ea"/>
                <a:cs typeface="+mn-cs"/>
              </a:rPr>
              <a:t>    to 71=</a:t>
            </a:r>
            <a:r>
              <a:rPr lang="en-US" sz="1600" b="0" i="0" u="none" strike="noStrike" kern="1200" dirty="0" err="1" smtClean="0">
                <a:solidFill>
                  <a:schemeClr val="tx1"/>
                </a:solidFill>
                <a:effectLst/>
                <a:latin typeface="Arial" charset="0"/>
                <a:ea typeface="+mn-ea"/>
                <a:cs typeface="+mn-cs"/>
              </a:rPr>
              <a:t>Caudate_R</a:t>
            </a:r>
            <a:r>
              <a:rPr lang="en-US" sz="1600" b="0" i="0" u="none" strike="noStrike" kern="1200" dirty="0" smtClean="0">
                <a:solidFill>
                  <a:schemeClr val="tx1"/>
                </a:solidFill>
                <a:effectLst/>
                <a:latin typeface="Arial" charset="0"/>
                <a:ea typeface="+mn-ea"/>
                <a:cs typeface="+mn-cs"/>
              </a:rPr>
              <a:t>.</a:t>
            </a:r>
            <a:endParaRPr lang="en-US" b="0" dirty="0" smtClean="0">
              <a:effectLst/>
            </a:endParaRPr>
          </a:p>
          <a:p>
            <a:pPr rtl="0"/>
            <a:r>
              <a:rPr lang="en-US" sz="1600" b="0" i="0" u="none" strike="noStrike" kern="1200" dirty="0" smtClean="0">
                <a:solidFill>
                  <a:schemeClr val="tx1"/>
                </a:solidFill>
                <a:effectLst/>
                <a:latin typeface="Arial" charset="0"/>
                <a:ea typeface="+mn-ea"/>
                <a:cs typeface="+mn-cs"/>
              </a:rPr>
              <a:t>28=</a:t>
            </a:r>
            <a:r>
              <a:rPr lang="en-US" sz="1600" b="0" i="0" u="none" strike="noStrike" kern="1200" dirty="0" err="1" smtClean="0">
                <a:solidFill>
                  <a:schemeClr val="tx1"/>
                </a:solidFill>
                <a:effectLst/>
                <a:latin typeface="Arial" charset="0"/>
                <a:ea typeface="+mn-ea"/>
                <a:cs typeface="+mn-cs"/>
              </a:rPr>
              <a:t>Superiorparietal_R</a:t>
            </a:r>
            <a:r>
              <a:rPr lang="en-US" sz="1600" b="0" i="0" u="none" strike="noStrike" kern="1200" dirty="0" smtClean="0">
                <a:solidFill>
                  <a:schemeClr val="tx1"/>
                </a:solidFill>
                <a:effectLst/>
                <a:latin typeface="Arial" charset="0"/>
                <a:ea typeface="+mn-ea"/>
                <a:cs typeface="+mn-cs"/>
              </a:rPr>
              <a:t>    to 34=</a:t>
            </a:r>
            <a:r>
              <a:rPr lang="en-US" sz="1600" b="0" i="0" u="none" strike="noStrike" kern="1200" dirty="0" err="1" smtClean="0">
                <a:solidFill>
                  <a:schemeClr val="tx1"/>
                </a:solidFill>
                <a:effectLst/>
                <a:latin typeface="Arial" charset="0"/>
                <a:ea typeface="+mn-ea"/>
                <a:cs typeface="+mn-cs"/>
              </a:rPr>
              <a:t>Insula_R</a:t>
            </a:r>
            <a:r>
              <a:rPr lang="en-US" sz="1600" b="0" i="0" u="none" strike="noStrike" kern="1200" dirty="0" smtClean="0">
                <a:solidFill>
                  <a:schemeClr val="tx1"/>
                </a:solidFill>
                <a:effectLst/>
                <a:latin typeface="Arial" charset="0"/>
                <a:ea typeface="+mn-ea"/>
                <a:cs typeface="+mn-cs"/>
              </a:rPr>
              <a:t>.</a:t>
            </a:r>
            <a:endParaRPr lang="en-US" b="0" dirty="0" smtClean="0">
              <a:effectLst/>
            </a:endParaRPr>
          </a:p>
          <a:p>
            <a:pPr rtl="0"/>
            <a:r>
              <a:rPr lang="en-US" sz="1600" b="0" i="0" u="none" strike="noStrike" kern="1200" dirty="0" smtClean="0">
                <a:solidFill>
                  <a:schemeClr val="tx1"/>
                </a:solidFill>
                <a:effectLst/>
                <a:latin typeface="Arial" charset="0"/>
                <a:ea typeface="+mn-ea"/>
                <a:cs typeface="+mn-cs"/>
              </a:rPr>
              <a:t>30=</a:t>
            </a:r>
            <a:r>
              <a:rPr lang="en-US" sz="1600" b="0" i="0" u="none" strike="noStrike" kern="1200" dirty="0" err="1" smtClean="0">
                <a:solidFill>
                  <a:schemeClr val="tx1"/>
                </a:solidFill>
                <a:effectLst/>
                <a:latin typeface="Arial" charset="0"/>
                <a:ea typeface="+mn-ea"/>
                <a:cs typeface="+mn-cs"/>
              </a:rPr>
              <a:t>Supramarginal_R</a:t>
            </a:r>
            <a:r>
              <a:rPr lang="en-US" sz="1600" b="0" i="0" u="none" strike="noStrike" kern="1200" dirty="0" smtClean="0">
                <a:solidFill>
                  <a:schemeClr val="tx1"/>
                </a:solidFill>
                <a:effectLst/>
                <a:latin typeface="Arial" charset="0"/>
                <a:ea typeface="+mn-ea"/>
                <a:cs typeface="+mn-cs"/>
              </a:rPr>
              <a:t>    to 71=</a:t>
            </a:r>
            <a:r>
              <a:rPr lang="en-US" sz="1600" b="0" i="0" u="none" strike="noStrike" kern="1200" dirty="0" err="1" smtClean="0">
                <a:solidFill>
                  <a:schemeClr val="tx1"/>
                </a:solidFill>
                <a:effectLst/>
                <a:latin typeface="Arial" charset="0"/>
                <a:ea typeface="+mn-ea"/>
                <a:cs typeface="+mn-cs"/>
              </a:rPr>
              <a:t>Caudate_R</a:t>
            </a:r>
            <a:r>
              <a:rPr lang="en-US" sz="1600" b="0" i="0" u="none" strike="noStrike" kern="1200" dirty="0" smtClean="0">
                <a:solidFill>
                  <a:schemeClr val="tx1"/>
                </a:solidFill>
                <a:effectLst/>
                <a:latin typeface="Arial" charset="0"/>
                <a:ea typeface="+mn-ea"/>
                <a:cs typeface="+mn-cs"/>
              </a:rPr>
              <a:t>.</a:t>
            </a:r>
            <a:endParaRPr lang="en-US" b="0" dirty="0" smtClean="0">
              <a:effectLst/>
            </a:endParaRPr>
          </a:p>
          <a:p>
            <a:pPr rtl="0"/>
            <a:r>
              <a:rPr lang="en-US" sz="1600" b="0" i="0" u="none" strike="noStrike" kern="1200" dirty="0" smtClean="0">
                <a:solidFill>
                  <a:schemeClr val="tx1"/>
                </a:solidFill>
                <a:effectLst/>
                <a:latin typeface="Arial" charset="0"/>
                <a:ea typeface="+mn-ea"/>
                <a:cs typeface="+mn-cs"/>
              </a:rPr>
              <a:t>30=</a:t>
            </a:r>
            <a:r>
              <a:rPr lang="en-US" sz="1600" b="0" i="0" u="none" strike="noStrike" kern="1200" dirty="0" err="1" smtClean="0">
                <a:solidFill>
                  <a:schemeClr val="tx1"/>
                </a:solidFill>
                <a:effectLst/>
                <a:latin typeface="Arial" charset="0"/>
                <a:ea typeface="+mn-ea"/>
                <a:cs typeface="+mn-cs"/>
              </a:rPr>
              <a:t>Supramarginal_R</a:t>
            </a:r>
            <a:r>
              <a:rPr lang="en-US" sz="1600" b="0" i="0" u="none" strike="noStrike" kern="1200" dirty="0" smtClean="0">
                <a:solidFill>
                  <a:schemeClr val="tx1"/>
                </a:solidFill>
                <a:effectLst/>
                <a:latin typeface="Arial" charset="0"/>
                <a:ea typeface="+mn-ea"/>
                <a:cs typeface="+mn-cs"/>
              </a:rPr>
              <a:t>    to 70=</a:t>
            </a:r>
            <a:r>
              <a:rPr lang="en-US" sz="1600" b="0" i="0" u="none" strike="noStrike" kern="1200" dirty="0" err="1" smtClean="0">
                <a:solidFill>
                  <a:schemeClr val="tx1"/>
                </a:solidFill>
                <a:effectLst/>
                <a:latin typeface="Arial" charset="0"/>
                <a:ea typeface="+mn-ea"/>
                <a:cs typeface="+mn-cs"/>
              </a:rPr>
              <a:t>Thalamus_Proper_R</a:t>
            </a:r>
            <a:r>
              <a:rPr lang="en-US" sz="1600" b="0" i="0" u="none" strike="noStrike" kern="1200" dirty="0" smtClean="0">
                <a:solidFill>
                  <a:schemeClr val="tx1"/>
                </a:solidFill>
                <a:effectLst/>
                <a:latin typeface="Arial" charset="0"/>
                <a:ea typeface="+mn-ea"/>
                <a:cs typeface="+mn-cs"/>
              </a:rPr>
              <a:t>.</a:t>
            </a:r>
            <a:endParaRPr lang="en-US" b="0" dirty="0" smtClean="0">
              <a:effectLst/>
            </a:endParaRPr>
          </a:p>
          <a:p>
            <a:pPr rtl="0"/>
            <a:r>
              <a:rPr lang="en-US" sz="1600" b="0" i="0" u="none" strike="noStrike" kern="1200" dirty="0" smtClean="0">
                <a:solidFill>
                  <a:schemeClr val="tx1"/>
                </a:solidFill>
                <a:effectLst/>
                <a:latin typeface="Arial" charset="0"/>
                <a:ea typeface="+mn-ea"/>
                <a:cs typeface="+mn-cs"/>
              </a:rPr>
              <a:t>7=</a:t>
            </a:r>
            <a:r>
              <a:rPr lang="en-US" sz="1600" b="0" i="0" u="none" strike="noStrike" kern="1200" dirty="0" err="1" smtClean="0">
                <a:solidFill>
                  <a:schemeClr val="tx1"/>
                </a:solidFill>
                <a:effectLst/>
                <a:latin typeface="Arial" charset="0"/>
                <a:ea typeface="+mn-ea"/>
                <a:cs typeface="+mn-cs"/>
              </a:rPr>
              <a:t>Inferiorparietal_R</a:t>
            </a:r>
            <a:r>
              <a:rPr lang="en-US" sz="1600" b="0" i="0" u="none" strike="noStrike" kern="1200" dirty="0" smtClean="0">
                <a:solidFill>
                  <a:schemeClr val="tx1"/>
                </a:solidFill>
                <a:effectLst/>
                <a:latin typeface="Arial" charset="0"/>
                <a:ea typeface="+mn-ea"/>
                <a:cs typeface="+mn-cs"/>
              </a:rPr>
              <a:t>    to 71=</a:t>
            </a:r>
            <a:r>
              <a:rPr lang="en-US" sz="1600" b="0" i="0" u="none" strike="noStrike" kern="1200" dirty="0" err="1" smtClean="0">
                <a:solidFill>
                  <a:schemeClr val="tx1"/>
                </a:solidFill>
                <a:effectLst/>
                <a:latin typeface="Arial" charset="0"/>
                <a:ea typeface="+mn-ea"/>
                <a:cs typeface="+mn-cs"/>
              </a:rPr>
              <a:t>Caudate_R</a:t>
            </a:r>
            <a:r>
              <a:rPr lang="en-US" sz="1600" b="0" i="0" u="none" strike="noStrike" kern="1200" dirty="0" smtClean="0">
                <a:solidFill>
                  <a:schemeClr val="tx1"/>
                </a:solidFill>
                <a:effectLst/>
                <a:latin typeface="Arial" charset="0"/>
                <a:ea typeface="+mn-ea"/>
                <a:cs typeface="+mn-cs"/>
              </a:rPr>
              <a:t>.</a:t>
            </a:r>
            <a:endParaRPr lang="en-US" b="0" dirty="0" smtClean="0">
              <a:effectLst/>
            </a:endParaRPr>
          </a:p>
          <a:p>
            <a:pPr rtl="0"/>
            <a:r>
              <a:rPr lang="en-US" sz="1600" b="0" i="0" u="none" strike="noStrike" kern="1200" dirty="0" smtClean="0">
                <a:solidFill>
                  <a:schemeClr val="tx1"/>
                </a:solidFill>
                <a:effectLst/>
                <a:latin typeface="Arial" charset="0"/>
                <a:ea typeface="+mn-ea"/>
                <a:cs typeface="+mn-cs"/>
              </a:rPr>
              <a:t>16=</a:t>
            </a:r>
            <a:r>
              <a:rPr lang="en-US" sz="1600" b="0" i="0" u="none" strike="noStrike" kern="1200" dirty="0" err="1" smtClean="0">
                <a:solidFill>
                  <a:schemeClr val="tx1"/>
                </a:solidFill>
                <a:effectLst/>
                <a:latin typeface="Arial" charset="0"/>
                <a:ea typeface="+mn-ea"/>
                <a:cs typeface="+mn-cs"/>
              </a:rPr>
              <a:t>Paracentral_R</a:t>
            </a:r>
            <a:r>
              <a:rPr lang="en-US" sz="1600" b="0" i="0" u="none" strike="noStrike" kern="1200" dirty="0" smtClean="0">
                <a:solidFill>
                  <a:schemeClr val="tx1"/>
                </a:solidFill>
                <a:effectLst/>
                <a:latin typeface="Arial" charset="0"/>
                <a:ea typeface="+mn-ea"/>
                <a:cs typeface="+mn-cs"/>
              </a:rPr>
              <a:t>    to 34=</a:t>
            </a:r>
            <a:r>
              <a:rPr lang="en-US" sz="1600" b="0" i="0" u="none" strike="noStrike" kern="1200" dirty="0" err="1" smtClean="0">
                <a:solidFill>
                  <a:schemeClr val="tx1"/>
                </a:solidFill>
                <a:effectLst/>
                <a:latin typeface="Arial" charset="0"/>
                <a:ea typeface="+mn-ea"/>
                <a:cs typeface="+mn-cs"/>
              </a:rPr>
              <a:t>Insula_R</a:t>
            </a:r>
            <a:r>
              <a:rPr lang="en-US" sz="1600" b="0" i="0" u="none" strike="noStrike" kern="1200" dirty="0" smtClean="0">
                <a:solidFill>
                  <a:schemeClr val="tx1"/>
                </a:solidFill>
                <a:effectLst/>
                <a:latin typeface="Arial" charset="0"/>
                <a:ea typeface="+mn-ea"/>
                <a:cs typeface="+mn-cs"/>
              </a:rPr>
              <a:t>.</a:t>
            </a:r>
            <a:endParaRPr lang="en-US" b="0" dirty="0" smtClean="0">
              <a:effectLst/>
            </a:endParaRPr>
          </a:p>
          <a:p>
            <a:pPr rtl="0"/>
            <a:r>
              <a:rPr lang="en-US" sz="1600" b="0" i="0" u="none" strike="noStrike" kern="1200" dirty="0" smtClean="0">
                <a:solidFill>
                  <a:schemeClr val="tx1"/>
                </a:solidFill>
                <a:effectLst/>
                <a:latin typeface="Arial" charset="0"/>
                <a:ea typeface="+mn-ea"/>
                <a:cs typeface="+mn-cs"/>
              </a:rPr>
              <a:t>55=</a:t>
            </a:r>
            <a:r>
              <a:rPr lang="en-US" sz="1600" b="0" i="0" u="none" strike="noStrike" kern="1200" dirty="0" err="1" smtClean="0">
                <a:solidFill>
                  <a:schemeClr val="tx1"/>
                </a:solidFill>
                <a:effectLst/>
                <a:latin typeface="Arial" charset="0"/>
                <a:ea typeface="+mn-ea"/>
                <a:cs typeface="+mn-cs"/>
              </a:rPr>
              <a:t>Postcentral_L</a:t>
            </a:r>
            <a:r>
              <a:rPr lang="en-US" sz="1600" b="0" i="0" u="none" strike="noStrike" kern="1200" dirty="0" smtClean="0">
                <a:solidFill>
                  <a:schemeClr val="tx1"/>
                </a:solidFill>
                <a:effectLst/>
                <a:latin typeface="Arial" charset="0"/>
                <a:ea typeface="+mn-ea"/>
                <a:cs typeface="+mn-cs"/>
              </a:rPr>
              <a:t>    to 56=</a:t>
            </a:r>
            <a:r>
              <a:rPr lang="en-US" sz="1600" b="0" i="0" u="none" strike="noStrike" kern="1200" dirty="0" err="1" smtClean="0">
                <a:solidFill>
                  <a:schemeClr val="tx1"/>
                </a:solidFill>
                <a:effectLst/>
                <a:latin typeface="Arial" charset="0"/>
                <a:ea typeface="+mn-ea"/>
                <a:cs typeface="+mn-cs"/>
              </a:rPr>
              <a:t>Posteriorcingulate_L</a:t>
            </a:r>
            <a:r>
              <a:rPr lang="en-US" sz="1600" b="0" i="0" u="none" strike="noStrike" kern="1200" dirty="0" smtClean="0">
                <a:solidFill>
                  <a:schemeClr val="tx1"/>
                </a:solidFill>
                <a:effectLst/>
                <a:latin typeface="Arial" charset="0"/>
                <a:ea typeface="+mn-ea"/>
                <a:cs typeface="+mn-cs"/>
              </a:rPr>
              <a:t>.</a:t>
            </a:r>
            <a:endParaRPr lang="en-US" b="0" dirty="0" smtClean="0">
              <a:effectLst/>
            </a:endParaRPr>
          </a:p>
          <a:p>
            <a:pPr rtl="0"/>
            <a:r>
              <a:rPr lang="en-US" sz="1600" b="0" i="0" u="none" strike="noStrike" kern="1200" dirty="0" smtClean="0">
                <a:solidFill>
                  <a:schemeClr val="tx1"/>
                </a:solidFill>
                <a:effectLst/>
                <a:latin typeface="Arial" charset="0"/>
                <a:ea typeface="+mn-ea"/>
                <a:cs typeface="+mn-cs"/>
              </a:rPr>
              <a:t>30=</a:t>
            </a:r>
            <a:r>
              <a:rPr lang="en-US" sz="1600" b="0" i="0" u="none" strike="noStrike" kern="1200" dirty="0" err="1" smtClean="0">
                <a:solidFill>
                  <a:schemeClr val="tx1"/>
                </a:solidFill>
                <a:effectLst/>
                <a:latin typeface="Arial" charset="0"/>
                <a:ea typeface="+mn-ea"/>
                <a:cs typeface="+mn-cs"/>
              </a:rPr>
              <a:t>Supramarginal_R</a:t>
            </a:r>
            <a:r>
              <a:rPr lang="en-US" sz="1600" b="0" i="0" u="none" strike="noStrike" kern="1200" dirty="0" smtClean="0">
                <a:solidFill>
                  <a:schemeClr val="tx1"/>
                </a:solidFill>
                <a:effectLst/>
                <a:latin typeface="Arial" charset="0"/>
                <a:ea typeface="+mn-ea"/>
                <a:cs typeface="+mn-cs"/>
              </a:rPr>
              <a:t>    to 77=</a:t>
            </a:r>
            <a:r>
              <a:rPr lang="en-US" sz="1600" b="0" i="0" u="none" strike="noStrike" kern="1200" dirty="0" err="1" smtClean="0">
                <a:solidFill>
                  <a:schemeClr val="tx1"/>
                </a:solidFill>
                <a:effectLst/>
                <a:latin typeface="Arial" charset="0"/>
                <a:ea typeface="+mn-ea"/>
                <a:cs typeface="+mn-cs"/>
              </a:rPr>
              <a:t>Hypothalamus_R</a:t>
            </a:r>
            <a:r>
              <a:rPr lang="en-US" sz="1600" b="0" i="0" u="none" strike="noStrike" kern="1200" dirty="0" smtClean="0">
                <a:solidFill>
                  <a:schemeClr val="tx1"/>
                </a:solidFill>
                <a:effectLst/>
                <a:latin typeface="Arial" charset="0"/>
                <a:ea typeface="+mn-ea"/>
                <a:cs typeface="+mn-cs"/>
              </a:rPr>
              <a:t>.</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02322656-8894-1544-92AA-01B3CF5E6182}" type="slidenum">
              <a:rPr lang="en-US" smtClean="0"/>
              <a:pPr/>
              <a:t>13</a:t>
            </a:fld>
            <a:endParaRPr lang="en-US" dirty="0"/>
          </a:p>
        </p:txBody>
      </p:sp>
    </p:spTree>
    <p:extLst>
      <p:ext uri="{BB962C8B-B14F-4D97-AF65-F5344CB8AC3E}">
        <p14:creationId xmlns:p14="http://schemas.microsoft.com/office/powerpoint/2010/main" val="10485380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600" b="0" i="0" u="none" strike="noStrike" kern="1200" dirty="0" smtClean="0">
                <a:solidFill>
                  <a:schemeClr val="tx1"/>
                </a:solidFill>
                <a:effectLst/>
                <a:latin typeface="Arial" charset="0"/>
                <a:ea typeface="+mn-ea"/>
                <a:cs typeface="+mn-cs"/>
              </a:rPr>
              <a:t>60s. RB: CVLT wasn’t significant. Just a trend. In the interest of time, not talk about CVLT because effect not as strong. </a:t>
            </a:r>
            <a:endParaRPr lang="en-US" b="0" dirty="0" smtClean="0">
              <a:effectLst/>
            </a:endParaRPr>
          </a:p>
          <a:p>
            <a:pPr rtl="0"/>
            <a:r>
              <a:rPr lang="en-US" sz="1600" b="0" i="0" u="none" strike="noStrike" kern="1200" dirty="0" smtClean="0">
                <a:solidFill>
                  <a:schemeClr val="tx1"/>
                </a:solidFill>
                <a:effectLst/>
                <a:latin typeface="Arial" charset="0"/>
                <a:ea typeface="+mn-ea"/>
                <a:cs typeface="+mn-cs"/>
              </a:rPr>
              <a:t>Tell them the axis. Restate the hypothesis. Preserved FC attenuates. Whereas deviated functional connectivity ACCENTUATEs.  </a:t>
            </a:r>
          </a:p>
          <a:p>
            <a:pPr rtl="0"/>
            <a:r>
              <a:rPr lang="en-US" sz="1600" b="0" i="0" u="none" strike="noStrike" kern="1200" dirty="0" smtClean="0">
                <a:solidFill>
                  <a:schemeClr val="tx1"/>
                </a:solidFill>
                <a:effectLst/>
                <a:latin typeface="Arial" charset="0"/>
                <a:ea typeface="+mn-ea"/>
                <a:cs typeface="+mn-cs"/>
              </a:rPr>
              <a:t>Separated by groups only for visualization purposes. High vs low. Significant interaction effect</a:t>
            </a:r>
          </a:p>
          <a:p>
            <a:pPr rtl="0"/>
            <a:r>
              <a:rPr lang="en-US" sz="1600" b="0" i="0" u="none" strike="noStrike" kern="1200" dirty="0" smtClean="0">
                <a:solidFill>
                  <a:schemeClr val="tx1"/>
                </a:solidFill>
                <a:effectLst/>
                <a:latin typeface="Arial" charset="0"/>
                <a:ea typeface="+mn-ea"/>
                <a:cs typeface="+mn-cs"/>
              </a:rPr>
              <a:t>RB: Subjects with less deviation in </a:t>
            </a:r>
            <a:r>
              <a:rPr lang="en-US" sz="1600" b="0" i="0" u="none" strike="noStrike" kern="1200" dirty="0" err="1" smtClean="0">
                <a:solidFill>
                  <a:schemeClr val="tx1"/>
                </a:solidFill>
                <a:effectLst/>
                <a:latin typeface="Arial" charset="0"/>
                <a:ea typeface="+mn-ea"/>
                <a:cs typeface="+mn-cs"/>
              </a:rPr>
              <a:t>funcon</a:t>
            </a:r>
            <a:r>
              <a:rPr lang="en-US" sz="1600" b="0" i="0" u="none" strike="noStrike" kern="1200" baseline="0" dirty="0" smtClean="0">
                <a:solidFill>
                  <a:schemeClr val="tx1"/>
                </a:solidFill>
                <a:effectLst/>
                <a:latin typeface="Arial" charset="0"/>
                <a:ea typeface="+mn-ea"/>
                <a:cs typeface="+mn-cs"/>
              </a:rPr>
              <a:t> relative to HC, more normal-like, are buffered from the effects of structural damage on </a:t>
            </a:r>
            <a:r>
              <a:rPr lang="en-US" sz="1600" b="0" i="0" u="none" strike="noStrike" kern="1200" baseline="0" dirty="0" err="1" smtClean="0">
                <a:solidFill>
                  <a:schemeClr val="tx1"/>
                </a:solidFill>
                <a:effectLst/>
                <a:latin typeface="Arial" charset="0"/>
                <a:ea typeface="+mn-ea"/>
                <a:cs typeface="+mn-cs"/>
              </a:rPr>
              <a:t>cogntion</a:t>
            </a:r>
            <a:r>
              <a:rPr lang="en-US" sz="1600" b="0" i="0" u="none" strike="noStrike" kern="1200" baseline="0" dirty="0" smtClean="0">
                <a:solidFill>
                  <a:schemeClr val="tx1"/>
                </a:solidFill>
                <a:effectLst/>
                <a:latin typeface="Arial" charset="0"/>
                <a:ea typeface="+mn-ea"/>
                <a:cs typeface="+mn-cs"/>
              </a:rPr>
              <a:t>. </a:t>
            </a:r>
          </a:p>
          <a:p>
            <a:pPr rtl="0"/>
            <a:r>
              <a:rPr lang="en-US" sz="1600" b="0" i="0" u="none" strike="noStrike" kern="1200" baseline="0" dirty="0" smtClean="0">
                <a:solidFill>
                  <a:schemeClr val="tx1"/>
                </a:solidFill>
                <a:effectLst/>
                <a:latin typeface="Arial" charset="0"/>
                <a:ea typeface="+mn-ea"/>
                <a:cs typeface="+mn-cs"/>
              </a:rPr>
              <a:t>RB: first two slides set up the background for THIS. </a:t>
            </a:r>
          </a:p>
          <a:p>
            <a:pPr rtl="0"/>
            <a:r>
              <a:rPr lang="en-US" sz="1600" b="0" i="0" u="none" strike="noStrike" kern="1200" baseline="0" dirty="0" smtClean="0">
                <a:solidFill>
                  <a:schemeClr val="tx1"/>
                </a:solidFill>
                <a:effectLst/>
                <a:latin typeface="Arial" charset="0"/>
                <a:ea typeface="+mn-ea"/>
                <a:cs typeface="+mn-cs"/>
              </a:rPr>
              <a:t>RB: </a:t>
            </a:r>
            <a:r>
              <a:rPr lang="en-US" sz="1600" b="0" i="0" u="none" strike="noStrike" kern="1200" baseline="0" dirty="0" err="1" smtClean="0">
                <a:solidFill>
                  <a:schemeClr val="tx1"/>
                </a:solidFill>
                <a:effectLst/>
                <a:latin typeface="Arial" charset="0"/>
                <a:ea typeface="+mn-ea"/>
                <a:cs typeface="+mn-cs"/>
              </a:rPr>
              <a:t>func</a:t>
            </a:r>
            <a:r>
              <a:rPr lang="en-US" sz="1600" b="0" i="0" u="none" strike="noStrike" kern="1200" baseline="0" dirty="0" smtClean="0">
                <a:solidFill>
                  <a:schemeClr val="tx1"/>
                </a:solidFill>
                <a:effectLst/>
                <a:latin typeface="Arial" charset="0"/>
                <a:ea typeface="+mn-ea"/>
                <a:cs typeface="+mn-cs"/>
              </a:rPr>
              <a:t> con might provide buffering because metric of cog reserve. </a:t>
            </a:r>
            <a:endParaRPr lang="en-US" b="0" dirty="0" smtClean="0">
              <a:effectLst/>
            </a:endParaRPr>
          </a:p>
        </p:txBody>
      </p:sp>
      <p:sp>
        <p:nvSpPr>
          <p:cNvPr id="4" name="Slide Number Placeholder 3"/>
          <p:cNvSpPr>
            <a:spLocks noGrp="1"/>
          </p:cNvSpPr>
          <p:nvPr>
            <p:ph type="sldNum" sz="quarter" idx="10"/>
          </p:nvPr>
        </p:nvSpPr>
        <p:spPr/>
        <p:txBody>
          <a:bodyPr/>
          <a:lstStyle/>
          <a:p>
            <a:fld id="{02322656-8894-1544-92AA-01B3CF5E6182}" type="slidenum">
              <a:rPr lang="en-US" smtClean="0"/>
              <a:pPr/>
              <a:t>14</a:t>
            </a:fld>
            <a:endParaRPr lang="en-US" dirty="0"/>
          </a:p>
        </p:txBody>
      </p:sp>
    </p:spTree>
    <p:extLst>
      <p:ext uri="{BB962C8B-B14F-4D97-AF65-F5344CB8AC3E}">
        <p14:creationId xmlns:p14="http://schemas.microsoft.com/office/powerpoint/2010/main" val="30133346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600" b="0" i="0" u="none" strike="noStrike" kern="1200" dirty="0" smtClean="0">
                <a:solidFill>
                  <a:schemeClr val="tx1"/>
                </a:solidFill>
                <a:effectLst/>
                <a:latin typeface="Arial" charset="0"/>
                <a:ea typeface="+mn-ea"/>
                <a:cs typeface="+mn-cs"/>
              </a:rPr>
              <a:t>45s. RB: last bullet . . . We have an interaction. One possibility is this and another possibility is that. Next step is longitudinal work to clarify. </a:t>
            </a:r>
            <a:r>
              <a:rPr lang="en-US" sz="1600" b="0" i="0" u="none" strike="noStrike" kern="1200" dirty="0" err="1" smtClean="0">
                <a:solidFill>
                  <a:schemeClr val="tx1"/>
                </a:solidFill>
                <a:effectLst/>
                <a:latin typeface="Arial" charset="0"/>
                <a:ea typeface="+mn-ea"/>
                <a:cs typeface="+mn-cs"/>
              </a:rPr>
              <a:t>Emphacizwe</a:t>
            </a:r>
            <a:r>
              <a:rPr lang="en-US" sz="1600" b="0" i="0" u="none" strike="noStrike" kern="1200" dirty="0" smtClean="0">
                <a:solidFill>
                  <a:schemeClr val="tx1"/>
                </a:solidFill>
                <a:effectLst/>
                <a:latin typeface="Arial" charset="0"/>
                <a:ea typeface="+mn-ea"/>
                <a:cs typeface="+mn-cs"/>
              </a:rPr>
              <a:t> that our results based on absolute deviation - and future work to clarify </a:t>
            </a:r>
            <a:r>
              <a:rPr lang="en-US" sz="1600" b="0" i="0" u="none" strike="noStrike" kern="1200" dirty="0" err="1" smtClean="0">
                <a:solidFill>
                  <a:schemeClr val="tx1"/>
                </a:solidFill>
                <a:effectLst/>
                <a:latin typeface="Arial" charset="0"/>
                <a:ea typeface="+mn-ea"/>
                <a:cs typeface="+mn-cs"/>
              </a:rPr>
              <a:t>pos</a:t>
            </a:r>
            <a:r>
              <a:rPr lang="en-US" sz="1600" b="0" i="0" u="none" strike="noStrike" kern="1200" dirty="0" smtClean="0">
                <a:solidFill>
                  <a:schemeClr val="tx1"/>
                </a:solidFill>
                <a:effectLst/>
                <a:latin typeface="Arial" charset="0"/>
                <a:ea typeface="+mn-ea"/>
                <a:cs typeface="+mn-cs"/>
              </a:rPr>
              <a:t> and neg. </a:t>
            </a:r>
            <a:endParaRPr lang="en-US" b="0" dirty="0" smtClean="0">
              <a:effectLst/>
            </a:endParaRPr>
          </a:p>
        </p:txBody>
      </p:sp>
      <p:sp>
        <p:nvSpPr>
          <p:cNvPr id="4" name="Slide Number Placeholder 3"/>
          <p:cNvSpPr>
            <a:spLocks noGrp="1"/>
          </p:cNvSpPr>
          <p:nvPr>
            <p:ph type="sldNum" sz="quarter" idx="10"/>
          </p:nvPr>
        </p:nvSpPr>
        <p:spPr/>
        <p:txBody>
          <a:bodyPr/>
          <a:lstStyle/>
          <a:p>
            <a:fld id="{02322656-8894-1544-92AA-01B3CF5E6182}" type="slidenum">
              <a:rPr lang="en-US" smtClean="0"/>
              <a:pPr/>
              <a:t>15</a:t>
            </a:fld>
            <a:endParaRPr lang="en-US" dirty="0"/>
          </a:p>
        </p:txBody>
      </p:sp>
    </p:spTree>
    <p:extLst>
      <p:ext uri="{BB962C8B-B14F-4D97-AF65-F5344CB8AC3E}">
        <p14:creationId xmlns:p14="http://schemas.microsoft.com/office/powerpoint/2010/main" val="22310362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857"/>
            <a:ext cx="9144000" cy="6858000"/>
          </a:xfrm>
          <a:prstGeom prst="rect">
            <a:avLst/>
          </a:prstGeom>
        </p:spPr>
      </p:pic>
      <p:sp>
        <p:nvSpPr>
          <p:cNvPr id="10" name="Text Placeholder 5"/>
          <p:cNvSpPr>
            <a:spLocks noGrp="1"/>
          </p:cNvSpPr>
          <p:nvPr>
            <p:ph type="body" sz="quarter" idx="10" hasCustomPrompt="1"/>
          </p:nvPr>
        </p:nvSpPr>
        <p:spPr>
          <a:xfrm>
            <a:off x="493776" y="3968497"/>
            <a:ext cx="4978908" cy="1650381"/>
          </a:xfrm>
          <a:prstGeom prst="rect">
            <a:avLst/>
          </a:prstGeom>
        </p:spPr>
        <p:txBody>
          <a:bodyPr lIns="0">
            <a:normAutofit/>
          </a:bodyPr>
          <a:lstStyle>
            <a:lvl1pPr marL="0" indent="0">
              <a:buNone/>
              <a:defRPr sz="2100" b="0" i="0">
                <a:solidFill>
                  <a:schemeClr val="bg1"/>
                </a:solidFill>
                <a:latin typeface="Georgia" charset="0"/>
                <a:ea typeface="Georgia" charset="0"/>
                <a:cs typeface="Georgia" charset="0"/>
              </a:defRPr>
            </a:lvl1pPr>
          </a:lstStyle>
          <a:p>
            <a:pPr lvl="0"/>
            <a:r>
              <a:rPr lang="en-US" dirty="0" smtClean="0"/>
              <a:t>Sub-topic</a:t>
            </a:r>
          </a:p>
        </p:txBody>
      </p:sp>
      <p:sp>
        <p:nvSpPr>
          <p:cNvPr id="14" name="Title 1"/>
          <p:cNvSpPr>
            <a:spLocks noGrp="1"/>
          </p:cNvSpPr>
          <p:nvPr>
            <p:ph type="ctrTitle" hasCustomPrompt="1"/>
          </p:nvPr>
        </p:nvSpPr>
        <p:spPr>
          <a:xfrm>
            <a:off x="493776" y="1490472"/>
            <a:ext cx="4978908" cy="2386584"/>
          </a:xfrm>
          <a:prstGeom prst="rect">
            <a:avLst/>
          </a:prstGeom>
          <a:ln>
            <a:noFill/>
          </a:ln>
        </p:spPr>
        <p:txBody>
          <a:bodyPr lIns="0" anchor="b"/>
          <a:lstStyle>
            <a:lvl1pPr algn="l">
              <a:lnSpc>
                <a:spcPts val="4350"/>
              </a:lnSpc>
              <a:defRPr sz="4500" b="1" i="0" cap="all" baseline="0">
                <a:solidFill>
                  <a:schemeClr val="bg1"/>
                </a:solidFill>
                <a:latin typeface="Arial" charset="0"/>
                <a:ea typeface="Arial" charset="0"/>
                <a:cs typeface="Arial" charset="0"/>
              </a:defRPr>
            </a:lvl1pPr>
          </a:lstStyle>
          <a:p>
            <a:r>
              <a:rPr lang="en-US" dirty="0" smtClean="0"/>
              <a:t>Presentation</a:t>
            </a:r>
            <a:br>
              <a:rPr lang="en-US" dirty="0" smtClean="0"/>
            </a:br>
            <a:r>
              <a:rPr lang="en-US" dirty="0" smtClean="0"/>
              <a:t>Title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4918" y="5366672"/>
            <a:ext cx="6810538" cy="972934"/>
          </a:xfrm>
          <a:prstGeom prst="rect">
            <a:avLst/>
          </a:prstGeom>
        </p:spPr>
      </p:pic>
    </p:spTree>
    <p:extLst>
      <p:ext uri="{BB962C8B-B14F-4D97-AF65-F5344CB8AC3E}">
        <p14:creationId xmlns:p14="http://schemas.microsoft.com/office/powerpoint/2010/main" val="50587984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9144000" cy="6858000"/>
          </a:xfrm>
          <a:prstGeom prst="rect">
            <a:avLst/>
          </a:prstGeom>
        </p:spPr>
      </p:pic>
      <p:sp>
        <p:nvSpPr>
          <p:cNvPr id="5" name="Title 1"/>
          <p:cNvSpPr>
            <a:spLocks noGrp="1"/>
          </p:cNvSpPr>
          <p:nvPr>
            <p:ph type="ctrTitle" hasCustomPrompt="1"/>
          </p:nvPr>
        </p:nvSpPr>
        <p:spPr>
          <a:xfrm>
            <a:off x="493776" y="1490663"/>
            <a:ext cx="4978908" cy="2387600"/>
          </a:xfrm>
          <a:prstGeom prst="rect">
            <a:avLst/>
          </a:prstGeom>
          <a:ln>
            <a:noFill/>
          </a:ln>
        </p:spPr>
        <p:txBody>
          <a:bodyPr lIns="0" anchor="b"/>
          <a:lstStyle>
            <a:lvl1pPr algn="l">
              <a:lnSpc>
                <a:spcPts val="4350"/>
              </a:lnSpc>
              <a:defRPr sz="4500" b="1" i="0" cap="all" baseline="0">
                <a:solidFill>
                  <a:schemeClr val="bg1"/>
                </a:solidFill>
                <a:latin typeface="Arial" charset="0"/>
                <a:ea typeface="Arial" charset="0"/>
                <a:cs typeface="Arial" charset="0"/>
              </a:defRPr>
            </a:lvl1pPr>
          </a:lstStyle>
          <a:p>
            <a:r>
              <a:rPr lang="en-US" dirty="0" smtClean="0"/>
              <a:t>DIVIDER SLIDE</a:t>
            </a:r>
            <a:endParaRPr lang="en-US" dirty="0"/>
          </a:p>
        </p:txBody>
      </p:sp>
      <p:sp>
        <p:nvSpPr>
          <p:cNvPr id="6" name="Subtitle 2"/>
          <p:cNvSpPr>
            <a:spLocks noGrp="1"/>
          </p:cNvSpPr>
          <p:nvPr>
            <p:ph type="subTitle" idx="1" hasCustomPrompt="1"/>
          </p:nvPr>
        </p:nvSpPr>
        <p:spPr>
          <a:xfrm>
            <a:off x="493776" y="3970337"/>
            <a:ext cx="4978908" cy="2212976"/>
          </a:xfrm>
          <a:prstGeom prst="rect">
            <a:avLst/>
          </a:prstGeom>
          <a:ln>
            <a:noFill/>
          </a:ln>
        </p:spPr>
        <p:txBody>
          <a:bodyPr lIns="0">
            <a:normAutofit/>
          </a:bodyPr>
          <a:lstStyle>
            <a:lvl1pPr marL="0" indent="0" algn="l">
              <a:buNone/>
              <a:defRPr sz="2100" b="0" baseline="0">
                <a:solidFill>
                  <a:schemeClr val="bg1"/>
                </a:solidFill>
                <a:latin typeface="Georgia" charset="0"/>
                <a:ea typeface="Georgia" charset="0"/>
                <a:cs typeface="Georgia"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Section title</a:t>
            </a:r>
            <a:endParaRPr lang="en-US" dirty="0"/>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6461" y="56223"/>
            <a:ext cx="5839539" cy="834219"/>
          </a:xfrm>
          <a:prstGeom prst="rect">
            <a:avLst/>
          </a:prstGeom>
        </p:spPr>
      </p:pic>
    </p:spTree>
    <p:extLst>
      <p:ext uri="{BB962C8B-B14F-4D97-AF65-F5344CB8AC3E}">
        <p14:creationId xmlns:p14="http://schemas.microsoft.com/office/powerpoint/2010/main" val="750465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Column Tex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427101" y="2189264"/>
            <a:ext cx="4802124" cy="3790483"/>
          </a:xfrm>
          <a:prstGeom prst="rect">
            <a:avLst/>
          </a:prstGeom>
        </p:spPr>
        <p:txBody>
          <a:bodyPr>
            <a:noAutofit/>
          </a:bodyPr>
          <a:lstStyle>
            <a:lvl1pPr marL="0" indent="0">
              <a:lnSpc>
                <a:spcPts val="1950"/>
              </a:lnSpc>
              <a:buNone/>
              <a:defRPr sz="1350" b="0" i="0" spc="-38" baseline="0">
                <a:solidFill>
                  <a:schemeClr val="tx1"/>
                </a:solidFill>
                <a:latin typeface="Arial" charset="0"/>
                <a:ea typeface="Arial" charset="0"/>
                <a:cs typeface="Arial"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r>
              <a:rPr lang="en-US" dirty="0" smtClean="0"/>
              <a:t>Em </a:t>
            </a:r>
            <a:r>
              <a:rPr lang="en-US" dirty="0" err="1" smtClean="0"/>
              <a:t>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Mauris</a:t>
            </a:r>
            <a:r>
              <a:rPr lang="en-US" dirty="0" smtClean="0"/>
              <a:t> </a:t>
            </a:r>
            <a:r>
              <a:rPr lang="en-US" dirty="0" err="1" smtClean="0"/>
              <a:t>vehicula</a:t>
            </a:r>
            <a:r>
              <a:rPr lang="en-US" dirty="0" smtClean="0"/>
              <a:t> dui in </a:t>
            </a:r>
            <a:r>
              <a:rPr lang="en-US" dirty="0" err="1" smtClean="0"/>
              <a:t>neque</a:t>
            </a:r>
            <a:r>
              <a:rPr lang="en-US" dirty="0" smtClean="0"/>
              <a:t> </a:t>
            </a:r>
            <a:r>
              <a:rPr lang="en-US" dirty="0" err="1" smtClean="0"/>
              <a:t>dignissim</a:t>
            </a:r>
            <a:r>
              <a:rPr lang="en-US" dirty="0" smtClean="0"/>
              <a:t>, in </a:t>
            </a:r>
            <a:r>
              <a:rPr lang="en-US" dirty="0" err="1" smtClean="0"/>
              <a:t>aliquet</a:t>
            </a:r>
            <a:r>
              <a:rPr lang="en-US" dirty="0" smtClean="0"/>
              <a:t> </a:t>
            </a:r>
            <a:r>
              <a:rPr lang="en-US" dirty="0" err="1" smtClean="0"/>
              <a:t>nisl</a:t>
            </a:r>
            <a:r>
              <a:rPr lang="en-US" dirty="0" smtClean="0"/>
              <a:t> </a:t>
            </a:r>
            <a:r>
              <a:rPr lang="en-US" dirty="0" err="1" smtClean="0"/>
              <a:t>varius</a:t>
            </a:r>
            <a:r>
              <a:rPr lang="en-US" dirty="0" smtClean="0"/>
              <a:t>. </a:t>
            </a:r>
            <a:r>
              <a:rPr lang="en-US" dirty="0" err="1" smtClean="0"/>
              <a:t>Sed</a:t>
            </a:r>
            <a:r>
              <a:rPr lang="en-US" dirty="0" smtClean="0"/>
              <a:t> a </a:t>
            </a:r>
            <a:r>
              <a:rPr lang="en-US" dirty="0" err="1" smtClean="0"/>
              <a:t>erat</a:t>
            </a:r>
            <a:r>
              <a:rPr lang="en-US" dirty="0" smtClean="0"/>
              <a:t> </a:t>
            </a:r>
            <a:r>
              <a:rPr lang="en-US" dirty="0" err="1" smtClean="0"/>
              <a:t>ut</a:t>
            </a:r>
            <a:r>
              <a:rPr lang="en-US" dirty="0" smtClean="0"/>
              <a:t> magna </a:t>
            </a:r>
            <a:r>
              <a:rPr lang="en-US" dirty="0" err="1" smtClean="0"/>
              <a:t>vulputate</a:t>
            </a:r>
            <a:r>
              <a:rPr lang="en-US" dirty="0" smtClean="0"/>
              <a:t> </a:t>
            </a:r>
            <a:r>
              <a:rPr lang="en-US" dirty="0" err="1" smtClean="0"/>
              <a:t>feugiat</a:t>
            </a:r>
            <a:r>
              <a:rPr lang="en-US" dirty="0" smtClean="0"/>
              <a:t>. </a:t>
            </a:r>
            <a:r>
              <a:rPr lang="en-US" dirty="0" err="1" smtClean="0"/>
              <a:t>Quisque</a:t>
            </a:r>
            <a:r>
              <a:rPr lang="en-US" dirty="0" smtClean="0"/>
              <a:t> </a:t>
            </a:r>
            <a:r>
              <a:rPr lang="en-US" dirty="0" err="1" smtClean="0"/>
              <a:t>varius</a:t>
            </a:r>
            <a:r>
              <a:rPr lang="en-US" dirty="0" smtClean="0"/>
              <a:t> libero </a:t>
            </a:r>
            <a:r>
              <a:rPr lang="en-US" dirty="0" err="1" smtClean="0"/>
              <a:t>placerat</a:t>
            </a:r>
            <a:r>
              <a:rPr lang="en-US" dirty="0" smtClean="0"/>
              <a:t> </a:t>
            </a:r>
            <a:r>
              <a:rPr lang="en-US" dirty="0" err="1" smtClean="0"/>
              <a:t>erat</a:t>
            </a:r>
            <a:r>
              <a:rPr lang="en-US" dirty="0" smtClean="0"/>
              <a:t> </a:t>
            </a:r>
            <a:r>
              <a:rPr lang="en-US" dirty="0" err="1" smtClean="0"/>
              <a:t>lobortis</a:t>
            </a:r>
            <a:r>
              <a:rPr lang="en-US" dirty="0" smtClean="0"/>
              <a:t> </a:t>
            </a:r>
            <a:r>
              <a:rPr lang="en-US" dirty="0" err="1" smtClean="0"/>
              <a:t>congue</a:t>
            </a:r>
            <a:r>
              <a:rPr lang="en-US" dirty="0" smtClean="0"/>
              <a:t>. Integer a </a:t>
            </a:r>
            <a:r>
              <a:rPr lang="en-US" dirty="0" err="1" smtClean="0"/>
              <a:t>arcu</a:t>
            </a:r>
            <a:r>
              <a:rPr lang="en-US" dirty="0" smtClean="0"/>
              <a:t> </a:t>
            </a:r>
            <a:r>
              <a:rPr lang="en-US" dirty="0" err="1" smtClean="0"/>
              <a:t>vel</a:t>
            </a:r>
            <a:r>
              <a:rPr lang="en-US" dirty="0" smtClean="0"/>
              <a:t> ante </a:t>
            </a:r>
            <a:r>
              <a:rPr lang="en-US" dirty="0" err="1" smtClean="0"/>
              <a:t>bibendum</a:t>
            </a:r>
            <a:r>
              <a:rPr lang="en-US" dirty="0" smtClean="0"/>
              <a:t> </a:t>
            </a:r>
            <a:r>
              <a:rPr lang="en-US" dirty="0" err="1" smtClean="0"/>
              <a:t>scelerisque</a:t>
            </a:r>
            <a:r>
              <a:rPr lang="en-US" dirty="0" smtClean="0"/>
              <a:t>. Class </a:t>
            </a:r>
            <a:r>
              <a:rPr lang="en-US" dirty="0" err="1" smtClean="0"/>
              <a:t>aptent</a:t>
            </a:r>
            <a:r>
              <a:rPr lang="en-US" dirty="0" smtClean="0"/>
              <a:t> </a:t>
            </a:r>
            <a:r>
              <a:rPr lang="en-US" dirty="0" err="1" smtClean="0"/>
              <a:t>taciti</a:t>
            </a:r>
            <a:r>
              <a:rPr lang="en-US" dirty="0" smtClean="0"/>
              <a:t> </a:t>
            </a:r>
            <a:r>
              <a:rPr lang="en-US" dirty="0" err="1" smtClean="0"/>
              <a:t>sociosqu</a:t>
            </a:r>
            <a:r>
              <a:rPr lang="en-US" dirty="0" smtClean="0"/>
              <a:t> ad </a:t>
            </a:r>
            <a:r>
              <a:rPr lang="en-US" dirty="0" err="1" smtClean="0"/>
              <a:t>litora</a:t>
            </a:r>
            <a:r>
              <a:rPr lang="en-US" dirty="0" smtClean="0"/>
              <a:t> </a:t>
            </a:r>
            <a:r>
              <a:rPr lang="en-US" dirty="0" err="1" smtClean="0"/>
              <a:t>torquent</a:t>
            </a:r>
            <a:r>
              <a:rPr lang="en-US" dirty="0" smtClean="0"/>
              <a:t>.</a:t>
            </a:r>
            <a:endParaRPr lang="en-US" dirty="0"/>
          </a:p>
        </p:txBody>
      </p:sp>
      <p:sp>
        <p:nvSpPr>
          <p:cNvPr id="4" name="Title 3"/>
          <p:cNvSpPr>
            <a:spLocks noGrp="1"/>
          </p:cNvSpPr>
          <p:nvPr>
            <p:ph type="title" hasCustomPrompt="1"/>
          </p:nvPr>
        </p:nvSpPr>
        <p:spPr>
          <a:xfrm>
            <a:off x="427101" y="1320800"/>
            <a:ext cx="7886700" cy="716084"/>
          </a:xfrm>
          <a:prstGeom prst="rect">
            <a:avLst/>
          </a:prstGeom>
        </p:spPr>
        <p:txBody>
          <a:bodyPr anchor="b">
            <a:normAutofit/>
          </a:bodyPr>
          <a:lstStyle>
            <a:lvl1pPr>
              <a:lnSpc>
                <a:spcPct val="80000"/>
              </a:lnSpc>
              <a:defRPr sz="2700">
                <a:solidFill>
                  <a:srgbClr val="005BBB"/>
                </a:solidFill>
                <a:latin typeface="Georgia" charset="0"/>
                <a:ea typeface="Georgia" charset="0"/>
                <a:cs typeface="Georgia" charset="0"/>
              </a:defRPr>
            </a:lvl1pPr>
          </a:lstStyle>
          <a:p>
            <a:r>
              <a:rPr lang="en-US" dirty="0" smtClean="0"/>
              <a:t>Click to edit title</a:t>
            </a:r>
            <a:endParaRPr lang="en-US" dirty="0"/>
          </a:p>
        </p:txBody>
      </p:sp>
    </p:spTree>
    <p:extLst>
      <p:ext uri="{BB962C8B-B14F-4D97-AF65-F5344CB8AC3E}">
        <p14:creationId xmlns:p14="http://schemas.microsoft.com/office/powerpoint/2010/main" val="36689797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Column Text">
    <p:spTree>
      <p:nvGrpSpPr>
        <p:cNvPr id="1" name=""/>
        <p:cNvGrpSpPr/>
        <p:nvPr/>
      </p:nvGrpSpPr>
      <p:grpSpPr>
        <a:xfrm>
          <a:off x="0" y="0"/>
          <a:ext cx="0" cy="0"/>
          <a:chOff x="0" y="0"/>
          <a:chExt cx="0" cy="0"/>
        </a:xfrm>
      </p:grpSpPr>
      <p:sp>
        <p:nvSpPr>
          <p:cNvPr id="12" name="Text Placeholder 2"/>
          <p:cNvSpPr>
            <a:spLocks noGrp="1"/>
          </p:cNvSpPr>
          <p:nvPr>
            <p:ph type="body" idx="10" hasCustomPrompt="1"/>
          </p:nvPr>
        </p:nvSpPr>
        <p:spPr>
          <a:xfrm>
            <a:off x="425196" y="2185417"/>
            <a:ext cx="3134815" cy="3511409"/>
          </a:xfrm>
          <a:prstGeom prst="rect">
            <a:avLst/>
          </a:prstGeom>
        </p:spPr>
        <p:txBody>
          <a:bodyPr>
            <a:noAutofit/>
          </a:bodyPr>
          <a:lstStyle>
            <a:lvl1pPr marL="0" indent="0">
              <a:lnSpc>
                <a:spcPts val="1950"/>
              </a:lnSpc>
              <a:buNone/>
              <a:defRPr sz="1350" b="0" i="0" spc="-38" baseline="0">
                <a:solidFill>
                  <a:schemeClr val="tx1"/>
                </a:solidFill>
                <a:latin typeface="Arial" charset="0"/>
                <a:ea typeface="Arial" charset="0"/>
                <a:cs typeface="Arial"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dirty="0" smtClean="0"/>
              <a:t>Lorem ipsum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Mauris</a:t>
            </a:r>
            <a:r>
              <a:rPr lang="en-US" dirty="0" smtClean="0"/>
              <a:t> </a:t>
            </a:r>
            <a:r>
              <a:rPr lang="en-US" dirty="0" err="1" smtClean="0"/>
              <a:t>vehicula</a:t>
            </a:r>
            <a:r>
              <a:rPr lang="en-US" dirty="0" smtClean="0"/>
              <a:t> dui in </a:t>
            </a:r>
            <a:r>
              <a:rPr lang="en-US" dirty="0" err="1" smtClean="0"/>
              <a:t>neque</a:t>
            </a:r>
            <a:r>
              <a:rPr lang="en-US" dirty="0" smtClean="0"/>
              <a:t> </a:t>
            </a:r>
            <a:r>
              <a:rPr lang="en-US" dirty="0" err="1" smtClean="0"/>
              <a:t>dignissim</a:t>
            </a:r>
            <a:r>
              <a:rPr lang="en-US" dirty="0" smtClean="0"/>
              <a:t>, in </a:t>
            </a:r>
            <a:r>
              <a:rPr lang="en-US" dirty="0" err="1" smtClean="0"/>
              <a:t>aliquet</a:t>
            </a:r>
            <a:r>
              <a:rPr lang="en-US" dirty="0" smtClean="0"/>
              <a:t> </a:t>
            </a:r>
            <a:r>
              <a:rPr lang="en-US" dirty="0" err="1" smtClean="0"/>
              <a:t>nisl</a:t>
            </a:r>
            <a:r>
              <a:rPr lang="en-US" dirty="0" smtClean="0"/>
              <a:t> </a:t>
            </a:r>
            <a:r>
              <a:rPr lang="en-US" dirty="0" err="1" smtClean="0"/>
              <a:t>varius</a:t>
            </a:r>
            <a:r>
              <a:rPr lang="en-US" dirty="0" smtClean="0"/>
              <a:t>. </a:t>
            </a:r>
            <a:r>
              <a:rPr lang="en-US" dirty="0" err="1" smtClean="0"/>
              <a:t>Sed</a:t>
            </a:r>
            <a:r>
              <a:rPr lang="en-US" dirty="0" smtClean="0"/>
              <a:t> a </a:t>
            </a:r>
            <a:r>
              <a:rPr lang="en-US" dirty="0" err="1" smtClean="0"/>
              <a:t>erat</a:t>
            </a:r>
            <a:r>
              <a:rPr lang="en-US" dirty="0" smtClean="0"/>
              <a:t> </a:t>
            </a:r>
            <a:r>
              <a:rPr lang="en-US" dirty="0" err="1" smtClean="0"/>
              <a:t>ut</a:t>
            </a:r>
            <a:r>
              <a:rPr lang="en-US" dirty="0" smtClean="0"/>
              <a:t> magna </a:t>
            </a:r>
            <a:r>
              <a:rPr lang="en-US" dirty="0" err="1" smtClean="0"/>
              <a:t>vulputate</a:t>
            </a:r>
            <a:r>
              <a:rPr lang="en-US" dirty="0" smtClean="0"/>
              <a:t> </a:t>
            </a:r>
            <a:r>
              <a:rPr lang="en-US" dirty="0" err="1" smtClean="0"/>
              <a:t>feugiat</a:t>
            </a:r>
            <a:r>
              <a:rPr lang="en-US" dirty="0" smtClean="0"/>
              <a:t>. </a:t>
            </a:r>
            <a:r>
              <a:rPr lang="en-US" dirty="0" err="1" smtClean="0"/>
              <a:t>Quisque</a:t>
            </a:r>
            <a:r>
              <a:rPr lang="en-US" dirty="0" smtClean="0"/>
              <a:t> </a:t>
            </a:r>
            <a:r>
              <a:rPr lang="en-US" dirty="0" err="1" smtClean="0"/>
              <a:t>varius</a:t>
            </a:r>
            <a:r>
              <a:rPr lang="en-US" dirty="0" smtClean="0"/>
              <a:t> libero </a:t>
            </a:r>
            <a:r>
              <a:rPr lang="en-US" dirty="0" err="1" smtClean="0"/>
              <a:t>placerat</a:t>
            </a:r>
            <a:r>
              <a:rPr lang="en-US" dirty="0" smtClean="0"/>
              <a:t> </a:t>
            </a:r>
            <a:r>
              <a:rPr lang="en-US" dirty="0" err="1" smtClean="0"/>
              <a:t>erat</a:t>
            </a:r>
            <a:r>
              <a:rPr lang="en-US" dirty="0" smtClean="0"/>
              <a:t> </a:t>
            </a:r>
            <a:r>
              <a:rPr lang="en-US" dirty="0" err="1" smtClean="0"/>
              <a:t>lobortis</a:t>
            </a:r>
            <a:r>
              <a:rPr lang="en-US" dirty="0" smtClean="0"/>
              <a:t> </a:t>
            </a:r>
            <a:r>
              <a:rPr lang="en-US" dirty="0" err="1" smtClean="0"/>
              <a:t>congue</a:t>
            </a:r>
            <a:r>
              <a:rPr lang="en-US" dirty="0" smtClean="0"/>
              <a:t>. Integer a </a:t>
            </a:r>
            <a:r>
              <a:rPr lang="en-US" dirty="0" err="1" smtClean="0"/>
              <a:t>arcu</a:t>
            </a:r>
            <a:r>
              <a:rPr lang="en-US" dirty="0" smtClean="0"/>
              <a:t> </a:t>
            </a:r>
            <a:r>
              <a:rPr lang="en-US" dirty="0" err="1" smtClean="0"/>
              <a:t>vel</a:t>
            </a:r>
            <a:r>
              <a:rPr lang="en-US" dirty="0" smtClean="0"/>
              <a:t> ante </a:t>
            </a:r>
            <a:r>
              <a:rPr lang="en-US" dirty="0" err="1" smtClean="0"/>
              <a:t>bibendum</a:t>
            </a:r>
            <a:r>
              <a:rPr lang="en-US" dirty="0" smtClean="0"/>
              <a:t> </a:t>
            </a:r>
            <a:r>
              <a:rPr lang="en-US" dirty="0" err="1" smtClean="0"/>
              <a:t>scelerisque</a:t>
            </a:r>
            <a:r>
              <a:rPr lang="en-US" dirty="0" smtClean="0"/>
              <a:t>. </a:t>
            </a:r>
          </a:p>
        </p:txBody>
      </p:sp>
      <p:sp>
        <p:nvSpPr>
          <p:cNvPr id="13" name="Text Placeholder 2"/>
          <p:cNvSpPr>
            <a:spLocks noGrp="1"/>
          </p:cNvSpPr>
          <p:nvPr>
            <p:ph type="body" idx="11" hasCustomPrompt="1"/>
          </p:nvPr>
        </p:nvSpPr>
        <p:spPr>
          <a:xfrm>
            <a:off x="3771900" y="2185417"/>
            <a:ext cx="3134815" cy="3511409"/>
          </a:xfrm>
          <a:prstGeom prst="rect">
            <a:avLst/>
          </a:prstGeom>
        </p:spPr>
        <p:txBody>
          <a:bodyPr>
            <a:noAutofit/>
          </a:bodyPr>
          <a:lstStyle>
            <a:lvl1pPr marL="0" indent="0">
              <a:lnSpc>
                <a:spcPts val="1950"/>
              </a:lnSpc>
              <a:buNone/>
              <a:defRPr sz="1350" b="0" i="0" spc="-38" baseline="0">
                <a:solidFill>
                  <a:schemeClr val="tx1"/>
                </a:solidFill>
                <a:latin typeface="Arial" charset="0"/>
                <a:ea typeface="Arial" charset="0"/>
                <a:cs typeface="Arial"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dirty="0" err="1" smtClean="0"/>
              <a:t>Etiam</a:t>
            </a:r>
            <a:r>
              <a:rPr lang="en-US" dirty="0" smtClean="0"/>
              <a:t> </a:t>
            </a:r>
            <a:r>
              <a:rPr lang="en-US" dirty="0" err="1" smtClean="0"/>
              <a:t>molestie</a:t>
            </a:r>
            <a:r>
              <a:rPr lang="en-US" dirty="0" smtClean="0"/>
              <a:t> </a:t>
            </a:r>
            <a:r>
              <a:rPr lang="en-US" dirty="0" err="1" smtClean="0"/>
              <a:t>velit</a:t>
            </a:r>
            <a:r>
              <a:rPr lang="en-US" dirty="0" smtClean="0"/>
              <a:t> vitae dolor </a:t>
            </a:r>
            <a:r>
              <a:rPr lang="en-US" dirty="0" err="1" smtClean="0"/>
              <a:t>euismod</a:t>
            </a:r>
            <a:r>
              <a:rPr lang="en-US" dirty="0" smtClean="0"/>
              <a:t>, sit </a:t>
            </a:r>
            <a:r>
              <a:rPr lang="en-US" dirty="0" err="1" smtClean="0"/>
              <a:t>amet</a:t>
            </a:r>
            <a:r>
              <a:rPr lang="en-US" dirty="0" smtClean="0"/>
              <a:t> </a:t>
            </a:r>
            <a:r>
              <a:rPr lang="en-US" dirty="0" err="1" smtClean="0"/>
              <a:t>finibus</a:t>
            </a:r>
            <a:r>
              <a:rPr lang="en-US" dirty="0" smtClean="0"/>
              <a:t> </a:t>
            </a:r>
            <a:r>
              <a:rPr lang="en-US" dirty="0" err="1" smtClean="0"/>
              <a:t>risus</a:t>
            </a:r>
            <a:r>
              <a:rPr lang="en-US" dirty="0" smtClean="0"/>
              <a:t> </a:t>
            </a:r>
            <a:r>
              <a:rPr lang="en-US" dirty="0" err="1" smtClean="0"/>
              <a:t>mattis</a:t>
            </a:r>
            <a:r>
              <a:rPr lang="en-US" dirty="0" smtClean="0"/>
              <a:t>. In </a:t>
            </a:r>
            <a:r>
              <a:rPr lang="en-US" dirty="0" err="1" smtClean="0"/>
              <a:t>ornare</a:t>
            </a:r>
            <a:r>
              <a:rPr lang="en-US" dirty="0" smtClean="0"/>
              <a:t> convallis </a:t>
            </a:r>
            <a:r>
              <a:rPr lang="en-US" dirty="0" err="1" smtClean="0"/>
              <a:t>velit</a:t>
            </a:r>
            <a:r>
              <a:rPr lang="en-US" dirty="0" smtClean="0"/>
              <a:t> vitae cursus. Integer </a:t>
            </a:r>
            <a:r>
              <a:rPr lang="en-US" dirty="0" err="1" smtClean="0"/>
              <a:t>egestas</a:t>
            </a:r>
            <a:r>
              <a:rPr lang="en-US" dirty="0" smtClean="0"/>
              <a:t> sit </a:t>
            </a:r>
            <a:r>
              <a:rPr lang="en-US" dirty="0" err="1" smtClean="0"/>
              <a:t>amet</a:t>
            </a:r>
            <a:r>
              <a:rPr lang="en-US" dirty="0" smtClean="0"/>
              <a:t> mi </a:t>
            </a:r>
            <a:r>
              <a:rPr lang="en-US" dirty="0" err="1" smtClean="0"/>
              <a:t>vehicula</a:t>
            </a:r>
            <a:r>
              <a:rPr lang="en-US" dirty="0" smtClean="0"/>
              <a:t> </a:t>
            </a:r>
            <a:r>
              <a:rPr lang="en-US" dirty="0" err="1" smtClean="0"/>
              <a:t>sollicitudin</a:t>
            </a:r>
            <a:r>
              <a:rPr lang="en-US" dirty="0" smtClean="0"/>
              <a:t>. </a:t>
            </a:r>
            <a:r>
              <a:rPr lang="en-US" dirty="0" err="1" smtClean="0"/>
              <a:t>Pellentesque</a:t>
            </a:r>
            <a:r>
              <a:rPr lang="en-US" dirty="0" smtClean="0"/>
              <a:t> habitant </a:t>
            </a:r>
            <a:r>
              <a:rPr lang="en-US" dirty="0" err="1" smtClean="0"/>
              <a:t>morbi</a:t>
            </a:r>
            <a:r>
              <a:rPr lang="en-US" dirty="0" smtClean="0"/>
              <a:t> </a:t>
            </a:r>
            <a:r>
              <a:rPr lang="en-US" dirty="0" err="1" smtClean="0"/>
              <a:t>tristique</a:t>
            </a:r>
            <a:r>
              <a:rPr lang="en-US" dirty="0" smtClean="0"/>
              <a:t> </a:t>
            </a:r>
            <a:r>
              <a:rPr lang="en-US" dirty="0" err="1" smtClean="0"/>
              <a:t>senectus</a:t>
            </a:r>
            <a:r>
              <a:rPr lang="en-US" dirty="0" smtClean="0"/>
              <a:t> et </a:t>
            </a:r>
            <a:r>
              <a:rPr lang="en-US" dirty="0" err="1" smtClean="0"/>
              <a:t>netus</a:t>
            </a:r>
            <a:r>
              <a:rPr lang="en-US" dirty="0" smtClean="0"/>
              <a:t> et </a:t>
            </a:r>
            <a:r>
              <a:rPr lang="en-US" dirty="0" err="1" smtClean="0"/>
              <a:t>malesuada</a:t>
            </a:r>
            <a:r>
              <a:rPr lang="en-US" dirty="0" smtClean="0"/>
              <a:t> fames ac </a:t>
            </a:r>
            <a:r>
              <a:rPr lang="en-US" dirty="0" err="1" smtClean="0"/>
              <a:t>turpis</a:t>
            </a:r>
            <a:r>
              <a:rPr lang="en-US" dirty="0" smtClean="0"/>
              <a:t> </a:t>
            </a:r>
            <a:r>
              <a:rPr lang="en-US" dirty="0" err="1" smtClean="0"/>
              <a:t>egestas</a:t>
            </a:r>
            <a:r>
              <a:rPr lang="en-US" dirty="0" smtClean="0"/>
              <a:t>.</a:t>
            </a:r>
          </a:p>
        </p:txBody>
      </p:sp>
      <p:sp>
        <p:nvSpPr>
          <p:cNvPr id="5" name="Title 3"/>
          <p:cNvSpPr>
            <a:spLocks noGrp="1"/>
          </p:cNvSpPr>
          <p:nvPr>
            <p:ph type="title" hasCustomPrompt="1"/>
          </p:nvPr>
        </p:nvSpPr>
        <p:spPr>
          <a:xfrm>
            <a:off x="427101" y="1320800"/>
            <a:ext cx="7886700" cy="716084"/>
          </a:xfrm>
          <a:prstGeom prst="rect">
            <a:avLst/>
          </a:prstGeom>
        </p:spPr>
        <p:txBody>
          <a:bodyPr anchor="b">
            <a:normAutofit/>
          </a:bodyPr>
          <a:lstStyle>
            <a:lvl1pPr>
              <a:lnSpc>
                <a:spcPct val="80000"/>
              </a:lnSpc>
              <a:defRPr sz="2700">
                <a:solidFill>
                  <a:srgbClr val="005BBB"/>
                </a:solidFill>
                <a:latin typeface="Georgia" charset="0"/>
                <a:ea typeface="Georgia" charset="0"/>
                <a:cs typeface="Georgia" charset="0"/>
              </a:defRPr>
            </a:lvl1pPr>
          </a:lstStyle>
          <a:p>
            <a:r>
              <a:rPr lang="en-US" dirty="0" smtClean="0"/>
              <a:t>Click to edit title</a:t>
            </a:r>
            <a:endParaRPr lang="en-US" dirty="0"/>
          </a:p>
        </p:txBody>
      </p:sp>
    </p:spTree>
    <p:extLst>
      <p:ext uri="{BB962C8B-B14F-4D97-AF65-F5344CB8AC3E}">
        <p14:creationId xmlns:p14="http://schemas.microsoft.com/office/powerpoint/2010/main" val="6185567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5" name="Text Placeholder 2"/>
          <p:cNvSpPr>
            <a:spLocks noGrp="1"/>
          </p:cNvSpPr>
          <p:nvPr>
            <p:ph type="body" idx="10" hasCustomPrompt="1"/>
          </p:nvPr>
        </p:nvSpPr>
        <p:spPr>
          <a:xfrm>
            <a:off x="425196" y="2185417"/>
            <a:ext cx="6418318" cy="3732425"/>
          </a:xfrm>
          <a:prstGeom prst="rect">
            <a:avLst/>
          </a:prstGeom>
        </p:spPr>
        <p:txBody>
          <a:bodyPr lIns="182880" rIns="182880">
            <a:noAutofit/>
          </a:bodyPr>
          <a:lstStyle>
            <a:lvl1pPr marL="342900" marR="0" indent="-304800" algn="l" defTabSz="685800" rtl="0" eaLnBrk="1" fontAlgn="auto" latinLnBrk="0" hangingPunct="1">
              <a:lnSpc>
                <a:spcPts val="1950"/>
              </a:lnSpc>
              <a:spcBef>
                <a:spcPts val="750"/>
              </a:spcBef>
              <a:spcAft>
                <a:spcPts val="0"/>
              </a:spcAft>
              <a:buClr>
                <a:srgbClr val="005BBB"/>
              </a:buClr>
              <a:buSzPct val="109000"/>
              <a:buFont typeface="Arial" charset="0"/>
              <a:buChar char="•"/>
              <a:tabLst/>
              <a:defRPr sz="1500" b="0" i="0" spc="-38" baseline="0">
                <a:solidFill>
                  <a:schemeClr val="tx1"/>
                </a:solidFill>
                <a:latin typeface="Arial" charset="0"/>
                <a:ea typeface="Arial" charset="0"/>
                <a:cs typeface="Arial"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r>
              <a:rPr lang="en-US" dirty="0" smtClean="0"/>
              <a:t>Lorem ipsum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a:t>
            </a:r>
          </a:p>
          <a:p>
            <a:r>
              <a:rPr lang="en-US" dirty="0" err="1" smtClean="0"/>
              <a:t>Quisque</a:t>
            </a:r>
            <a:r>
              <a:rPr lang="en-US" dirty="0" smtClean="0"/>
              <a:t> ac </a:t>
            </a:r>
            <a:r>
              <a:rPr lang="en-US" dirty="0" err="1" smtClean="0"/>
              <a:t>orci</a:t>
            </a:r>
            <a:r>
              <a:rPr lang="en-US" dirty="0" smtClean="0"/>
              <a:t> in </a:t>
            </a:r>
            <a:r>
              <a:rPr lang="en-US" dirty="0" err="1" smtClean="0"/>
              <a:t>turpis</a:t>
            </a:r>
            <a:r>
              <a:rPr lang="en-US" dirty="0" smtClean="0"/>
              <a:t> </a:t>
            </a:r>
            <a:r>
              <a:rPr lang="en-US" dirty="0" err="1" smtClean="0"/>
              <a:t>dapibus</a:t>
            </a:r>
            <a:r>
              <a:rPr lang="en-US" dirty="0" smtClean="0"/>
              <a:t> </a:t>
            </a:r>
            <a:r>
              <a:rPr lang="en-US" dirty="0" err="1" smtClean="0"/>
              <a:t>sagittis</a:t>
            </a:r>
            <a:r>
              <a:rPr lang="en-US" dirty="0" smtClean="0"/>
              <a:t>.</a:t>
            </a:r>
          </a:p>
          <a:p>
            <a:r>
              <a:rPr lang="en-US" dirty="0" err="1" smtClean="0"/>
              <a:t>Donec</a:t>
            </a:r>
            <a:r>
              <a:rPr lang="en-US" dirty="0" smtClean="0"/>
              <a:t> vitae </a:t>
            </a:r>
            <a:r>
              <a:rPr lang="en-US" dirty="0" err="1" smtClean="0"/>
              <a:t>justo</a:t>
            </a:r>
            <a:r>
              <a:rPr lang="en-US" dirty="0" smtClean="0"/>
              <a:t> et </a:t>
            </a:r>
            <a:r>
              <a:rPr lang="en-US" dirty="0" err="1" smtClean="0"/>
              <a:t>neque</a:t>
            </a:r>
            <a:r>
              <a:rPr lang="en-US" dirty="0" smtClean="0"/>
              <a:t> </a:t>
            </a:r>
            <a:r>
              <a:rPr lang="en-US" dirty="0" err="1" smtClean="0"/>
              <a:t>mollis</a:t>
            </a:r>
            <a:r>
              <a:rPr lang="en-US" dirty="0" smtClean="0"/>
              <a:t> </a:t>
            </a:r>
            <a:r>
              <a:rPr lang="en-US" dirty="0" err="1" smtClean="0"/>
              <a:t>consectetur</a:t>
            </a:r>
            <a:r>
              <a:rPr lang="en-US" dirty="0" smtClean="0"/>
              <a:t>.</a:t>
            </a:r>
          </a:p>
          <a:p>
            <a:r>
              <a:rPr lang="en-US" dirty="0" err="1" smtClean="0"/>
              <a:t>Etiam</a:t>
            </a:r>
            <a:r>
              <a:rPr lang="en-US" dirty="0" smtClean="0"/>
              <a:t> </a:t>
            </a:r>
            <a:r>
              <a:rPr lang="en-US" dirty="0" err="1" smtClean="0"/>
              <a:t>aliquet</a:t>
            </a:r>
            <a:r>
              <a:rPr lang="en-US" dirty="0" smtClean="0"/>
              <a:t> ex </a:t>
            </a:r>
            <a:r>
              <a:rPr lang="en-US" dirty="0" err="1" smtClean="0"/>
              <a:t>sed</a:t>
            </a:r>
            <a:r>
              <a:rPr lang="en-US" dirty="0" smtClean="0"/>
              <a:t> </a:t>
            </a:r>
            <a:r>
              <a:rPr lang="en-US" dirty="0" err="1" smtClean="0"/>
              <a:t>bibendum</a:t>
            </a:r>
            <a:r>
              <a:rPr lang="en-US" dirty="0" smtClean="0"/>
              <a:t> </a:t>
            </a:r>
            <a:r>
              <a:rPr lang="en-US" dirty="0" err="1" smtClean="0"/>
              <a:t>consequat</a:t>
            </a:r>
            <a:r>
              <a:rPr lang="en-US" dirty="0" smtClean="0"/>
              <a:t>.</a:t>
            </a:r>
          </a:p>
          <a:p>
            <a:r>
              <a:rPr lang="en-US" dirty="0" err="1" smtClean="0"/>
              <a:t>Cras</a:t>
            </a:r>
            <a:r>
              <a:rPr lang="en-US" dirty="0" smtClean="0"/>
              <a:t> </a:t>
            </a:r>
            <a:r>
              <a:rPr lang="en-US" dirty="0" err="1" smtClean="0"/>
              <a:t>lacinia</a:t>
            </a:r>
            <a:r>
              <a:rPr lang="en-US" dirty="0" smtClean="0"/>
              <a:t> </a:t>
            </a:r>
            <a:r>
              <a:rPr lang="en-US" dirty="0" err="1" smtClean="0"/>
              <a:t>est</a:t>
            </a:r>
            <a:r>
              <a:rPr lang="en-US" dirty="0" smtClean="0"/>
              <a:t> ac </a:t>
            </a:r>
            <a:r>
              <a:rPr lang="en-US" dirty="0" err="1" smtClean="0"/>
              <a:t>elit</a:t>
            </a:r>
            <a:r>
              <a:rPr lang="en-US" dirty="0" smtClean="0"/>
              <a:t> </a:t>
            </a:r>
            <a:r>
              <a:rPr lang="en-US" dirty="0" err="1" smtClean="0"/>
              <a:t>dignissim</a:t>
            </a:r>
            <a:r>
              <a:rPr lang="en-US" dirty="0" smtClean="0"/>
              <a:t> </a:t>
            </a:r>
            <a:r>
              <a:rPr lang="en-US" dirty="0" err="1" smtClean="0"/>
              <a:t>varius</a:t>
            </a:r>
            <a:r>
              <a:rPr lang="en-US" dirty="0" smtClean="0"/>
              <a:t>.</a:t>
            </a:r>
          </a:p>
          <a:p>
            <a:r>
              <a:rPr lang="en-US" dirty="0" err="1" smtClean="0"/>
              <a:t>Duis</a:t>
            </a:r>
            <a:r>
              <a:rPr lang="en-US" dirty="0" smtClean="0"/>
              <a:t> sit </a:t>
            </a:r>
            <a:r>
              <a:rPr lang="en-US" dirty="0" err="1" smtClean="0"/>
              <a:t>amet</a:t>
            </a:r>
            <a:r>
              <a:rPr lang="en-US" dirty="0" smtClean="0"/>
              <a:t> </a:t>
            </a:r>
            <a:r>
              <a:rPr lang="en-US" dirty="0" err="1" smtClean="0"/>
              <a:t>odio</a:t>
            </a:r>
            <a:r>
              <a:rPr lang="en-US" dirty="0" smtClean="0"/>
              <a:t> </a:t>
            </a:r>
            <a:r>
              <a:rPr lang="en-US" dirty="0" err="1" smtClean="0"/>
              <a:t>facilisis</a:t>
            </a:r>
            <a:r>
              <a:rPr lang="en-US" dirty="0" smtClean="0"/>
              <a:t> </a:t>
            </a:r>
            <a:r>
              <a:rPr lang="en-US" dirty="0" err="1" smtClean="0"/>
              <a:t>turpis</a:t>
            </a:r>
            <a:r>
              <a:rPr lang="en-US" dirty="0" smtClean="0"/>
              <a:t> </a:t>
            </a:r>
            <a:r>
              <a:rPr lang="en-US" dirty="0" err="1" smtClean="0"/>
              <a:t>sodales</a:t>
            </a:r>
            <a:r>
              <a:rPr lang="en-US" dirty="0" smtClean="0"/>
              <a:t> </a:t>
            </a:r>
            <a:r>
              <a:rPr lang="en-US" dirty="0" err="1" smtClean="0"/>
              <a:t>placerat</a:t>
            </a:r>
            <a:r>
              <a:rPr lang="en-US" dirty="0" smtClean="0"/>
              <a:t>.</a:t>
            </a:r>
          </a:p>
          <a:p>
            <a:r>
              <a:rPr lang="en-US" dirty="0" smtClean="0"/>
              <a:t>Justo et neque odio facilisis turpis </a:t>
            </a:r>
            <a:r>
              <a:rPr lang="en-US" dirty="0" err="1" smtClean="0"/>
              <a:t>sodales</a:t>
            </a:r>
            <a:r>
              <a:rPr lang="en-US" dirty="0" smtClean="0"/>
              <a:t> placerat.</a:t>
            </a:r>
          </a:p>
        </p:txBody>
      </p:sp>
      <p:sp>
        <p:nvSpPr>
          <p:cNvPr id="4" name="Title 3"/>
          <p:cNvSpPr>
            <a:spLocks noGrp="1"/>
          </p:cNvSpPr>
          <p:nvPr>
            <p:ph type="title" hasCustomPrompt="1"/>
          </p:nvPr>
        </p:nvSpPr>
        <p:spPr>
          <a:xfrm>
            <a:off x="427101" y="1320800"/>
            <a:ext cx="7886700" cy="716084"/>
          </a:xfrm>
          <a:prstGeom prst="rect">
            <a:avLst/>
          </a:prstGeom>
        </p:spPr>
        <p:txBody>
          <a:bodyPr anchor="b">
            <a:normAutofit/>
          </a:bodyPr>
          <a:lstStyle>
            <a:lvl1pPr>
              <a:lnSpc>
                <a:spcPct val="80000"/>
              </a:lnSpc>
              <a:defRPr sz="2700">
                <a:solidFill>
                  <a:srgbClr val="005BBB"/>
                </a:solidFill>
                <a:latin typeface="Georgia" charset="0"/>
                <a:ea typeface="Georgia" charset="0"/>
                <a:cs typeface="Georgia" charset="0"/>
              </a:defRPr>
            </a:lvl1pPr>
          </a:lstStyle>
          <a:p>
            <a:r>
              <a:rPr lang="en-US" dirty="0" smtClean="0"/>
              <a:t>Click to edit title</a:t>
            </a:r>
            <a:endParaRPr lang="en-US" dirty="0"/>
          </a:p>
        </p:txBody>
      </p:sp>
    </p:spTree>
    <p:extLst>
      <p:ext uri="{BB962C8B-B14F-4D97-AF65-F5344CB8AC3E}">
        <p14:creationId xmlns:p14="http://schemas.microsoft.com/office/powerpoint/2010/main" val="3074071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 3 level Bullet List">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427101" y="1320800"/>
            <a:ext cx="7886700" cy="716084"/>
          </a:xfrm>
          <a:prstGeom prst="rect">
            <a:avLst/>
          </a:prstGeom>
        </p:spPr>
        <p:txBody>
          <a:bodyPr anchor="b">
            <a:normAutofit/>
          </a:bodyPr>
          <a:lstStyle>
            <a:lvl1pPr>
              <a:lnSpc>
                <a:spcPct val="80000"/>
              </a:lnSpc>
              <a:defRPr sz="2700">
                <a:solidFill>
                  <a:srgbClr val="005BBB"/>
                </a:solidFill>
                <a:latin typeface="Georgia" charset="0"/>
                <a:ea typeface="Georgia" charset="0"/>
                <a:cs typeface="Georgia" charset="0"/>
              </a:defRPr>
            </a:lvl1pPr>
          </a:lstStyle>
          <a:p>
            <a:r>
              <a:rPr lang="en-US" dirty="0" smtClean="0"/>
              <a:t>Click to edit title</a:t>
            </a:r>
            <a:endParaRPr lang="en-US" dirty="0"/>
          </a:p>
        </p:txBody>
      </p:sp>
      <p:sp>
        <p:nvSpPr>
          <p:cNvPr id="7" name="Content Placeholder 6"/>
          <p:cNvSpPr>
            <a:spLocks noGrp="1"/>
          </p:cNvSpPr>
          <p:nvPr>
            <p:ph sz="quarter" idx="10" hasCustomPrompt="1"/>
          </p:nvPr>
        </p:nvSpPr>
        <p:spPr>
          <a:xfrm>
            <a:off x="425197" y="2185416"/>
            <a:ext cx="7259240" cy="3848100"/>
          </a:xfrm>
          <a:prstGeom prst="rect">
            <a:avLst/>
          </a:prstGeom>
        </p:spPr>
        <p:txBody>
          <a:bodyPr/>
          <a:lstStyle>
            <a:lvl1pPr marL="0" indent="0">
              <a:lnSpc>
                <a:spcPts val="1725"/>
              </a:lnSpc>
              <a:buClr>
                <a:srgbClr val="005BBB"/>
              </a:buClr>
              <a:buFontTx/>
              <a:buNone/>
              <a:defRPr sz="1275" b="1">
                <a:solidFill>
                  <a:srgbClr val="005BBB"/>
                </a:solidFill>
                <a:latin typeface="Arial" charset="0"/>
                <a:ea typeface="Arial" charset="0"/>
                <a:cs typeface="Arial" charset="0"/>
              </a:defRPr>
            </a:lvl1pPr>
            <a:lvl2pPr marL="552450" indent="-209550">
              <a:lnSpc>
                <a:spcPts val="1725"/>
              </a:lnSpc>
              <a:buClr>
                <a:srgbClr val="005BBB"/>
              </a:buClr>
              <a:buFont typeface="Arial" charset="0"/>
              <a:buChar char="•"/>
              <a:tabLst/>
              <a:defRPr sz="1500">
                <a:solidFill>
                  <a:schemeClr val="tx1"/>
                </a:solidFill>
                <a:latin typeface="Arial" charset="0"/>
                <a:ea typeface="Arial" charset="0"/>
                <a:cs typeface="Arial" charset="0"/>
              </a:defRPr>
            </a:lvl2pPr>
            <a:lvl3pPr marL="857250" marR="0" indent="-171450" algn="l" defTabSz="685800" rtl="0" eaLnBrk="1" fontAlgn="auto" latinLnBrk="0" hangingPunct="1">
              <a:lnSpc>
                <a:spcPts val="1725"/>
              </a:lnSpc>
              <a:spcBef>
                <a:spcPts val="375"/>
              </a:spcBef>
              <a:spcAft>
                <a:spcPts val="0"/>
              </a:spcAft>
              <a:buClr>
                <a:srgbClr val="005BBB"/>
              </a:buClr>
              <a:buSzTx/>
              <a:buFont typeface="LucidaGrande" charset="0"/>
              <a:buChar char="-"/>
              <a:tabLst>
                <a:tab pos="857250" algn="l"/>
              </a:tabLst>
              <a:defRPr sz="1500">
                <a:solidFill>
                  <a:schemeClr val="tx1"/>
                </a:solidFill>
                <a:latin typeface="Arial" charset="0"/>
                <a:ea typeface="Arial" charset="0"/>
                <a:cs typeface="Arial" charset="0"/>
              </a:defRPr>
            </a:lvl3pPr>
            <a:lvl4pPr>
              <a:buClr>
                <a:srgbClr val="005BBB"/>
              </a:buClr>
              <a:defRPr>
                <a:solidFill>
                  <a:srgbClr val="666666"/>
                </a:solidFill>
                <a:latin typeface="Arial" charset="0"/>
                <a:ea typeface="Arial" charset="0"/>
                <a:cs typeface="Arial" charset="0"/>
              </a:defRPr>
            </a:lvl4pPr>
            <a:lvl5pPr>
              <a:buClr>
                <a:srgbClr val="005BBB"/>
              </a:buClr>
              <a:defRPr>
                <a:solidFill>
                  <a:srgbClr val="666666"/>
                </a:solidFill>
                <a:latin typeface="Arial" charset="0"/>
                <a:ea typeface="Arial" charset="0"/>
                <a:cs typeface="Arial" charset="0"/>
              </a:defRPr>
            </a:lvl5pPr>
          </a:lstStyle>
          <a:p>
            <a:pPr lvl="0"/>
            <a:r>
              <a:rPr lang="en-US" dirty="0" smtClean="0"/>
              <a:t>CLICK TO EDIT MASTER TEXT STYLES</a:t>
            </a:r>
          </a:p>
          <a:p>
            <a:pPr lvl="1"/>
            <a:r>
              <a:rPr lang="en-US" dirty="0" smtClean="0"/>
              <a:t>Second level text</a:t>
            </a:r>
          </a:p>
          <a:p>
            <a:pPr lvl="2"/>
            <a:r>
              <a:rPr lang="en-US" dirty="0" smtClean="0"/>
              <a:t>Third level</a:t>
            </a:r>
          </a:p>
          <a:p>
            <a:pPr lvl="1"/>
            <a:r>
              <a:rPr lang="en-US" dirty="0" smtClean="0"/>
              <a:t>Second level text</a:t>
            </a:r>
          </a:p>
          <a:p>
            <a:pPr marL="857250" marR="0" lvl="2" indent="-171450" algn="l" defTabSz="685800" rtl="0" eaLnBrk="1" fontAlgn="auto" latinLnBrk="0" hangingPunct="1">
              <a:lnSpc>
                <a:spcPts val="1725"/>
              </a:lnSpc>
              <a:spcBef>
                <a:spcPts val="375"/>
              </a:spcBef>
              <a:spcAft>
                <a:spcPts val="0"/>
              </a:spcAft>
              <a:buClr>
                <a:srgbClr val="005BBB"/>
              </a:buClr>
              <a:buSzTx/>
              <a:buFont typeface="LucidaGrande" charset="0"/>
              <a:buChar char="-"/>
              <a:tabLst/>
              <a:defRPr/>
            </a:pPr>
            <a:r>
              <a:rPr lang="en-US" dirty="0" smtClean="0"/>
              <a:t>Third level</a:t>
            </a:r>
          </a:p>
          <a:p>
            <a:pPr lvl="0"/>
            <a:r>
              <a:rPr lang="en-US" dirty="0" smtClean="0"/>
              <a:t>CLICK TO EDIT MASTER TEXT STYLES</a:t>
            </a:r>
          </a:p>
          <a:p>
            <a:pPr lvl="1"/>
            <a:r>
              <a:rPr lang="en-US" dirty="0" smtClean="0"/>
              <a:t>Second level text </a:t>
            </a:r>
          </a:p>
          <a:p>
            <a:pPr lvl="2"/>
            <a:r>
              <a:rPr lang="en-US" dirty="0" smtClean="0"/>
              <a:t>Third level</a:t>
            </a:r>
          </a:p>
          <a:p>
            <a:pPr marL="857250" marR="0" lvl="2" indent="-171450" algn="l" defTabSz="685800" rtl="0" eaLnBrk="1" fontAlgn="auto" latinLnBrk="0" hangingPunct="1">
              <a:lnSpc>
                <a:spcPts val="1725"/>
              </a:lnSpc>
              <a:spcBef>
                <a:spcPts val="375"/>
              </a:spcBef>
              <a:spcAft>
                <a:spcPts val="0"/>
              </a:spcAft>
              <a:buClr>
                <a:srgbClr val="005BBB"/>
              </a:buClr>
              <a:buSzTx/>
              <a:buFont typeface="LucidaGrande" charset="0"/>
              <a:buChar char="-"/>
              <a:tabLst/>
              <a:defRPr/>
            </a:pPr>
            <a:r>
              <a:rPr lang="en-US" dirty="0" smtClean="0"/>
              <a:t>Third level</a:t>
            </a:r>
          </a:p>
        </p:txBody>
      </p:sp>
    </p:spTree>
    <p:extLst>
      <p:ext uri="{BB962C8B-B14F-4D97-AF65-F5344CB8AC3E}">
        <p14:creationId xmlns:p14="http://schemas.microsoft.com/office/powerpoint/2010/main" val="54941200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15" name="Picture Placeholder 2"/>
          <p:cNvSpPr>
            <a:spLocks noGrp="1" noChangeAspect="1"/>
          </p:cNvSpPr>
          <p:nvPr>
            <p:ph type="pic" idx="13"/>
          </p:nvPr>
        </p:nvSpPr>
        <p:spPr>
          <a:xfrm>
            <a:off x="3823924" y="873940"/>
            <a:ext cx="5320076" cy="5987235"/>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dirty="0" smtClean="0"/>
          </a:p>
          <a:p>
            <a:r>
              <a:rPr lang="en-US" dirty="0" smtClean="0"/>
              <a:t>Drag picture to placeholder or click icon to add</a:t>
            </a:r>
            <a:endParaRPr lang="en-US" dirty="0"/>
          </a:p>
        </p:txBody>
      </p:sp>
      <p:sp>
        <p:nvSpPr>
          <p:cNvPr id="6" name="Title 3"/>
          <p:cNvSpPr>
            <a:spLocks noGrp="1"/>
          </p:cNvSpPr>
          <p:nvPr>
            <p:ph type="title" hasCustomPrompt="1"/>
          </p:nvPr>
        </p:nvSpPr>
        <p:spPr>
          <a:xfrm>
            <a:off x="427101" y="1320800"/>
            <a:ext cx="3201490" cy="716084"/>
          </a:xfrm>
          <a:prstGeom prst="rect">
            <a:avLst/>
          </a:prstGeom>
        </p:spPr>
        <p:txBody>
          <a:bodyPr anchor="b">
            <a:normAutofit/>
          </a:bodyPr>
          <a:lstStyle>
            <a:lvl1pPr>
              <a:lnSpc>
                <a:spcPct val="80000"/>
              </a:lnSpc>
              <a:defRPr sz="2700">
                <a:solidFill>
                  <a:srgbClr val="005BBB"/>
                </a:solidFill>
                <a:latin typeface="Georgia" charset="0"/>
                <a:ea typeface="Georgia" charset="0"/>
                <a:cs typeface="Georgia" charset="0"/>
              </a:defRPr>
            </a:lvl1pPr>
          </a:lstStyle>
          <a:p>
            <a:r>
              <a:rPr lang="en-US" dirty="0" smtClean="0"/>
              <a:t>Click to edit title</a:t>
            </a:r>
            <a:endParaRPr lang="en-US" dirty="0"/>
          </a:p>
        </p:txBody>
      </p:sp>
      <p:sp>
        <p:nvSpPr>
          <p:cNvPr id="8" name="Text Placeholder 2"/>
          <p:cNvSpPr>
            <a:spLocks noGrp="1"/>
          </p:cNvSpPr>
          <p:nvPr>
            <p:ph type="body" idx="1" hasCustomPrompt="1"/>
          </p:nvPr>
        </p:nvSpPr>
        <p:spPr>
          <a:xfrm>
            <a:off x="427102" y="2189263"/>
            <a:ext cx="3001899" cy="2768327"/>
          </a:xfrm>
          <a:prstGeom prst="rect">
            <a:avLst/>
          </a:prstGeom>
        </p:spPr>
        <p:txBody>
          <a:bodyPr>
            <a:noAutofit/>
          </a:bodyPr>
          <a:lstStyle>
            <a:lvl1pPr marL="0" indent="0">
              <a:lnSpc>
                <a:spcPts val="1950"/>
              </a:lnSpc>
              <a:buNone/>
              <a:defRPr sz="1350" b="0" i="0" spc="-38" baseline="0">
                <a:solidFill>
                  <a:schemeClr val="tx1"/>
                </a:solidFill>
                <a:latin typeface="Arial" charset="0"/>
                <a:ea typeface="Arial" charset="0"/>
                <a:cs typeface="Arial"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r>
              <a:rPr lang="en-US" dirty="0" err="1" smtClean="0"/>
              <a:t>Em</a:t>
            </a:r>
            <a:r>
              <a:rPr lang="en-US" dirty="0" smtClean="0"/>
              <a:t> </a:t>
            </a:r>
            <a:r>
              <a:rPr lang="en-US" dirty="0" err="1" smtClean="0"/>
              <a:t>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Mauris</a:t>
            </a:r>
            <a:r>
              <a:rPr lang="en-US" dirty="0" smtClean="0"/>
              <a:t> </a:t>
            </a:r>
            <a:r>
              <a:rPr lang="en-US" dirty="0" err="1" smtClean="0"/>
              <a:t>vehicula</a:t>
            </a:r>
            <a:r>
              <a:rPr lang="en-US" dirty="0" smtClean="0"/>
              <a:t> dui in </a:t>
            </a:r>
            <a:r>
              <a:rPr lang="en-US" dirty="0" err="1" smtClean="0"/>
              <a:t>neque</a:t>
            </a:r>
            <a:r>
              <a:rPr lang="en-US" dirty="0" smtClean="0"/>
              <a:t> </a:t>
            </a:r>
            <a:r>
              <a:rPr lang="en-US" dirty="0" err="1" smtClean="0"/>
              <a:t>dignissim</a:t>
            </a:r>
            <a:r>
              <a:rPr lang="en-US" dirty="0" smtClean="0"/>
              <a:t>, in </a:t>
            </a:r>
            <a:r>
              <a:rPr lang="en-US" dirty="0" err="1" smtClean="0"/>
              <a:t>aliquet</a:t>
            </a:r>
            <a:r>
              <a:rPr lang="en-US" dirty="0" smtClean="0"/>
              <a:t> </a:t>
            </a:r>
            <a:r>
              <a:rPr lang="en-US" dirty="0" err="1" smtClean="0"/>
              <a:t>nisl</a:t>
            </a:r>
            <a:r>
              <a:rPr lang="en-US" dirty="0" smtClean="0"/>
              <a:t> </a:t>
            </a:r>
            <a:r>
              <a:rPr lang="en-US" dirty="0" err="1" smtClean="0"/>
              <a:t>varius</a:t>
            </a:r>
            <a:r>
              <a:rPr lang="en-US" dirty="0" smtClean="0"/>
              <a:t>. </a:t>
            </a:r>
            <a:r>
              <a:rPr lang="en-US" dirty="0" err="1" smtClean="0"/>
              <a:t>Sed</a:t>
            </a:r>
            <a:r>
              <a:rPr lang="en-US" dirty="0" smtClean="0"/>
              <a:t> a </a:t>
            </a:r>
            <a:r>
              <a:rPr lang="en-US" dirty="0" err="1" smtClean="0"/>
              <a:t>erat</a:t>
            </a:r>
            <a:r>
              <a:rPr lang="en-US" dirty="0" smtClean="0"/>
              <a:t> </a:t>
            </a:r>
            <a:r>
              <a:rPr lang="en-US" dirty="0" err="1" smtClean="0"/>
              <a:t>ut</a:t>
            </a:r>
            <a:r>
              <a:rPr lang="en-US" dirty="0" smtClean="0"/>
              <a:t> magna </a:t>
            </a:r>
            <a:r>
              <a:rPr lang="en-US" dirty="0" err="1" smtClean="0"/>
              <a:t>vulputate</a:t>
            </a:r>
            <a:r>
              <a:rPr lang="en-US" dirty="0" smtClean="0"/>
              <a:t> </a:t>
            </a:r>
            <a:r>
              <a:rPr lang="en-US" dirty="0" err="1" smtClean="0"/>
              <a:t>feugiat</a:t>
            </a:r>
            <a:r>
              <a:rPr lang="en-US" dirty="0" smtClean="0"/>
              <a:t>. </a:t>
            </a:r>
            <a:r>
              <a:rPr lang="en-US" dirty="0" err="1" smtClean="0"/>
              <a:t>Quisque</a:t>
            </a:r>
            <a:r>
              <a:rPr lang="en-US" dirty="0" smtClean="0"/>
              <a:t> </a:t>
            </a:r>
            <a:r>
              <a:rPr lang="en-US" dirty="0" err="1" smtClean="0"/>
              <a:t>varius</a:t>
            </a:r>
            <a:r>
              <a:rPr lang="en-US" dirty="0" smtClean="0"/>
              <a:t> and libero </a:t>
            </a:r>
            <a:r>
              <a:rPr lang="en-US" dirty="0" err="1" smtClean="0"/>
              <a:t>placerat</a:t>
            </a:r>
            <a:r>
              <a:rPr lang="en-US" dirty="0" smtClean="0"/>
              <a:t> </a:t>
            </a:r>
            <a:r>
              <a:rPr lang="en-US" dirty="0" err="1" smtClean="0"/>
              <a:t>erat</a:t>
            </a:r>
            <a:r>
              <a:rPr lang="en-US" dirty="0" smtClean="0"/>
              <a:t> </a:t>
            </a:r>
            <a:r>
              <a:rPr lang="en-US" dirty="0" err="1" smtClean="0"/>
              <a:t>lobortis</a:t>
            </a:r>
            <a:r>
              <a:rPr lang="en-US" dirty="0" smtClean="0"/>
              <a:t> </a:t>
            </a:r>
            <a:r>
              <a:rPr lang="en-US" dirty="0" err="1" smtClean="0"/>
              <a:t>congue</a:t>
            </a:r>
            <a:r>
              <a:rPr lang="en-US" dirty="0" smtClean="0"/>
              <a:t>. Integer a </a:t>
            </a:r>
            <a:r>
              <a:rPr lang="en-US" dirty="0" err="1" smtClean="0"/>
              <a:t>arcu</a:t>
            </a:r>
            <a:r>
              <a:rPr lang="en-US" dirty="0" smtClean="0"/>
              <a:t> </a:t>
            </a:r>
            <a:r>
              <a:rPr lang="en-US" dirty="0" err="1" smtClean="0"/>
              <a:t>vel</a:t>
            </a:r>
            <a:r>
              <a:rPr lang="en-US" dirty="0" smtClean="0"/>
              <a:t> ante </a:t>
            </a:r>
            <a:r>
              <a:rPr lang="en-US" dirty="0" err="1" smtClean="0"/>
              <a:t>bibendum</a:t>
            </a:r>
            <a:r>
              <a:rPr lang="en-US" dirty="0" smtClean="0"/>
              <a:t> </a:t>
            </a:r>
            <a:r>
              <a:rPr lang="en-US" dirty="0" err="1" smtClean="0"/>
              <a:t>scelerisque</a:t>
            </a:r>
            <a:r>
              <a:rPr lang="en-US" dirty="0" smtClean="0"/>
              <a:t>. Class </a:t>
            </a:r>
            <a:r>
              <a:rPr lang="en-US" dirty="0" err="1" smtClean="0"/>
              <a:t>aptent</a:t>
            </a:r>
            <a:r>
              <a:rPr lang="en-US" dirty="0" smtClean="0"/>
              <a:t> </a:t>
            </a:r>
            <a:r>
              <a:rPr lang="en-US" dirty="0" err="1" smtClean="0"/>
              <a:t>taciti</a:t>
            </a:r>
            <a:r>
              <a:rPr lang="en-US" dirty="0" smtClean="0"/>
              <a:t> </a:t>
            </a:r>
            <a:r>
              <a:rPr lang="en-US" dirty="0" err="1" smtClean="0"/>
              <a:t>sociosqu</a:t>
            </a:r>
            <a:r>
              <a:rPr lang="en-US" dirty="0" smtClean="0"/>
              <a:t> ad </a:t>
            </a:r>
            <a:r>
              <a:rPr lang="en-US" dirty="0" err="1" smtClean="0"/>
              <a:t>litora</a:t>
            </a:r>
            <a:r>
              <a:rPr lang="en-US" dirty="0" smtClean="0"/>
              <a:t> </a:t>
            </a:r>
            <a:r>
              <a:rPr lang="en-US" dirty="0" err="1" smtClean="0"/>
              <a:t>torquent</a:t>
            </a:r>
            <a:r>
              <a:rPr lang="en-US" dirty="0" smtClean="0"/>
              <a:t>.</a:t>
            </a:r>
            <a:endParaRPr lang="en-US" dirty="0"/>
          </a:p>
        </p:txBody>
      </p:sp>
    </p:spTree>
    <p:extLst>
      <p:ext uri="{BB962C8B-B14F-4D97-AF65-F5344CB8AC3E}">
        <p14:creationId xmlns:p14="http://schemas.microsoft.com/office/powerpoint/2010/main" val="174804058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15" name="Picture Placeholder 2"/>
          <p:cNvSpPr>
            <a:spLocks noGrp="1" noChangeAspect="1"/>
          </p:cNvSpPr>
          <p:nvPr>
            <p:ph type="pic" idx="13"/>
          </p:nvPr>
        </p:nvSpPr>
        <p:spPr>
          <a:xfrm>
            <a:off x="3835974" y="873940"/>
            <a:ext cx="5308027" cy="3125458"/>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dirty="0" smtClean="0"/>
          </a:p>
          <a:p>
            <a:r>
              <a:rPr lang="en-US" dirty="0" smtClean="0"/>
              <a:t>Drag picture to placeholder or click icon to add</a:t>
            </a:r>
            <a:endParaRPr lang="en-US" dirty="0"/>
          </a:p>
        </p:txBody>
      </p:sp>
      <p:sp>
        <p:nvSpPr>
          <p:cNvPr id="6" name="Title 3"/>
          <p:cNvSpPr>
            <a:spLocks noGrp="1"/>
          </p:cNvSpPr>
          <p:nvPr>
            <p:ph type="title" hasCustomPrompt="1"/>
          </p:nvPr>
        </p:nvSpPr>
        <p:spPr>
          <a:xfrm>
            <a:off x="427101" y="1320800"/>
            <a:ext cx="3201490" cy="716084"/>
          </a:xfrm>
          <a:prstGeom prst="rect">
            <a:avLst/>
          </a:prstGeom>
        </p:spPr>
        <p:txBody>
          <a:bodyPr anchor="b">
            <a:normAutofit/>
          </a:bodyPr>
          <a:lstStyle>
            <a:lvl1pPr>
              <a:lnSpc>
                <a:spcPct val="80000"/>
              </a:lnSpc>
              <a:defRPr sz="2700">
                <a:solidFill>
                  <a:srgbClr val="005BBB"/>
                </a:solidFill>
                <a:latin typeface="Georgia" charset="0"/>
                <a:ea typeface="Georgia" charset="0"/>
                <a:cs typeface="Georgia" charset="0"/>
              </a:defRPr>
            </a:lvl1pPr>
          </a:lstStyle>
          <a:p>
            <a:r>
              <a:rPr lang="en-US" dirty="0" smtClean="0"/>
              <a:t>Click to edit title</a:t>
            </a:r>
            <a:endParaRPr lang="en-US" dirty="0"/>
          </a:p>
        </p:txBody>
      </p:sp>
      <p:sp>
        <p:nvSpPr>
          <p:cNvPr id="7" name="Picture Placeholder 2"/>
          <p:cNvSpPr>
            <a:spLocks noGrp="1" noChangeAspect="1"/>
          </p:cNvSpPr>
          <p:nvPr>
            <p:ph type="pic" idx="14"/>
          </p:nvPr>
        </p:nvSpPr>
        <p:spPr>
          <a:xfrm>
            <a:off x="3835973" y="3998296"/>
            <a:ext cx="2701892" cy="2857500"/>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dirty="0" smtClean="0"/>
          </a:p>
          <a:p>
            <a:r>
              <a:rPr lang="en-US" dirty="0" smtClean="0"/>
              <a:t>Drag picture to placeholder or click icon to add</a:t>
            </a:r>
            <a:endParaRPr lang="en-US" dirty="0"/>
          </a:p>
        </p:txBody>
      </p:sp>
      <p:sp>
        <p:nvSpPr>
          <p:cNvPr id="9" name="Picture Placeholder 2"/>
          <p:cNvSpPr>
            <a:spLocks noGrp="1" noChangeAspect="1"/>
          </p:cNvSpPr>
          <p:nvPr>
            <p:ph type="pic" idx="15"/>
          </p:nvPr>
        </p:nvSpPr>
        <p:spPr>
          <a:xfrm>
            <a:off x="6525817" y="3998296"/>
            <a:ext cx="2618184" cy="2857500"/>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dirty="0" smtClean="0"/>
          </a:p>
          <a:p>
            <a:r>
              <a:rPr lang="en-US" dirty="0" smtClean="0"/>
              <a:t>Drag picture to placeholder or click icon to add</a:t>
            </a:r>
            <a:endParaRPr lang="en-US" dirty="0"/>
          </a:p>
        </p:txBody>
      </p:sp>
      <p:sp>
        <p:nvSpPr>
          <p:cNvPr id="10" name="Text Placeholder 2"/>
          <p:cNvSpPr>
            <a:spLocks noGrp="1"/>
          </p:cNvSpPr>
          <p:nvPr>
            <p:ph type="body" idx="1" hasCustomPrompt="1"/>
          </p:nvPr>
        </p:nvSpPr>
        <p:spPr>
          <a:xfrm>
            <a:off x="427102" y="2189263"/>
            <a:ext cx="3001899" cy="2768327"/>
          </a:xfrm>
          <a:prstGeom prst="rect">
            <a:avLst/>
          </a:prstGeom>
        </p:spPr>
        <p:txBody>
          <a:bodyPr>
            <a:noAutofit/>
          </a:bodyPr>
          <a:lstStyle>
            <a:lvl1pPr marL="0" indent="0">
              <a:lnSpc>
                <a:spcPts val="1950"/>
              </a:lnSpc>
              <a:buNone/>
              <a:defRPr sz="1350" b="0" i="0" spc="-38" baseline="0">
                <a:solidFill>
                  <a:schemeClr val="tx1"/>
                </a:solidFill>
                <a:latin typeface="Arial" charset="0"/>
                <a:ea typeface="Arial" charset="0"/>
                <a:cs typeface="Arial"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r>
              <a:rPr lang="en-US" dirty="0" err="1" smtClean="0"/>
              <a:t>Em</a:t>
            </a:r>
            <a:r>
              <a:rPr lang="en-US" dirty="0" smtClean="0"/>
              <a:t> </a:t>
            </a:r>
            <a:r>
              <a:rPr lang="en-US" dirty="0" err="1" smtClean="0"/>
              <a:t>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Mauris</a:t>
            </a:r>
            <a:r>
              <a:rPr lang="en-US" dirty="0" smtClean="0"/>
              <a:t> </a:t>
            </a:r>
            <a:r>
              <a:rPr lang="en-US" dirty="0" err="1" smtClean="0"/>
              <a:t>vehicula</a:t>
            </a:r>
            <a:r>
              <a:rPr lang="en-US" dirty="0" smtClean="0"/>
              <a:t> dui in </a:t>
            </a:r>
            <a:r>
              <a:rPr lang="en-US" dirty="0" err="1" smtClean="0"/>
              <a:t>neque</a:t>
            </a:r>
            <a:r>
              <a:rPr lang="en-US" dirty="0" smtClean="0"/>
              <a:t> </a:t>
            </a:r>
            <a:r>
              <a:rPr lang="en-US" dirty="0" err="1" smtClean="0"/>
              <a:t>dignissim</a:t>
            </a:r>
            <a:r>
              <a:rPr lang="en-US" dirty="0" smtClean="0"/>
              <a:t>, in </a:t>
            </a:r>
            <a:r>
              <a:rPr lang="en-US" dirty="0" err="1" smtClean="0"/>
              <a:t>aliquet</a:t>
            </a:r>
            <a:r>
              <a:rPr lang="en-US" dirty="0" smtClean="0"/>
              <a:t> </a:t>
            </a:r>
            <a:r>
              <a:rPr lang="en-US" dirty="0" err="1" smtClean="0"/>
              <a:t>nisl</a:t>
            </a:r>
            <a:r>
              <a:rPr lang="en-US" dirty="0" smtClean="0"/>
              <a:t> </a:t>
            </a:r>
            <a:r>
              <a:rPr lang="en-US" dirty="0" err="1" smtClean="0"/>
              <a:t>varius</a:t>
            </a:r>
            <a:r>
              <a:rPr lang="en-US" dirty="0" smtClean="0"/>
              <a:t>. </a:t>
            </a:r>
            <a:r>
              <a:rPr lang="en-US" dirty="0" err="1" smtClean="0"/>
              <a:t>Sed</a:t>
            </a:r>
            <a:r>
              <a:rPr lang="en-US" dirty="0" smtClean="0"/>
              <a:t> a </a:t>
            </a:r>
            <a:r>
              <a:rPr lang="en-US" dirty="0" err="1" smtClean="0"/>
              <a:t>erat</a:t>
            </a:r>
            <a:r>
              <a:rPr lang="en-US" dirty="0" smtClean="0"/>
              <a:t> </a:t>
            </a:r>
            <a:r>
              <a:rPr lang="en-US" dirty="0" err="1" smtClean="0"/>
              <a:t>ut</a:t>
            </a:r>
            <a:r>
              <a:rPr lang="en-US" dirty="0" smtClean="0"/>
              <a:t> magna </a:t>
            </a:r>
            <a:r>
              <a:rPr lang="en-US" dirty="0" err="1" smtClean="0"/>
              <a:t>vulputate</a:t>
            </a:r>
            <a:r>
              <a:rPr lang="en-US" dirty="0" smtClean="0"/>
              <a:t> </a:t>
            </a:r>
            <a:r>
              <a:rPr lang="en-US" dirty="0" err="1" smtClean="0"/>
              <a:t>feugiat</a:t>
            </a:r>
            <a:r>
              <a:rPr lang="en-US" dirty="0" smtClean="0"/>
              <a:t>. </a:t>
            </a:r>
            <a:r>
              <a:rPr lang="en-US" dirty="0" err="1" smtClean="0"/>
              <a:t>Quisque</a:t>
            </a:r>
            <a:r>
              <a:rPr lang="en-US" dirty="0" smtClean="0"/>
              <a:t> </a:t>
            </a:r>
            <a:r>
              <a:rPr lang="en-US" dirty="0" err="1" smtClean="0"/>
              <a:t>varius</a:t>
            </a:r>
            <a:r>
              <a:rPr lang="en-US" dirty="0" smtClean="0"/>
              <a:t> and libero </a:t>
            </a:r>
            <a:r>
              <a:rPr lang="en-US" dirty="0" err="1" smtClean="0"/>
              <a:t>placerat</a:t>
            </a:r>
            <a:r>
              <a:rPr lang="en-US" dirty="0" smtClean="0"/>
              <a:t> </a:t>
            </a:r>
            <a:r>
              <a:rPr lang="en-US" dirty="0" err="1" smtClean="0"/>
              <a:t>erat</a:t>
            </a:r>
            <a:r>
              <a:rPr lang="en-US" dirty="0" smtClean="0"/>
              <a:t> </a:t>
            </a:r>
            <a:r>
              <a:rPr lang="en-US" dirty="0" err="1" smtClean="0"/>
              <a:t>lobortis</a:t>
            </a:r>
            <a:r>
              <a:rPr lang="en-US" dirty="0" smtClean="0"/>
              <a:t> </a:t>
            </a:r>
            <a:r>
              <a:rPr lang="en-US" dirty="0" err="1" smtClean="0"/>
              <a:t>congue</a:t>
            </a:r>
            <a:r>
              <a:rPr lang="en-US" dirty="0" smtClean="0"/>
              <a:t>. Integer a </a:t>
            </a:r>
            <a:r>
              <a:rPr lang="en-US" dirty="0" err="1" smtClean="0"/>
              <a:t>arcu</a:t>
            </a:r>
            <a:r>
              <a:rPr lang="en-US" dirty="0" smtClean="0"/>
              <a:t> </a:t>
            </a:r>
            <a:r>
              <a:rPr lang="en-US" dirty="0" err="1" smtClean="0"/>
              <a:t>vel</a:t>
            </a:r>
            <a:r>
              <a:rPr lang="en-US" dirty="0" smtClean="0"/>
              <a:t> ante </a:t>
            </a:r>
            <a:r>
              <a:rPr lang="en-US" dirty="0" err="1" smtClean="0"/>
              <a:t>bibendum</a:t>
            </a:r>
            <a:r>
              <a:rPr lang="en-US" dirty="0" smtClean="0"/>
              <a:t> </a:t>
            </a:r>
            <a:r>
              <a:rPr lang="en-US" dirty="0" err="1" smtClean="0"/>
              <a:t>scelerisque</a:t>
            </a:r>
            <a:r>
              <a:rPr lang="en-US" dirty="0" smtClean="0"/>
              <a:t>. Class </a:t>
            </a:r>
            <a:r>
              <a:rPr lang="en-US" dirty="0" err="1" smtClean="0"/>
              <a:t>aptent</a:t>
            </a:r>
            <a:r>
              <a:rPr lang="en-US" dirty="0" smtClean="0"/>
              <a:t> </a:t>
            </a:r>
            <a:r>
              <a:rPr lang="en-US" dirty="0" err="1" smtClean="0"/>
              <a:t>taciti</a:t>
            </a:r>
            <a:r>
              <a:rPr lang="en-US" dirty="0" smtClean="0"/>
              <a:t> </a:t>
            </a:r>
            <a:r>
              <a:rPr lang="en-US" dirty="0" err="1" smtClean="0"/>
              <a:t>sociosqu</a:t>
            </a:r>
            <a:r>
              <a:rPr lang="en-US" dirty="0" smtClean="0"/>
              <a:t> ad </a:t>
            </a:r>
            <a:r>
              <a:rPr lang="en-US" dirty="0" err="1" smtClean="0"/>
              <a:t>litora</a:t>
            </a:r>
            <a:r>
              <a:rPr lang="en-US" dirty="0" smtClean="0"/>
              <a:t> </a:t>
            </a:r>
            <a:r>
              <a:rPr lang="en-US" dirty="0" err="1" smtClean="0"/>
              <a:t>torquent</a:t>
            </a:r>
            <a:r>
              <a:rPr lang="en-US" dirty="0" smtClean="0"/>
              <a:t>.</a:t>
            </a:r>
            <a:endParaRPr lang="en-US" dirty="0"/>
          </a:p>
        </p:txBody>
      </p:sp>
    </p:spTree>
    <p:extLst>
      <p:ext uri="{BB962C8B-B14F-4D97-AF65-F5344CB8AC3E}">
        <p14:creationId xmlns:p14="http://schemas.microsoft.com/office/powerpoint/2010/main" val="178727159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ull Width Photo">
    <p:spTree>
      <p:nvGrpSpPr>
        <p:cNvPr id="1" name=""/>
        <p:cNvGrpSpPr/>
        <p:nvPr/>
      </p:nvGrpSpPr>
      <p:grpSpPr>
        <a:xfrm>
          <a:off x="0" y="0"/>
          <a:ext cx="0" cy="0"/>
          <a:chOff x="0" y="0"/>
          <a:chExt cx="0" cy="0"/>
        </a:xfrm>
      </p:grpSpPr>
      <p:sp>
        <p:nvSpPr>
          <p:cNvPr id="15" name="Picture Placeholder 2"/>
          <p:cNvSpPr>
            <a:spLocks noGrp="1" noChangeAspect="1"/>
          </p:cNvSpPr>
          <p:nvPr>
            <p:ph type="pic" idx="13"/>
          </p:nvPr>
        </p:nvSpPr>
        <p:spPr>
          <a:xfrm>
            <a:off x="0" y="883920"/>
            <a:ext cx="9144000" cy="5974080"/>
          </a:xfrm>
          <a:prstGeom prst="rect">
            <a:avLst/>
          </a:prstGeom>
          <a:solidFill>
            <a:schemeClr val="bg2">
              <a:lumMod val="75000"/>
            </a:schemeClr>
          </a:solidFill>
          <a:ln>
            <a:no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dirty="0" smtClean="0"/>
          </a:p>
          <a:p>
            <a:r>
              <a:rPr lang="en-US" dirty="0" smtClean="0"/>
              <a:t>Drag picture to placeholder or click icon to add</a:t>
            </a:r>
            <a:endParaRPr lang="en-US" dirty="0"/>
          </a:p>
        </p:txBody>
      </p:sp>
    </p:spTree>
    <p:extLst>
      <p:ext uri="{BB962C8B-B14F-4D97-AF65-F5344CB8AC3E}">
        <p14:creationId xmlns:p14="http://schemas.microsoft.com/office/powerpoint/2010/main" val="78451944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01479" y="0"/>
            <a:ext cx="877204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6" algn="ctr"/>
            <a:r>
              <a:rPr lang="en-US" sz="1800" dirty="0" smtClean="0">
                <a:latin typeface="Arial" charset="0"/>
              </a:rPr>
              <a:t>‘-</a:t>
            </a:r>
            <a:endParaRPr lang="en-US" sz="1800" dirty="0">
              <a:latin typeface="Arial" charset="0"/>
            </a:endParaRPr>
          </a:p>
        </p:txBody>
      </p:sp>
      <p:sp>
        <p:nvSpPr>
          <p:cNvPr id="8" name="Title 1"/>
          <p:cNvSpPr txBox="1">
            <a:spLocks/>
          </p:cNvSpPr>
          <p:nvPr userDrawn="1"/>
        </p:nvSpPr>
        <p:spPr>
          <a:xfrm>
            <a:off x="1534334" y="1023930"/>
            <a:ext cx="6418317" cy="1402691"/>
          </a:xfrm>
          <a:prstGeom prst="rect">
            <a:avLst/>
          </a:prstGeom>
        </p:spPr>
        <p:txBody>
          <a:bodyPr anchor="t" anchorCtr="0">
            <a:normAutofit/>
          </a:bodyPr>
          <a:lstStyle>
            <a:lvl1pPr algn="l" defTabSz="685800" rtl="0" eaLnBrk="1" latinLnBrk="0" hangingPunct="1">
              <a:lnSpc>
                <a:spcPct val="80000"/>
              </a:lnSpc>
              <a:spcBef>
                <a:spcPct val="0"/>
              </a:spcBef>
              <a:buNone/>
              <a:defRPr sz="3600" b="1" i="0" kern="1200" baseline="0">
                <a:solidFill>
                  <a:schemeClr val="tx1"/>
                </a:solidFill>
                <a:latin typeface="Effra Trial Heavy" charset="0"/>
                <a:ea typeface="Effra Trial Heavy" charset="0"/>
                <a:cs typeface="Effra Trial Heavy" charset="0"/>
              </a:defRPr>
            </a:lvl1pPr>
          </a:lstStyle>
          <a:p>
            <a:endParaRPr lang="en-US" sz="3600" dirty="0">
              <a:latin typeface="Georgia" charset="0"/>
              <a:ea typeface="Georgia" charset="0"/>
              <a:cs typeface="Georgia" charset="0"/>
            </a:endParaRPr>
          </a:p>
        </p:txBody>
      </p:sp>
      <p:sp>
        <p:nvSpPr>
          <p:cNvPr id="9" name="Text Placeholder 2"/>
          <p:cNvSpPr txBox="1">
            <a:spLocks/>
          </p:cNvSpPr>
          <p:nvPr userDrawn="1"/>
        </p:nvSpPr>
        <p:spPr>
          <a:xfrm>
            <a:off x="1534334" y="2555889"/>
            <a:ext cx="6418317" cy="3078205"/>
          </a:xfrm>
          <a:prstGeom prst="rect">
            <a:avLst/>
          </a:prstGeom>
        </p:spPr>
        <p:txBody>
          <a:bodyPr>
            <a:noAutofit/>
          </a:bodyPr>
          <a:lstStyle>
            <a:lvl1pPr marL="0" indent="0" algn="l" defTabSz="685800" rtl="0" eaLnBrk="1" latinLnBrk="0" hangingPunct="1">
              <a:lnSpc>
                <a:spcPct val="100000"/>
              </a:lnSpc>
              <a:spcBef>
                <a:spcPts val="750"/>
              </a:spcBef>
              <a:buFont typeface="Arial" panose="020B0604020202020204" pitchFamily="34" charset="0"/>
              <a:buNone/>
              <a:defRPr sz="1200" b="0" i="0" kern="1200">
                <a:solidFill>
                  <a:srgbClr val="828383"/>
                </a:solidFill>
                <a:latin typeface="Museo Slab 100" charset="0"/>
                <a:ea typeface="Museo Slab 100" charset="0"/>
                <a:cs typeface="Museo Slab 100" charset="0"/>
              </a:defRPr>
            </a:lvl1pPr>
            <a:lvl2pPr marL="342900" indent="0" algn="l" defTabSz="685800" rtl="0" eaLnBrk="1" latinLnBrk="0" hangingPunct="1">
              <a:lnSpc>
                <a:spcPct val="90000"/>
              </a:lnSpc>
              <a:spcBef>
                <a:spcPts val="375"/>
              </a:spcBef>
              <a:buFont typeface="Arial" panose="020B0604020202020204" pitchFamily="34" charset="0"/>
              <a:buNone/>
              <a:defRPr sz="1500" kern="1200">
                <a:solidFill>
                  <a:schemeClr val="tx1">
                    <a:tint val="75000"/>
                  </a:schemeClr>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endParaRPr lang="en-US" sz="1200" dirty="0">
              <a:latin typeface="Arial" charset="0"/>
              <a:ea typeface="Arial" charset="0"/>
              <a:cs typeface="Arial" charset="0"/>
            </a:endParaRPr>
          </a:p>
        </p:txBody>
      </p:sp>
      <p:pic>
        <p:nvPicPr>
          <p:cNvPr id="14" name="Picture 13"/>
          <p:cNvPicPr>
            <a:picLocks noChangeAspect="1"/>
          </p:cNvPicPr>
          <p:nvPr userDrawn="1"/>
        </p:nvPicPr>
        <p:blipFill rotWithShape="1">
          <a:blip r:embed="rId11">
            <a:extLst>
              <a:ext uri="{28A0092B-C50C-407E-A947-70E740481C1C}">
                <a14:useLocalDpi xmlns:a14="http://schemas.microsoft.com/office/drawing/2010/main" val="0"/>
              </a:ext>
            </a:extLst>
          </a:blip>
          <a:srcRect/>
          <a:stretch/>
        </p:blipFill>
        <p:spPr>
          <a:xfrm>
            <a:off x="0" y="0"/>
            <a:ext cx="9143998" cy="6857999"/>
          </a:xfrm>
          <a:prstGeom prst="rect">
            <a:avLst/>
          </a:prstGeom>
        </p:spPr>
      </p:pic>
      <p:sp>
        <p:nvSpPr>
          <p:cNvPr id="12" name="Text Placeholder 11"/>
          <p:cNvSpPr>
            <a:spLocks noGrp="1"/>
          </p:cNvSpPr>
          <p:nvPr>
            <p:ph type="body" idx="1"/>
          </p:nvPr>
        </p:nvSpPr>
        <p:spPr>
          <a:xfrm>
            <a:off x="425196" y="2320111"/>
            <a:ext cx="7886700" cy="381338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13" name="Title Placeholder 12"/>
          <p:cNvSpPr>
            <a:spLocks noGrp="1"/>
          </p:cNvSpPr>
          <p:nvPr>
            <p:ph type="title"/>
          </p:nvPr>
        </p:nvSpPr>
        <p:spPr>
          <a:xfrm>
            <a:off x="425196" y="1316736"/>
            <a:ext cx="7886700" cy="868430"/>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11" name="Slide Number Placeholder 6"/>
          <p:cNvSpPr txBox="1">
            <a:spLocks/>
          </p:cNvSpPr>
          <p:nvPr userDrawn="1"/>
        </p:nvSpPr>
        <p:spPr>
          <a:xfrm>
            <a:off x="8284464" y="6221885"/>
            <a:ext cx="544068" cy="534516"/>
          </a:xfrm>
          <a:prstGeom prst="rect">
            <a:avLst/>
          </a:prstGeom>
        </p:spPr>
        <p:txBody>
          <a:bodyPr vert="horz" lIns="91440" tIns="45720" rIns="91440" bIns="45720" rtlCol="0" anchor="ctr"/>
          <a:lstStyle>
            <a:defPPr>
              <a:defRPr lang="en-US"/>
            </a:defPPr>
            <a:lvl1pPr marL="0" algn="r" defTabSz="685800" rtl="0" eaLnBrk="1" latinLnBrk="0" hangingPunct="1">
              <a:defRPr sz="1000" b="1" i="0" kern="1200">
                <a:solidFill>
                  <a:srgbClr val="828383"/>
                </a:solidFill>
                <a:latin typeface="Museo Slab 900" charset="0"/>
                <a:ea typeface="Museo Slab 900" charset="0"/>
                <a:cs typeface="Museo Slab 900"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2915D2C3-7EB9-F849-9C19-1CC92E2870ED}" type="slidenum">
              <a:rPr lang="en-US" sz="1200" b="1" smtClean="0">
                <a:solidFill>
                  <a:schemeClr val="tx1"/>
                </a:solidFill>
                <a:latin typeface="Arial" charset="0"/>
                <a:ea typeface="Arial" charset="0"/>
                <a:cs typeface="Arial" charset="0"/>
              </a:rPr>
              <a:pPr/>
              <a:t>‹#›</a:t>
            </a:fld>
            <a:endParaRPr lang="en-US" sz="1200" b="1" dirty="0">
              <a:solidFill>
                <a:schemeClr val="tx1"/>
              </a:solidFill>
              <a:latin typeface="Arial" charset="0"/>
              <a:ea typeface="Arial" charset="0"/>
              <a:cs typeface="Arial" charset="0"/>
            </a:endParaRPr>
          </a:p>
        </p:txBody>
      </p:sp>
      <p:pic>
        <p:nvPicPr>
          <p:cNvPr id="10" name="Picture 9"/>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256461" y="56223"/>
            <a:ext cx="5839539" cy="834219"/>
          </a:xfrm>
          <a:prstGeom prst="rect">
            <a:avLst/>
          </a:prstGeom>
        </p:spPr>
      </p:pic>
    </p:spTree>
    <p:extLst>
      <p:ext uri="{BB962C8B-B14F-4D97-AF65-F5344CB8AC3E}">
        <p14:creationId xmlns:p14="http://schemas.microsoft.com/office/powerpoint/2010/main" val="538035647"/>
      </p:ext>
    </p:extLst>
  </p:cSld>
  <p:clrMap bg1="lt1" tx1="dk1" bg2="lt2" tx2="dk2" accent1="accent1" accent2="accent2" accent3="accent3" accent4="accent4" accent5="accent5" accent6="accent6" hlink="hlink" folHlink="folHlink"/>
  <p:sldLayoutIdLst>
    <p:sldLayoutId id="2147483896" r:id="rId1"/>
    <p:sldLayoutId id="2147483894" r:id="rId2"/>
    <p:sldLayoutId id="2147483895" r:id="rId3"/>
    <p:sldLayoutId id="2147483897" r:id="rId4"/>
    <p:sldLayoutId id="2147483907" r:id="rId5"/>
    <p:sldLayoutId id="2147483898" r:id="rId6"/>
    <p:sldLayoutId id="2147483900" r:id="rId7"/>
    <p:sldLayoutId id="2147483906" r:id="rId8"/>
    <p:sldLayoutId id="2147483902" r:id="rId9"/>
  </p:sldLayoutIdLst>
  <p:timing>
    <p:tnLst>
      <p:par>
        <p:cTn id="1" dur="indefinite" restart="never" nodeType="tmRoot"/>
      </p:par>
    </p:tnLst>
  </p:timing>
  <p:hf hdr="0" dt="0"/>
  <p:txStyles>
    <p:titleStyle>
      <a:lvl1pPr algn="l" defTabSz="685800" rtl="0" eaLnBrk="1" latinLnBrk="0" hangingPunct="1">
        <a:lnSpc>
          <a:spcPct val="90000"/>
        </a:lnSpc>
        <a:spcBef>
          <a:spcPct val="0"/>
        </a:spcBef>
        <a:buNone/>
        <a:defRPr sz="2700" kern="1200">
          <a:solidFill>
            <a:schemeClr val="tx2"/>
          </a:solidFill>
          <a:latin typeface="Georgia" charset="0"/>
          <a:ea typeface="Georgia" charset="0"/>
          <a:cs typeface="Georgia" charset="0"/>
        </a:defRPr>
      </a:lvl1pPr>
    </p:titleStyle>
    <p:bodyStyle>
      <a:lvl1pPr marL="171450" indent="-171450" algn="l" defTabSz="685800" rtl="0" eaLnBrk="1" latinLnBrk="0" hangingPunct="1">
        <a:lnSpc>
          <a:spcPct val="90000"/>
        </a:lnSpc>
        <a:spcBef>
          <a:spcPts val="750"/>
        </a:spcBef>
        <a:buClr>
          <a:srgbClr val="005BBB"/>
        </a:buClr>
        <a:buFont typeface="Arial" panose="020B0604020202020204" pitchFamily="34" charset="0"/>
        <a:buChar char="•"/>
        <a:defRPr sz="1500" kern="1200" baseline="0">
          <a:solidFill>
            <a:schemeClr val="tx1"/>
          </a:solidFill>
          <a:latin typeface="Arial" charset="0"/>
          <a:ea typeface="Arial" charset="0"/>
          <a:cs typeface="Arial" charset="0"/>
        </a:defRPr>
      </a:lvl1pPr>
      <a:lvl2pPr marL="514350" indent="-171450" algn="l" defTabSz="685800" rtl="0" eaLnBrk="1" latinLnBrk="0" hangingPunct="1">
        <a:lnSpc>
          <a:spcPct val="90000"/>
        </a:lnSpc>
        <a:spcBef>
          <a:spcPts val="375"/>
        </a:spcBef>
        <a:buClr>
          <a:srgbClr val="005BBB"/>
        </a:buClr>
        <a:buFont typeface="Arial" panose="020B0604020202020204" pitchFamily="34" charset="0"/>
        <a:buChar char="•"/>
        <a:defRPr sz="1500" kern="1200" baseline="0">
          <a:solidFill>
            <a:schemeClr val="tx1"/>
          </a:solidFill>
          <a:latin typeface="Arial" charset="0"/>
          <a:ea typeface="Arial" charset="0"/>
          <a:cs typeface="Arial" charset="0"/>
        </a:defRPr>
      </a:lvl2pPr>
      <a:lvl3pPr marL="857250" indent="-171450" algn="l" defTabSz="685800" rtl="0" eaLnBrk="1" latinLnBrk="0" hangingPunct="1">
        <a:lnSpc>
          <a:spcPct val="90000"/>
        </a:lnSpc>
        <a:spcBef>
          <a:spcPts val="375"/>
        </a:spcBef>
        <a:buClr>
          <a:srgbClr val="005BBB"/>
        </a:buClr>
        <a:buFont typeface="LucidaGrande" charset="0"/>
        <a:buChar char="-"/>
        <a:defRPr sz="1350" kern="1200" baseline="0">
          <a:solidFill>
            <a:schemeClr val="tx1"/>
          </a:solidFill>
          <a:latin typeface="Arial" charset="0"/>
          <a:ea typeface="Arial" charset="0"/>
          <a:cs typeface="Arial" charset="0"/>
        </a:defRPr>
      </a:lvl3pPr>
      <a:lvl4pPr marL="1200150" indent="-171450" algn="l" defTabSz="685800" rtl="0" eaLnBrk="1" latinLnBrk="0" hangingPunct="1">
        <a:lnSpc>
          <a:spcPct val="90000"/>
        </a:lnSpc>
        <a:spcBef>
          <a:spcPts val="375"/>
        </a:spcBef>
        <a:buClr>
          <a:srgbClr val="005BBB"/>
        </a:buClr>
        <a:buFont typeface="Arial" panose="020B0604020202020204" pitchFamily="34" charset="0"/>
        <a:buChar char="•"/>
        <a:defRPr sz="1350" kern="1200">
          <a:solidFill>
            <a:schemeClr val="tx1"/>
          </a:solidFill>
          <a:latin typeface="Arial" charset="0"/>
          <a:ea typeface="Arial" charset="0"/>
          <a:cs typeface="Arial" charset="0"/>
        </a:defRPr>
      </a:lvl4pPr>
      <a:lvl5pPr marL="1543050" indent="-171450" algn="l" defTabSz="685800" rtl="0" eaLnBrk="1" latinLnBrk="0" hangingPunct="1">
        <a:lnSpc>
          <a:spcPct val="90000"/>
        </a:lnSpc>
        <a:spcBef>
          <a:spcPts val="375"/>
        </a:spcBef>
        <a:buClr>
          <a:srgbClr val="005BBB"/>
        </a:buClr>
        <a:buFont typeface="Arial" panose="020B0604020202020204" pitchFamily="34" charset="0"/>
        <a:buChar char="•"/>
        <a:defRPr sz="1350" kern="1200">
          <a:solidFill>
            <a:schemeClr val="tx1"/>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880" userDrawn="1">
          <p15:clr>
            <a:srgbClr val="F26B43"/>
          </p15:clr>
        </p15:guide>
        <p15:guide id="2" pos="312" userDrawn="1">
          <p15:clr>
            <a:srgbClr val="F26B43"/>
          </p15:clr>
        </p15:guide>
        <p15:guide id="3" orient="horz" pos="4016" userDrawn="1">
          <p15:clr>
            <a:srgbClr val="F26B43"/>
          </p15:clr>
        </p15:guide>
        <p15:guide id="4" pos="5544" userDrawn="1">
          <p15:clr>
            <a:srgbClr val="F26B43"/>
          </p15:clr>
        </p15:guide>
        <p15:guide id="5" pos="216" userDrawn="1">
          <p15:clr>
            <a:srgbClr val="F26B43"/>
          </p15:clr>
        </p15:guide>
        <p15:guide id="6" pos="3348" userDrawn="1">
          <p15:clr>
            <a:srgbClr val="F26B43"/>
          </p15:clr>
        </p15:guide>
        <p15:guide id="7" pos="3528" userDrawn="1">
          <p15:clr>
            <a:srgbClr val="F26B43"/>
          </p15:clr>
        </p15:guide>
        <p15:guide id="8" pos="3384" userDrawn="1">
          <p15:clr>
            <a:srgbClr val="F26B43"/>
          </p15:clr>
        </p15:guide>
        <p15:guide id="9" orient="horz" pos="1848" userDrawn="1">
          <p15:clr>
            <a:srgbClr val="F26B43"/>
          </p15:clr>
        </p15:guide>
        <p15:guide id="10" orient="horz" pos="1896" userDrawn="1">
          <p15:clr>
            <a:srgbClr val="F26B43"/>
          </p15:clr>
        </p15:guide>
        <p15:guide id="11" orient="horz" pos="2880" userDrawn="1">
          <p15:clr>
            <a:srgbClr val="F26B43"/>
          </p15:clr>
        </p15:guide>
        <p15:guide id="12" orient="horz" pos="283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10.emf"/></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6.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33.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xml"/><Relationship Id="rId5" Type="http://schemas.openxmlformats.org/officeDocument/2006/relationships/image" Target="../media/image36.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493776" y="865716"/>
            <a:ext cx="8315373" cy="1352220"/>
          </a:xfrm>
        </p:spPr>
        <p:txBody>
          <a:bodyPr>
            <a:noAutofit/>
          </a:bodyPr>
          <a:lstStyle/>
          <a:p>
            <a:pPr>
              <a:lnSpc>
                <a:spcPct val="100000"/>
              </a:lnSpc>
            </a:pPr>
            <a:r>
              <a:rPr lang="en-US" sz="2200" b="0" dirty="0">
                <a:latin typeface="Georgia" panose="02040502050405020303" pitchFamily="18" charset="0"/>
                <a:cs typeface="Calibri" panose="020F0502020204030204" pitchFamily="34" charset="0"/>
              </a:rPr>
              <a:t>Preservation of Functional Connectivity Moderates the Impact of White Matter Tract Disruption on Cognition in Multiple </a:t>
            </a:r>
            <a:r>
              <a:rPr lang="en-US" sz="2200" b="0" dirty="0" smtClean="0">
                <a:latin typeface="Georgia" panose="02040502050405020303" pitchFamily="18" charset="0"/>
                <a:cs typeface="Calibri" panose="020F0502020204030204" pitchFamily="34" charset="0"/>
              </a:rPr>
              <a:t>Sclerosis</a:t>
            </a:r>
            <a:endParaRPr lang="en-US" sz="2200" dirty="0">
              <a:latin typeface="Georgia" panose="02040502050405020303" pitchFamily="18" charset="0"/>
              <a:cs typeface="Calibri" panose="020F0502020204030204" pitchFamily="34" charset="0"/>
            </a:endParaRPr>
          </a:p>
        </p:txBody>
      </p:sp>
      <p:pic>
        <p:nvPicPr>
          <p:cNvPr id="5" name="Picture 13" descr="bottom_bar"/>
          <p:cNvPicPr>
            <a:picLocks noChangeAspect="1" noChangeArrowheads="1"/>
          </p:cNvPicPr>
          <p:nvPr/>
        </p:nvPicPr>
        <p:blipFill rotWithShape="1">
          <a:blip r:embed="rId2">
            <a:extLst>
              <a:ext uri="{28A0092B-C50C-407E-A947-70E740481C1C}">
                <a14:useLocalDpi xmlns:a14="http://schemas.microsoft.com/office/drawing/2010/main" val="0"/>
              </a:ext>
            </a:extLst>
          </a:blip>
          <a:srcRect r="68114"/>
          <a:stretch/>
        </p:blipFill>
        <p:spPr bwMode="auto">
          <a:xfrm>
            <a:off x="3551345" y="5193192"/>
            <a:ext cx="2291478" cy="1122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93776" y="2551402"/>
            <a:ext cx="4966866" cy="2308324"/>
          </a:xfrm>
          <a:prstGeom prst="rect">
            <a:avLst/>
          </a:prstGeom>
          <a:noFill/>
        </p:spPr>
        <p:txBody>
          <a:bodyPr wrap="square" rtlCol="0">
            <a:spAutoFit/>
          </a:bodyPr>
          <a:lstStyle/>
          <a:p>
            <a:r>
              <a:rPr lang="en-US" sz="1200" dirty="0">
                <a:solidFill>
                  <a:schemeClr val="bg1"/>
                </a:solidFill>
                <a:latin typeface="Georgia" panose="02040502050405020303" pitchFamily="18" charset="0"/>
              </a:rPr>
              <a:t>Tom </a:t>
            </a:r>
            <a:r>
              <a:rPr lang="en-US" sz="1200" dirty="0" smtClean="0">
                <a:solidFill>
                  <a:schemeClr val="bg1"/>
                </a:solidFill>
                <a:latin typeface="Georgia" panose="02040502050405020303" pitchFamily="18" charset="0"/>
              </a:rPr>
              <a:t>Fuchs</a:t>
            </a:r>
            <a:r>
              <a:rPr lang="en-US" sz="1200" baseline="30000" dirty="0" smtClean="0">
                <a:solidFill>
                  <a:schemeClr val="bg1"/>
                </a:solidFill>
                <a:latin typeface="Georgia" panose="02040502050405020303" pitchFamily="18" charset="0"/>
              </a:rPr>
              <a:t>1</a:t>
            </a:r>
            <a:r>
              <a:rPr lang="en-US" sz="1200" dirty="0" smtClean="0">
                <a:solidFill>
                  <a:schemeClr val="bg1"/>
                </a:solidFill>
                <a:latin typeface="Georgia" panose="02040502050405020303" pitchFamily="18" charset="0"/>
              </a:rPr>
              <a:t>, </a:t>
            </a:r>
            <a:r>
              <a:rPr lang="en-US" sz="1200" dirty="0">
                <a:solidFill>
                  <a:schemeClr val="bg1"/>
                </a:solidFill>
                <a:latin typeface="Georgia" panose="02040502050405020303" pitchFamily="18" charset="0"/>
              </a:rPr>
              <a:t>Ralph </a:t>
            </a:r>
            <a:r>
              <a:rPr lang="en-US" sz="1200" dirty="0" smtClean="0">
                <a:solidFill>
                  <a:schemeClr val="bg1"/>
                </a:solidFill>
                <a:latin typeface="Georgia" panose="02040502050405020303" pitchFamily="18" charset="0"/>
              </a:rPr>
              <a:t>Benedict</a:t>
            </a:r>
            <a:r>
              <a:rPr lang="en-US" sz="1200" baseline="30000" dirty="0" smtClean="0">
                <a:solidFill>
                  <a:schemeClr val="bg1"/>
                </a:solidFill>
                <a:latin typeface="Georgia" panose="02040502050405020303" pitchFamily="18" charset="0"/>
              </a:rPr>
              <a:t>2</a:t>
            </a:r>
            <a:r>
              <a:rPr lang="en-US" sz="1200" dirty="0" smtClean="0">
                <a:solidFill>
                  <a:schemeClr val="bg1"/>
                </a:solidFill>
                <a:latin typeface="Georgia" panose="02040502050405020303" pitchFamily="18" charset="0"/>
              </a:rPr>
              <a:t>, </a:t>
            </a:r>
            <a:r>
              <a:rPr lang="en-US" sz="1200" dirty="0" err="1">
                <a:solidFill>
                  <a:schemeClr val="bg1"/>
                </a:solidFill>
                <a:latin typeface="Georgia" panose="02040502050405020303" pitchFamily="18" charset="0"/>
              </a:rPr>
              <a:t>Sanjeevani</a:t>
            </a:r>
            <a:r>
              <a:rPr lang="en-US" sz="1200" dirty="0">
                <a:solidFill>
                  <a:schemeClr val="bg1"/>
                </a:solidFill>
                <a:latin typeface="Georgia" panose="02040502050405020303" pitchFamily="18" charset="0"/>
              </a:rPr>
              <a:t> </a:t>
            </a:r>
            <a:r>
              <a:rPr lang="en-US" sz="1200" dirty="0" smtClean="0">
                <a:solidFill>
                  <a:schemeClr val="bg1"/>
                </a:solidFill>
                <a:latin typeface="Georgia" panose="02040502050405020303" pitchFamily="18" charset="0"/>
              </a:rPr>
              <a:t>Choudhery</a:t>
            </a:r>
            <a:r>
              <a:rPr lang="en-US" sz="1200" baseline="30000" dirty="0">
                <a:solidFill>
                  <a:schemeClr val="bg1"/>
                </a:solidFill>
                <a:latin typeface="Georgia" panose="02040502050405020303" pitchFamily="18" charset="0"/>
              </a:rPr>
              <a:t>1</a:t>
            </a:r>
            <a:r>
              <a:rPr lang="en-US" sz="1200" dirty="0" smtClean="0">
                <a:solidFill>
                  <a:schemeClr val="bg1"/>
                </a:solidFill>
                <a:latin typeface="Georgia" panose="02040502050405020303" pitchFamily="18" charset="0"/>
              </a:rPr>
              <a:t>, </a:t>
            </a:r>
            <a:r>
              <a:rPr lang="en-US" sz="1200" dirty="0">
                <a:solidFill>
                  <a:schemeClr val="bg1"/>
                </a:solidFill>
                <a:latin typeface="Georgia" panose="02040502050405020303" pitchFamily="18" charset="0"/>
              </a:rPr>
              <a:t>Xian </a:t>
            </a:r>
            <a:r>
              <a:rPr lang="en-US" sz="1200" dirty="0" smtClean="0">
                <a:solidFill>
                  <a:schemeClr val="bg1"/>
                </a:solidFill>
                <a:latin typeface="Georgia" panose="02040502050405020303" pitchFamily="18" charset="0"/>
              </a:rPr>
              <a:t>Li</a:t>
            </a:r>
            <a:r>
              <a:rPr lang="en-US" sz="1200" baseline="30000" dirty="0">
                <a:solidFill>
                  <a:schemeClr val="bg1"/>
                </a:solidFill>
                <a:latin typeface="Georgia" panose="02040502050405020303" pitchFamily="18" charset="0"/>
              </a:rPr>
              <a:t>1</a:t>
            </a:r>
            <a:r>
              <a:rPr lang="en-US" sz="1200" dirty="0" smtClean="0">
                <a:solidFill>
                  <a:schemeClr val="bg1"/>
                </a:solidFill>
                <a:latin typeface="Georgia" panose="02040502050405020303" pitchFamily="18" charset="0"/>
              </a:rPr>
              <a:t>, </a:t>
            </a:r>
            <a:r>
              <a:rPr lang="en-US" sz="1200" dirty="0">
                <a:solidFill>
                  <a:schemeClr val="bg1"/>
                </a:solidFill>
                <a:latin typeface="Georgia" panose="02040502050405020303" pitchFamily="18" charset="0"/>
              </a:rPr>
              <a:t>Keith </a:t>
            </a:r>
            <a:r>
              <a:rPr lang="en-US" sz="1200" dirty="0" smtClean="0">
                <a:solidFill>
                  <a:schemeClr val="bg1"/>
                </a:solidFill>
                <a:latin typeface="Georgia" panose="02040502050405020303" pitchFamily="18" charset="0"/>
              </a:rPr>
              <a:t>Carolus</a:t>
            </a:r>
            <a:r>
              <a:rPr lang="en-US" sz="1200" baseline="30000" dirty="0">
                <a:solidFill>
                  <a:schemeClr val="bg1"/>
                </a:solidFill>
                <a:latin typeface="Georgia" panose="02040502050405020303" pitchFamily="18" charset="0"/>
              </a:rPr>
              <a:t>1</a:t>
            </a:r>
            <a:r>
              <a:rPr lang="en-US" sz="1200" dirty="0" smtClean="0">
                <a:solidFill>
                  <a:schemeClr val="bg1"/>
                </a:solidFill>
                <a:latin typeface="Georgia" panose="02040502050405020303" pitchFamily="18" charset="0"/>
              </a:rPr>
              <a:t>, </a:t>
            </a:r>
            <a:r>
              <a:rPr lang="en-US" sz="1200" dirty="0">
                <a:solidFill>
                  <a:schemeClr val="bg1"/>
                </a:solidFill>
                <a:latin typeface="Georgia" panose="02040502050405020303" pitchFamily="18" charset="0"/>
              </a:rPr>
              <a:t>Matthew </a:t>
            </a:r>
            <a:r>
              <a:rPr lang="en-US" sz="1200" dirty="0" smtClean="0">
                <a:solidFill>
                  <a:schemeClr val="bg1"/>
                </a:solidFill>
                <a:latin typeface="Georgia" panose="02040502050405020303" pitchFamily="18" charset="0"/>
              </a:rPr>
              <a:t>Mallory</a:t>
            </a:r>
            <a:r>
              <a:rPr lang="en-US" sz="1200" baseline="30000" dirty="0">
                <a:solidFill>
                  <a:schemeClr val="bg1"/>
                </a:solidFill>
                <a:latin typeface="Georgia" panose="02040502050405020303" pitchFamily="18" charset="0"/>
              </a:rPr>
              <a:t>1</a:t>
            </a:r>
            <a:r>
              <a:rPr lang="en-US" sz="1200" dirty="0" smtClean="0">
                <a:solidFill>
                  <a:schemeClr val="bg1"/>
                </a:solidFill>
                <a:latin typeface="Georgia" panose="02040502050405020303" pitchFamily="18" charset="0"/>
              </a:rPr>
              <a:t>, </a:t>
            </a:r>
            <a:r>
              <a:rPr lang="en-US" sz="1200" dirty="0">
                <a:solidFill>
                  <a:schemeClr val="bg1"/>
                </a:solidFill>
                <a:latin typeface="Georgia" panose="02040502050405020303" pitchFamily="18" charset="0"/>
              </a:rPr>
              <a:t>Alexander </a:t>
            </a:r>
            <a:r>
              <a:rPr lang="en-US" sz="1200" dirty="0" smtClean="0">
                <a:solidFill>
                  <a:schemeClr val="bg1"/>
                </a:solidFill>
                <a:latin typeface="Georgia" panose="02040502050405020303" pitchFamily="18" charset="0"/>
              </a:rPr>
              <a:t>Bartnik</a:t>
            </a:r>
            <a:r>
              <a:rPr lang="en-US" sz="1200" baseline="30000" dirty="0">
                <a:solidFill>
                  <a:schemeClr val="bg1"/>
                </a:solidFill>
                <a:latin typeface="Georgia" panose="02040502050405020303" pitchFamily="18" charset="0"/>
              </a:rPr>
              <a:t>1</a:t>
            </a:r>
            <a:r>
              <a:rPr lang="en-US" sz="1200" dirty="0" smtClean="0">
                <a:solidFill>
                  <a:schemeClr val="bg1"/>
                </a:solidFill>
                <a:latin typeface="Georgia" panose="02040502050405020303" pitchFamily="18" charset="0"/>
              </a:rPr>
              <a:t>, </a:t>
            </a:r>
            <a:r>
              <a:rPr lang="en-US" sz="1200" dirty="0">
                <a:solidFill>
                  <a:schemeClr val="bg1"/>
                </a:solidFill>
                <a:latin typeface="Georgia" panose="02040502050405020303" pitchFamily="18" charset="0"/>
              </a:rPr>
              <a:t>Devon </a:t>
            </a:r>
            <a:r>
              <a:rPr lang="en-US" sz="1200" dirty="0" smtClean="0">
                <a:solidFill>
                  <a:schemeClr val="bg1"/>
                </a:solidFill>
                <a:latin typeface="Georgia" panose="02040502050405020303" pitchFamily="18" charset="0"/>
              </a:rPr>
              <a:t>Oship</a:t>
            </a:r>
            <a:r>
              <a:rPr lang="en-US" sz="1200" baseline="30000" dirty="0">
                <a:solidFill>
                  <a:schemeClr val="bg1"/>
                </a:solidFill>
                <a:latin typeface="Georgia" panose="02040502050405020303" pitchFamily="18" charset="0"/>
              </a:rPr>
              <a:t>1</a:t>
            </a:r>
            <a:r>
              <a:rPr lang="en-US" sz="1200" dirty="0" smtClean="0">
                <a:solidFill>
                  <a:schemeClr val="bg1"/>
                </a:solidFill>
                <a:latin typeface="Georgia" panose="02040502050405020303" pitchFamily="18" charset="0"/>
              </a:rPr>
              <a:t>, </a:t>
            </a:r>
            <a:r>
              <a:rPr lang="en-US" sz="1200" dirty="0" err="1">
                <a:solidFill>
                  <a:schemeClr val="bg1"/>
                </a:solidFill>
                <a:latin typeface="Georgia" panose="02040502050405020303" pitchFamily="18" charset="0"/>
              </a:rPr>
              <a:t>Faizan</a:t>
            </a:r>
            <a:r>
              <a:rPr lang="en-US" sz="1200" dirty="0">
                <a:solidFill>
                  <a:schemeClr val="bg1"/>
                </a:solidFill>
                <a:latin typeface="Georgia" panose="02040502050405020303" pitchFamily="18" charset="0"/>
              </a:rPr>
              <a:t> </a:t>
            </a:r>
            <a:r>
              <a:rPr lang="en-US" sz="1200" dirty="0" smtClean="0">
                <a:solidFill>
                  <a:schemeClr val="bg1"/>
                </a:solidFill>
                <a:latin typeface="Georgia" panose="02040502050405020303" pitchFamily="18" charset="0"/>
              </a:rPr>
              <a:t>Yasin</a:t>
            </a:r>
            <a:r>
              <a:rPr lang="en-US" sz="1200" baseline="30000" dirty="0">
                <a:solidFill>
                  <a:schemeClr val="bg1"/>
                </a:solidFill>
                <a:latin typeface="Georgia" panose="02040502050405020303" pitchFamily="18" charset="0"/>
              </a:rPr>
              <a:t>1</a:t>
            </a:r>
            <a:r>
              <a:rPr lang="en-US" sz="1200" dirty="0" smtClean="0">
                <a:solidFill>
                  <a:schemeClr val="bg1"/>
                </a:solidFill>
                <a:latin typeface="Georgia" panose="02040502050405020303" pitchFamily="18" charset="0"/>
              </a:rPr>
              <a:t>, </a:t>
            </a:r>
            <a:r>
              <a:rPr lang="en-US" sz="1200" dirty="0">
                <a:solidFill>
                  <a:schemeClr val="bg1"/>
                </a:solidFill>
                <a:latin typeface="Georgia" panose="02040502050405020303" pitchFamily="18" charset="0"/>
              </a:rPr>
              <a:t>Deepa </a:t>
            </a:r>
            <a:r>
              <a:rPr lang="en-US" sz="1200" dirty="0" smtClean="0">
                <a:solidFill>
                  <a:schemeClr val="bg1"/>
                </a:solidFill>
                <a:latin typeface="Georgia" panose="02040502050405020303" pitchFamily="18" charset="0"/>
              </a:rPr>
              <a:t>Ramasamy</a:t>
            </a:r>
            <a:r>
              <a:rPr lang="en-US" sz="1200" baseline="30000" dirty="0">
                <a:solidFill>
                  <a:schemeClr val="bg1"/>
                </a:solidFill>
                <a:latin typeface="Georgia" panose="02040502050405020303" pitchFamily="18" charset="0"/>
              </a:rPr>
              <a:t>1</a:t>
            </a:r>
            <a:r>
              <a:rPr lang="en-US" sz="1200" dirty="0" smtClean="0">
                <a:solidFill>
                  <a:schemeClr val="bg1"/>
                </a:solidFill>
                <a:latin typeface="Georgia" panose="02040502050405020303" pitchFamily="18" charset="0"/>
              </a:rPr>
              <a:t>, </a:t>
            </a:r>
            <a:r>
              <a:rPr lang="en-US" sz="1200" dirty="0" err="1">
                <a:solidFill>
                  <a:schemeClr val="bg1"/>
                </a:solidFill>
                <a:latin typeface="Georgia" panose="02040502050405020303" pitchFamily="18" charset="0"/>
              </a:rPr>
              <a:t>Dejan</a:t>
            </a:r>
            <a:r>
              <a:rPr lang="en-US" sz="1200" dirty="0">
                <a:solidFill>
                  <a:schemeClr val="bg1"/>
                </a:solidFill>
                <a:latin typeface="Georgia" panose="02040502050405020303" pitchFamily="18" charset="0"/>
              </a:rPr>
              <a:t> </a:t>
            </a:r>
            <a:r>
              <a:rPr lang="en-US" sz="1200" dirty="0" smtClean="0">
                <a:solidFill>
                  <a:schemeClr val="bg1"/>
                </a:solidFill>
                <a:latin typeface="Georgia" panose="02040502050405020303" pitchFamily="18" charset="0"/>
              </a:rPr>
              <a:t>Jakimovski</a:t>
            </a:r>
            <a:r>
              <a:rPr lang="en-US" sz="1200" baseline="30000" dirty="0">
                <a:solidFill>
                  <a:schemeClr val="bg1"/>
                </a:solidFill>
                <a:latin typeface="Georgia" panose="02040502050405020303" pitchFamily="18" charset="0"/>
              </a:rPr>
              <a:t>1</a:t>
            </a:r>
            <a:r>
              <a:rPr lang="en-US" sz="1200" dirty="0" smtClean="0">
                <a:solidFill>
                  <a:schemeClr val="bg1"/>
                </a:solidFill>
                <a:latin typeface="Georgia" panose="02040502050405020303" pitchFamily="18" charset="0"/>
              </a:rPr>
              <a:t>, </a:t>
            </a:r>
            <a:r>
              <a:rPr lang="en-US" sz="1200" dirty="0">
                <a:solidFill>
                  <a:schemeClr val="bg1"/>
                </a:solidFill>
                <a:latin typeface="Georgia" panose="02040502050405020303" pitchFamily="18" charset="0"/>
              </a:rPr>
              <a:t>Bianca </a:t>
            </a:r>
            <a:r>
              <a:rPr lang="en-US" sz="1200" dirty="0" smtClean="0">
                <a:solidFill>
                  <a:schemeClr val="bg1"/>
                </a:solidFill>
                <a:latin typeface="Georgia" panose="02040502050405020303" pitchFamily="18" charset="0"/>
              </a:rPr>
              <a:t>Weinstock-Guttman</a:t>
            </a:r>
            <a:r>
              <a:rPr lang="en-US" sz="1200" baseline="30000" dirty="0" smtClean="0">
                <a:solidFill>
                  <a:schemeClr val="bg1"/>
                </a:solidFill>
                <a:latin typeface="Georgia" panose="02040502050405020303" pitchFamily="18" charset="0"/>
              </a:rPr>
              <a:t>2</a:t>
            </a:r>
            <a:r>
              <a:rPr lang="en-US" sz="1200" dirty="0" smtClean="0">
                <a:solidFill>
                  <a:schemeClr val="bg1"/>
                </a:solidFill>
                <a:latin typeface="Georgia" panose="02040502050405020303" pitchFamily="18" charset="0"/>
              </a:rPr>
              <a:t>, </a:t>
            </a:r>
            <a:r>
              <a:rPr lang="en-US" sz="1200" dirty="0">
                <a:solidFill>
                  <a:schemeClr val="bg1"/>
                </a:solidFill>
                <a:latin typeface="Georgia" panose="02040502050405020303" pitchFamily="18" charset="0"/>
              </a:rPr>
              <a:t>Robert </a:t>
            </a:r>
            <a:r>
              <a:rPr lang="en-US" sz="1200" dirty="0" smtClean="0">
                <a:solidFill>
                  <a:schemeClr val="bg1"/>
                </a:solidFill>
                <a:latin typeface="Georgia" panose="02040502050405020303" pitchFamily="18" charset="0"/>
              </a:rPr>
              <a:t>Zivadinov</a:t>
            </a:r>
            <a:r>
              <a:rPr lang="en-US" sz="1200" baseline="30000" dirty="0">
                <a:solidFill>
                  <a:schemeClr val="bg1"/>
                </a:solidFill>
                <a:latin typeface="Georgia" panose="02040502050405020303" pitchFamily="18" charset="0"/>
              </a:rPr>
              <a:t>1</a:t>
            </a:r>
            <a:r>
              <a:rPr lang="en-US" sz="1200" dirty="0" smtClean="0">
                <a:solidFill>
                  <a:schemeClr val="bg1"/>
                </a:solidFill>
                <a:latin typeface="Georgia" panose="02040502050405020303" pitchFamily="18" charset="0"/>
              </a:rPr>
              <a:t>, </a:t>
            </a:r>
            <a:r>
              <a:rPr lang="en-US" sz="1200" dirty="0">
                <a:solidFill>
                  <a:schemeClr val="bg1"/>
                </a:solidFill>
                <a:latin typeface="Georgia" panose="02040502050405020303" pitchFamily="18" charset="0"/>
              </a:rPr>
              <a:t>Michael </a:t>
            </a:r>
            <a:r>
              <a:rPr lang="en-US" sz="1200" dirty="0" smtClean="0">
                <a:solidFill>
                  <a:schemeClr val="bg1"/>
                </a:solidFill>
                <a:latin typeface="Georgia" panose="02040502050405020303" pitchFamily="18" charset="0"/>
              </a:rPr>
              <a:t>Dwyer</a:t>
            </a:r>
            <a:r>
              <a:rPr lang="en-US" sz="1200" baseline="30000" dirty="0">
                <a:solidFill>
                  <a:schemeClr val="bg1"/>
                </a:solidFill>
                <a:latin typeface="Georgia" panose="02040502050405020303" pitchFamily="18" charset="0"/>
              </a:rPr>
              <a:t>1</a:t>
            </a:r>
            <a:endParaRPr lang="en-US" sz="1200" dirty="0">
              <a:solidFill>
                <a:schemeClr val="bg1"/>
              </a:solidFill>
              <a:latin typeface="Georgia" panose="02040502050405020303" pitchFamily="18" charset="0"/>
            </a:endParaRPr>
          </a:p>
          <a:p>
            <a:endParaRPr lang="en-US" sz="1200" dirty="0">
              <a:solidFill>
                <a:schemeClr val="bg1"/>
              </a:solidFill>
              <a:latin typeface="Georgia" panose="02040502050405020303" pitchFamily="18" charset="0"/>
            </a:endParaRPr>
          </a:p>
          <a:p>
            <a:r>
              <a:rPr lang="en-US" sz="1200" baseline="30000" dirty="0" smtClean="0">
                <a:solidFill>
                  <a:schemeClr val="bg1"/>
                </a:solidFill>
                <a:latin typeface="Georgia" panose="02040502050405020303" pitchFamily="18" charset="0"/>
              </a:rPr>
              <a:t>1</a:t>
            </a:r>
            <a:r>
              <a:rPr lang="en-US" sz="1200" dirty="0" smtClean="0">
                <a:solidFill>
                  <a:schemeClr val="bg1"/>
                </a:solidFill>
                <a:latin typeface="Georgia" panose="02040502050405020303" pitchFamily="18" charset="0"/>
              </a:rPr>
              <a:t>Buffalo </a:t>
            </a:r>
            <a:r>
              <a:rPr lang="en-US" sz="1200" dirty="0">
                <a:solidFill>
                  <a:schemeClr val="bg1"/>
                </a:solidFill>
                <a:latin typeface="Georgia" panose="02040502050405020303" pitchFamily="18" charset="0"/>
              </a:rPr>
              <a:t>Neuroimaging Analysis Center, Department of Neurology, Jacobs School of Medicine and Biomedical Sciences, University at Buffalo, State University of New York, Buffalo, NY, USA</a:t>
            </a:r>
          </a:p>
          <a:p>
            <a:r>
              <a:rPr lang="en-US" sz="1200" baseline="30000" dirty="0" smtClean="0">
                <a:solidFill>
                  <a:schemeClr val="bg1"/>
                </a:solidFill>
                <a:latin typeface="Georgia" panose="02040502050405020303" pitchFamily="18" charset="0"/>
              </a:rPr>
              <a:t>2</a:t>
            </a:r>
            <a:r>
              <a:rPr lang="en-US" sz="1200" dirty="0" smtClean="0">
                <a:solidFill>
                  <a:schemeClr val="bg1"/>
                </a:solidFill>
                <a:latin typeface="Georgia" panose="02040502050405020303" pitchFamily="18" charset="0"/>
              </a:rPr>
              <a:t>Jacobs </a:t>
            </a:r>
            <a:r>
              <a:rPr lang="en-US" sz="1200" dirty="0">
                <a:solidFill>
                  <a:schemeClr val="bg1"/>
                </a:solidFill>
                <a:latin typeface="Georgia" panose="02040502050405020303" pitchFamily="18" charset="0"/>
              </a:rPr>
              <a:t>Comprehensive Multiple Sclerosis Treatment and Research Center, Department of Neurology, Jacobs School of Medicine and Biomedical Sciences, University at Buffalo, State University of New York, Buffalo, NY, USA</a:t>
            </a:r>
          </a:p>
        </p:txBody>
      </p:sp>
    </p:spTree>
    <p:extLst>
      <p:ext uri="{BB962C8B-B14F-4D97-AF65-F5344CB8AC3E}">
        <p14:creationId xmlns:p14="http://schemas.microsoft.com/office/powerpoint/2010/main" val="14618222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425196" y="2185417"/>
            <a:ext cx="8391258" cy="3833246"/>
          </a:xfrm>
        </p:spPr>
        <p:txBody>
          <a:bodyPr/>
          <a:lstStyle/>
          <a:p>
            <a:pPr lvl="0"/>
            <a:r>
              <a:rPr lang="en-US" dirty="0">
                <a:latin typeface="Georgia" panose="02040502050405020303" pitchFamily="18" charset="0"/>
              </a:rPr>
              <a:t>Robert </a:t>
            </a:r>
            <a:r>
              <a:rPr lang="en-US" dirty="0" err="1">
                <a:latin typeface="Georgia" panose="02040502050405020303" pitchFamily="18" charset="0"/>
              </a:rPr>
              <a:t>Zivadinov</a:t>
            </a:r>
            <a:r>
              <a:rPr lang="en-US" dirty="0">
                <a:latin typeface="Georgia" panose="02040502050405020303" pitchFamily="18" charset="0"/>
              </a:rPr>
              <a:t> received personal compensation from </a:t>
            </a:r>
            <a:r>
              <a:rPr lang="en-US" dirty="0" err="1">
                <a:latin typeface="Georgia" panose="02040502050405020303" pitchFamily="18" charset="0"/>
              </a:rPr>
              <a:t>Teva</a:t>
            </a:r>
            <a:r>
              <a:rPr lang="en-US" dirty="0">
                <a:latin typeface="Georgia" panose="02040502050405020303" pitchFamily="18" charset="0"/>
              </a:rPr>
              <a:t> Pharmaceuticals, Biogen Idec, EMD </a:t>
            </a:r>
            <a:r>
              <a:rPr lang="en-US" dirty="0" err="1">
                <a:latin typeface="Georgia" panose="02040502050405020303" pitchFamily="18" charset="0"/>
              </a:rPr>
              <a:t>Serono</a:t>
            </a:r>
            <a:r>
              <a:rPr lang="en-US" dirty="0">
                <a:latin typeface="Georgia" panose="02040502050405020303" pitchFamily="18" charset="0"/>
              </a:rPr>
              <a:t>, Genzyme-Sanofi, Claret Medical, IMS Health and Novartis for speaking and consultant fees. He received financial support for research activities from </a:t>
            </a:r>
            <a:r>
              <a:rPr lang="en-US" dirty="0" err="1">
                <a:latin typeface="Georgia" panose="02040502050405020303" pitchFamily="18" charset="0"/>
              </a:rPr>
              <a:t>Teva</a:t>
            </a:r>
            <a:r>
              <a:rPr lang="en-US" dirty="0">
                <a:latin typeface="Georgia" panose="02040502050405020303" pitchFamily="18" charset="0"/>
              </a:rPr>
              <a:t> Pharmaceuticals, Genzyme-Sanofi, Novartis, Claret Medical, </a:t>
            </a:r>
            <a:r>
              <a:rPr lang="en-US" dirty="0" err="1">
                <a:latin typeface="Georgia" panose="02040502050405020303" pitchFamily="18" charset="0"/>
              </a:rPr>
              <a:t>Intekrin</a:t>
            </a:r>
            <a:r>
              <a:rPr lang="en-US" dirty="0">
                <a:latin typeface="Georgia" panose="02040502050405020303" pitchFamily="18" charset="0"/>
              </a:rPr>
              <a:t> and IMS Health</a:t>
            </a:r>
            <a:br>
              <a:rPr lang="en-US" dirty="0">
                <a:latin typeface="Georgia" panose="02040502050405020303" pitchFamily="18" charset="0"/>
              </a:rPr>
            </a:br>
            <a:r>
              <a:rPr lang="en-US" dirty="0">
                <a:latin typeface="Georgia" panose="02040502050405020303" pitchFamily="18" charset="0"/>
              </a:rPr>
              <a:t/>
            </a:r>
            <a:br>
              <a:rPr lang="en-US" dirty="0">
                <a:latin typeface="Georgia" panose="02040502050405020303" pitchFamily="18" charset="0"/>
              </a:rPr>
            </a:br>
            <a:r>
              <a:rPr lang="en-US" dirty="0">
                <a:latin typeface="Georgia" panose="02040502050405020303" pitchFamily="18" charset="0"/>
              </a:rPr>
              <a:t>Ralph H. B. Benedict has received research support from </a:t>
            </a:r>
            <a:r>
              <a:rPr lang="en-US" dirty="0" err="1">
                <a:latin typeface="Georgia" panose="02040502050405020303" pitchFamily="18" charset="0"/>
              </a:rPr>
              <a:t>Accorda</a:t>
            </a:r>
            <a:r>
              <a:rPr lang="en-US" dirty="0">
                <a:latin typeface="Georgia" panose="02040502050405020303" pitchFamily="18" charset="0"/>
              </a:rPr>
              <a:t>, Novartis, Genzyme, Biogen Idec, and </a:t>
            </a:r>
            <a:r>
              <a:rPr lang="en-US" dirty="0" err="1">
                <a:latin typeface="Georgia" panose="02040502050405020303" pitchFamily="18" charset="0"/>
              </a:rPr>
              <a:t>Questcor</a:t>
            </a:r>
            <a:r>
              <a:rPr lang="en-US" dirty="0">
                <a:latin typeface="Georgia" panose="02040502050405020303" pitchFamily="18" charset="0"/>
              </a:rPr>
              <a:t> Pharmaceuticals, and is on the speakers’ bureau for EMD </a:t>
            </a:r>
            <a:r>
              <a:rPr lang="en-US" dirty="0" err="1">
                <a:latin typeface="Georgia" panose="02040502050405020303" pitchFamily="18" charset="0"/>
              </a:rPr>
              <a:t>Serono</a:t>
            </a:r>
            <a:r>
              <a:rPr lang="en-US" dirty="0">
                <a:latin typeface="Georgia" panose="02040502050405020303" pitchFamily="18" charset="0"/>
              </a:rPr>
              <a:t> (designing CME courses), and consults for Biogen Idec, Genentech, and Novartis. Dr. Benedict also receives royalties for Psychological Assessment Resources</a:t>
            </a:r>
            <a:br>
              <a:rPr lang="en-US" dirty="0">
                <a:latin typeface="Georgia" panose="02040502050405020303" pitchFamily="18" charset="0"/>
              </a:rPr>
            </a:br>
            <a:r>
              <a:rPr lang="en-US" dirty="0">
                <a:latin typeface="Georgia" panose="02040502050405020303" pitchFamily="18" charset="0"/>
              </a:rPr>
              <a:t/>
            </a:r>
            <a:br>
              <a:rPr lang="en-US" dirty="0">
                <a:latin typeface="Georgia" panose="02040502050405020303" pitchFamily="18" charset="0"/>
              </a:rPr>
            </a:br>
            <a:r>
              <a:rPr lang="en-US" dirty="0">
                <a:latin typeface="Georgia" panose="02040502050405020303" pitchFamily="18" charset="0"/>
              </a:rPr>
              <a:t>Michael G Dwyer received personal compensation from Novartis and Claret Medical for speaking and consultant fees. He received financial support for research activities from </a:t>
            </a:r>
            <a:r>
              <a:rPr lang="en-US" dirty="0" smtClean="0">
                <a:latin typeface="Georgia" panose="02040502050405020303" pitchFamily="18" charset="0"/>
              </a:rPr>
              <a:t>Novartis</a:t>
            </a:r>
          </a:p>
          <a:p>
            <a:pPr lvl="0"/>
            <a:r>
              <a:rPr lang="en-US" dirty="0" smtClean="0">
                <a:latin typeface="Georgia" panose="02040502050405020303" pitchFamily="18" charset="0"/>
              </a:rPr>
              <a:t>Tom Fuchs, </a:t>
            </a:r>
            <a:r>
              <a:rPr lang="en-US" dirty="0" err="1" smtClean="0">
                <a:latin typeface="Georgia" panose="02040502050405020303" pitchFamily="18" charset="0"/>
              </a:rPr>
              <a:t>Sanjeevani</a:t>
            </a:r>
            <a:r>
              <a:rPr lang="en-US" dirty="0" smtClean="0">
                <a:latin typeface="Georgia" panose="02040502050405020303" pitchFamily="18" charset="0"/>
              </a:rPr>
              <a:t> </a:t>
            </a:r>
            <a:r>
              <a:rPr lang="en-US" dirty="0" err="1" smtClean="0">
                <a:latin typeface="Georgia" panose="02040502050405020303" pitchFamily="18" charset="0"/>
              </a:rPr>
              <a:t>Choudhery</a:t>
            </a:r>
            <a:r>
              <a:rPr lang="en-US" dirty="0" smtClean="0">
                <a:latin typeface="Georgia" panose="02040502050405020303" pitchFamily="18" charset="0"/>
              </a:rPr>
              <a:t>, Xian Li, Keith Carolus, Matthew Mallory, Alexander </a:t>
            </a:r>
            <a:r>
              <a:rPr lang="en-US" dirty="0" err="1" smtClean="0">
                <a:latin typeface="Georgia" panose="02040502050405020303" pitchFamily="18" charset="0"/>
              </a:rPr>
              <a:t>Bartnik</a:t>
            </a:r>
            <a:r>
              <a:rPr lang="en-US" dirty="0" smtClean="0">
                <a:latin typeface="Georgia" panose="02040502050405020303" pitchFamily="18" charset="0"/>
              </a:rPr>
              <a:t>, Devon </a:t>
            </a:r>
            <a:r>
              <a:rPr lang="en-US" dirty="0" err="1" smtClean="0">
                <a:latin typeface="Georgia" panose="02040502050405020303" pitchFamily="18" charset="0"/>
              </a:rPr>
              <a:t>Oship</a:t>
            </a:r>
            <a:r>
              <a:rPr lang="en-US" dirty="0" smtClean="0">
                <a:latin typeface="Georgia" panose="02040502050405020303" pitchFamily="18" charset="0"/>
              </a:rPr>
              <a:t>, </a:t>
            </a:r>
            <a:r>
              <a:rPr lang="en-US" dirty="0" err="1" smtClean="0">
                <a:latin typeface="Georgia" panose="02040502050405020303" pitchFamily="18" charset="0"/>
              </a:rPr>
              <a:t>Faizan</a:t>
            </a:r>
            <a:r>
              <a:rPr lang="en-US" dirty="0" smtClean="0">
                <a:latin typeface="Georgia" panose="02040502050405020303" pitchFamily="18" charset="0"/>
              </a:rPr>
              <a:t> </a:t>
            </a:r>
            <a:r>
              <a:rPr lang="en-US" dirty="0" err="1" smtClean="0">
                <a:latin typeface="Georgia" panose="02040502050405020303" pitchFamily="18" charset="0"/>
              </a:rPr>
              <a:t>Yasin</a:t>
            </a:r>
            <a:r>
              <a:rPr lang="en-US" dirty="0" smtClean="0">
                <a:latin typeface="Georgia" panose="02040502050405020303" pitchFamily="18" charset="0"/>
              </a:rPr>
              <a:t>, Deepa </a:t>
            </a:r>
            <a:r>
              <a:rPr lang="en-US" dirty="0" err="1" smtClean="0">
                <a:latin typeface="Georgia" panose="02040502050405020303" pitchFamily="18" charset="0"/>
              </a:rPr>
              <a:t>Ramasamy</a:t>
            </a:r>
            <a:r>
              <a:rPr lang="en-US" dirty="0" smtClean="0">
                <a:latin typeface="Georgia" panose="02040502050405020303" pitchFamily="18" charset="0"/>
              </a:rPr>
              <a:t>, </a:t>
            </a:r>
            <a:r>
              <a:rPr lang="en-US" dirty="0" err="1" smtClean="0">
                <a:latin typeface="Georgia" panose="02040502050405020303" pitchFamily="18" charset="0"/>
              </a:rPr>
              <a:t>Dejan</a:t>
            </a:r>
            <a:r>
              <a:rPr lang="en-US" dirty="0" smtClean="0">
                <a:latin typeface="Georgia" panose="02040502050405020303" pitchFamily="18" charset="0"/>
              </a:rPr>
              <a:t> </a:t>
            </a:r>
            <a:r>
              <a:rPr lang="en-US" dirty="0" err="1" smtClean="0">
                <a:latin typeface="Georgia" panose="02040502050405020303" pitchFamily="18" charset="0"/>
              </a:rPr>
              <a:t>Jakmovski</a:t>
            </a:r>
            <a:r>
              <a:rPr lang="en-US" dirty="0" smtClean="0">
                <a:latin typeface="Georgia" panose="02040502050405020303" pitchFamily="18" charset="0"/>
              </a:rPr>
              <a:t>, and Bianca Weinstock-</a:t>
            </a:r>
            <a:r>
              <a:rPr lang="en-US" dirty="0" err="1" smtClean="0">
                <a:latin typeface="Georgia" panose="02040502050405020303" pitchFamily="18" charset="0"/>
              </a:rPr>
              <a:t>Guttman</a:t>
            </a:r>
            <a:r>
              <a:rPr lang="en-US" dirty="0" smtClean="0">
                <a:latin typeface="Georgia" panose="02040502050405020303" pitchFamily="18" charset="0"/>
              </a:rPr>
              <a:t> have nothing to disclose.</a:t>
            </a:r>
            <a:endParaRPr lang="en-US" dirty="0">
              <a:latin typeface="Georgia" panose="02040502050405020303" pitchFamily="18" charset="0"/>
            </a:endParaRPr>
          </a:p>
        </p:txBody>
      </p:sp>
      <p:sp>
        <p:nvSpPr>
          <p:cNvPr id="4" name="Title 3"/>
          <p:cNvSpPr>
            <a:spLocks noGrp="1"/>
          </p:cNvSpPr>
          <p:nvPr>
            <p:ph type="title"/>
          </p:nvPr>
        </p:nvSpPr>
        <p:spPr/>
        <p:txBody>
          <a:bodyPr>
            <a:normAutofit fontScale="90000"/>
          </a:bodyPr>
          <a:lstStyle/>
          <a:p>
            <a:r>
              <a:rPr lang="en-US" dirty="0" smtClean="0"/>
              <a:t>Disclosures</a:t>
            </a:r>
            <a:r>
              <a:rPr lang="en-US" dirty="0"/>
              <a:t/>
            </a:r>
            <a:br>
              <a:rPr lang="en-US" dirty="0"/>
            </a:br>
            <a:endParaRPr lang="en-US" dirty="0"/>
          </a:p>
        </p:txBody>
      </p:sp>
      <p:pic>
        <p:nvPicPr>
          <p:cNvPr id="5" name="Picture 13" descr="bottom_bar"/>
          <p:cNvPicPr>
            <a:picLocks noChangeAspect="1" noChangeArrowheads="1"/>
          </p:cNvPicPr>
          <p:nvPr/>
        </p:nvPicPr>
        <p:blipFill rotWithShape="1">
          <a:blip r:embed="rId3">
            <a:extLst>
              <a:ext uri="{28A0092B-C50C-407E-A947-70E740481C1C}">
                <a14:useLocalDpi xmlns:a14="http://schemas.microsoft.com/office/drawing/2010/main" val="0"/>
              </a:ext>
            </a:extLst>
          </a:blip>
          <a:srcRect l="1" r="67905"/>
          <a:stretch/>
        </p:blipFill>
        <p:spPr bwMode="auto">
          <a:xfrm>
            <a:off x="7399400" y="-99738"/>
            <a:ext cx="1828801" cy="890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8882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180674" y="1447534"/>
            <a:ext cx="5379363" cy="732657"/>
          </a:xfrm>
        </p:spPr>
        <p:txBody>
          <a:bodyPr/>
          <a:lstStyle/>
          <a:p>
            <a:r>
              <a:rPr lang="en-US" sz="1600" b="1" dirty="0" smtClean="0">
                <a:latin typeface="Calibri" panose="020F0502020204030204" pitchFamily="34" charset="0"/>
                <a:cs typeface="Calibri" panose="020F0502020204030204" pitchFamily="34" charset="0"/>
              </a:rPr>
              <a:t>DTI measures of structural connectivity, or disconnectivity, predict cognitive impairment in MS</a:t>
            </a:r>
            <a:r>
              <a:rPr lang="en-US" sz="1600" baseline="30000" dirty="0" smtClean="0">
                <a:latin typeface="Calibri" panose="020F0502020204030204" pitchFamily="34" charset="0"/>
                <a:cs typeface="Calibri" panose="020F0502020204030204" pitchFamily="34" charset="0"/>
              </a:rPr>
              <a:t>1</a:t>
            </a:r>
            <a:endParaRPr lang="en-US" sz="1600" baseline="30000" dirty="0">
              <a:latin typeface="Calibri" panose="020F0502020204030204" pitchFamily="34" charset="0"/>
              <a:cs typeface="Calibri" panose="020F0502020204030204" pitchFamily="34" charset="0"/>
            </a:endParaRPr>
          </a:p>
        </p:txBody>
      </p:sp>
      <p:sp>
        <p:nvSpPr>
          <p:cNvPr id="4" name="Title 3"/>
          <p:cNvSpPr>
            <a:spLocks noGrp="1"/>
          </p:cNvSpPr>
          <p:nvPr>
            <p:ph type="title"/>
          </p:nvPr>
        </p:nvSpPr>
        <p:spPr>
          <a:xfrm>
            <a:off x="304009" y="694508"/>
            <a:ext cx="2140253" cy="716084"/>
          </a:xfrm>
        </p:spPr>
        <p:txBody>
          <a:bodyPr/>
          <a:lstStyle/>
          <a:p>
            <a:r>
              <a:rPr lang="en-US" dirty="0"/>
              <a:t>Background</a:t>
            </a:r>
          </a:p>
        </p:txBody>
      </p:sp>
      <p:pic>
        <p:nvPicPr>
          <p:cNvPr id="2052" name="Picture 4" descr="https://lh3.googleusercontent.com/LUQhgGRW3sxDu57LDO-s3FtkyL4RvqNGKKHVqSLfKo6Qp7JYhooTKplkrzQJZrmbKD3lCg1Yk04FSIMYSv53KoEEiwkCAO3TAdW9THPySRaVQrbKvAbddz_svp72ST3V-Otp2lnoeZ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28" y="2650431"/>
            <a:ext cx="3072257" cy="365349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6581001"/>
            <a:ext cx="8696350" cy="600164"/>
          </a:xfrm>
          <a:prstGeom prst="rect">
            <a:avLst/>
          </a:prstGeom>
        </p:spPr>
        <p:txBody>
          <a:bodyPr wrap="square">
            <a:spAutoFit/>
          </a:bodyPr>
          <a:lstStyle/>
          <a:p>
            <a:r>
              <a:rPr lang="en-US" sz="1100" baseline="30000" dirty="0">
                <a:solidFill>
                  <a:schemeClr val="tx1">
                    <a:lumMod val="50000"/>
                  </a:schemeClr>
                </a:solidFill>
                <a:latin typeface="Calibri" panose="020F0502020204030204" pitchFamily="34" charset="0"/>
                <a:cs typeface="Calibri" panose="020F0502020204030204" pitchFamily="34" charset="0"/>
              </a:rPr>
              <a:t>1</a:t>
            </a:r>
            <a:r>
              <a:rPr lang="en-US" sz="1100" dirty="0" smtClean="0">
                <a:solidFill>
                  <a:schemeClr val="tx1">
                    <a:lumMod val="50000"/>
                  </a:schemeClr>
                </a:solidFill>
                <a:latin typeface="Calibri" panose="020F0502020204030204" pitchFamily="34" charset="0"/>
                <a:cs typeface="Calibri" panose="020F0502020204030204" pitchFamily="34" charset="0"/>
              </a:rPr>
              <a:t>Benedict</a:t>
            </a:r>
            <a:r>
              <a:rPr lang="en-US" sz="1100" dirty="0">
                <a:solidFill>
                  <a:schemeClr val="tx1">
                    <a:lumMod val="50000"/>
                  </a:schemeClr>
                </a:solidFill>
                <a:latin typeface="Calibri" panose="020F0502020204030204" pitchFamily="34" charset="0"/>
                <a:cs typeface="Calibri" panose="020F0502020204030204" pitchFamily="34" charset="0"/>
              </a:rPr>
              <a:t>, </a:t>
            </a:r>
            <a:r>
              <a:rPr lang="en-US" sz="1100" dirty="0" smtClean="0">
                <a:solidFill>
                  <a:schemeClr val="tx1">
                    <a:lumMod val="50000"/>
                  </a:schemeClr>
                </a:solidFill>
                <a:latin typeface="Calibri" panose="020F0502020204030204" pitchFamily="34" charset="0"/>
                <a:cs typeface="Calibri" panose="020F0502020204030204" pitchFamily="34" charset="0"/>
              </a:rPr>
              <a:t>et </a:t>
            </a:r>
            <a:r>
              <a:rPr lang="en-US" sz="1100" dirty="0">
                <a:solidFill>
                  <a:schemeClr val="tx1">
                    <a:lumMod val="50000"/>
                  </a:schemeClr>
                </a:solidFill>
                <a:latin typeface="Calibri" panose="020F0502020204030204" pitchFamily="34" charset="0"/>
                <a:cs typeface="Calibri" panose="020F0502020204030204" pitchFamily="34" charset="0"/>
              </a:rPr>
              <a:t>al</a:t>
            </a:r>
            <a:r>
              <a:rPr lang="en-US" sz="1100" dirty="0" smtClean="0">
                <a:solidFill>
                  <a:schemeClr val="tx1">
                    <a:lumMod val="50000"/>
                  </a:schemeClr>
                </a:solidFill>
                <a:latin typeface="Calibri" panose="020F0502020204030204" pitchFamily="34" charset="0"/>
                <a:cs typeface="Calibri" panose="020F0502020204030204" pitchFamily="34" charset="0"/>
              </a:rPr>
              <a:t>., Multiple </a:t>
            </a:r>
            <a:r>
              <a:rPr lang="en-US" sz="1100" dirty="0">
                <a:solidFill>
                  <a:schemeClr val="tx1">
                    <a:lumMod val="50000"/>
                  </a:schemeClr>
                </a:solidFill>
                <a:latin typeface="Calibri" panose="020F0502020204030204" pitchFamily="34" charset="0"/>
                <a:cs typeface="Calibri" panose="020F0502020204030204" pitchFamily="34" charset="0"/>
              </a:rPr>
              <a:t>Sclerosis </a:t>
            </a:r>
            <a:r>
              <a:rPr lang="en-US" sz="1100" dirty="0" smtClean="0">
                <a:solidFill>
                  <a:schemeClr val="tx1">
                    <a:lumMod val="50000"/>
                  </a:schemeClr>
                </a:solidFill>
                <a:latin typeface="Calibri" panose="020F0502020204030204" pitchFamily="34" charset="0"/>
                <a:cs typeface="Calibri" panose="020F0502020204030204" pitchFamily="34" charset="0"/>
              </a:rPr>
              <a:t>Journal, 2007; </a:t>
            </a:r>
            <a:r>
              <a:rPr lang="en-US" sz="1100" baseline="30000" dirty="0">
                <a:solidFill>
                  <a:schemeClr val="tx1">
                    <a:lumMod val="50000"/>
                  </a:schemeClr>
                </a:solidFill>
                <a:latin typeface="Calibri" panose="020F0502020204030204" pitchFamily="34" charset="0"/>
                <a:cs typeface="Calibri" panose="020F0502020204030204" pitchFamily="34" charset="0"/>
              </a:rPr>
              <a:t>2</a:t>
            </a:r>
            <a:r>
              <a:rPr lang="en-US" sz="1100" dirty="0" smtClean="0">
                <a:solidFill>
                  <a:schemeClr val="tx1">
                    <a:lumMod val="50000"/>
                  </a:schemeClr>
                </a:solidFill>
                <a:latin typeface="Calibri" panose="020F0502020204030204" pitchFamily="34" charset="0"/>
                <a:cs typeface="Calibri" panose="020F0502020204030204" pitchFamily="34" charset="0"/>
              </a:rPr>
              <a:t>Kuceyeski</a:t>
            </a:r>
            <a:r>
              <a:rPr lang="en-US" sz="1100" dirty="0">
                <a:solidFill>
                  <a:schemeClr val="tx1">
                    <a:lumMod val="50000"/>
                  </a:schemeClr>
                </a:solidFill>
                <a:latin typeface="Calibri" panose="020F0502020204030204" pitchFamily="34" charset="0"/>
                <a:cs typeface="Calibri" panose="020F0502020204030204" pitchFamily="34" charset="0"/>
              </a:rPr>
              <a:t>, </a:t>
            </a:r>
            <a:r>
              <a:rPr lang="en-US" sz="1100" dirty="0" smtClean="0">
                <a:solidFill>
                  <a:schemeClr val="tx1">
                    <a:lumMod val="50000"/>
                  </a:schemeClr>
                </a:solidFill>
                <a:latin typeface="Calibri" panose="020F0502020204030204" pitchFamily="34" charset="0"/>
                <a:cs typeface="Calibri" panose="020F0502020204030204" pitchFamily="34" charset="0"/>
              </a:rPr>
              <a:t>et </a:t>
            </a:r>
            <a:r>
              <a:rPr lang="en-US" sz="1100" dirty="0">
                <a:solidFill>
                  <a:schemeClr val="tx1">
                    <a:lumMod val="50000"/>
                  </a:schemeClr>
                </a:solidFill>
                <a:latin typeface="Calibri" panose="020F0502020204030204" pitchFamily="34" charset="0"/>
                <a:cs typeface="Calibri" panose="020F0502020204030204" pitchFamily="34" charset="0"/>
              </a:rPr>
              <a:t>al</a:t>
            </a:r>
            <a:r>
              <a:rPr lang="en-US" sz="1100" dirty="0" smtClean="0">
                <a:solidFill>
                  <a:schemeClr val="tx1">
                    <a:lumMod val="50000"/>
                  </a:schemeClr>
                </a:solidFill>
                <a:latin typeface="Calibri" panose="020F0502020204030204" pitchFamily="34" charset="0"/>
                <a:cs typeface="Calibri" panose="020F0502020204030204" pitchFamily="34" charset="0"/>
              </a:rPr>
              <a:t>., American </a:t>
            </a:r>
            <a:r>
              <a:rPr lang="en-US" sz="1100" dirty="0">
                <a:solidFill>
                  <a:schemeClr val="tx1">
                    <a:lumMod val="50000"/>
                  </a:schemeClr>
                </a:solidFill>
                <a:latin typeface="Calibri" panose="020F0502020204030204" pitchFamily="34" charset="0"/>
                <a:cs typeface="Calibri" panose="020F0502020204030204" pitchFamily="34" charset="0"/>
              </a:rPr>
              <a:t>Journal of </a:t>
            </a:r>
            <a:r>
              <a:rPr lang="en-US" sz="1100" dirty="0" smtClean="0">
                <a:solidFill>
                  <a:schemeClr val="tx1">
                    <a:lumMod val="50000"/>
                  </a:schemeClr>
                </a:solidFill>
                <a:latin typeface="Calibri" panose="020F0502020204030204" pitchFamily="34" charset="0"/>
                <a:cs typeface="Calibri" panose="020F0502020204030204" pitchFamily="34" charset="0"/>
              </a:rPr>
              <a:t>Neuroradiology,</a:t>
            </a:r>
            <a:r>
              <a:rPr lang="en-US" sz="1100" dirty="0">
                <a:solidFill>
                  <a:schemeClr val="tx1">
                    <a:lumMod val="50000"/>
                  </a:schemeClr>
                </a:solidFill>
                <a:latin typeface="Calibri" panose="020F0502020204030204" pitchFamily="34" charset="0"/>
                <a:cs typeface="Calibri" panose="020F0502020204030204" pitchFamily="34" charset="0"/>
              </a:rPr>
              <a:t> </a:t>
            </a:r>
            <a:r>
              <a:rPr lang="en-US" sz="1100" dirty="0" smtClean="0">
                <a:solidFill>
                  <a:schemeClr val="tx1">
                    <a:lumMod val="50000"/>
                  </a:schemeClr>
                </a:solidFill>
                <a:latin typeface="Calibri" panose="020F0502020204030204" pitchFamily="34" charset="0"/>
                <a:cs typeface="Calibri" panose="020F0502020204030204" pitchFamily="34" charset="0"/>
              </a:rPr>
              <a:t>2015</a:t>
            </a:r>
            <a:endParaRPr lang="en-US" sz="1100" dirty="0">
              <a:solidFill>
                <a:schemeClr val="tx1">
                  <a:lumMod val="50000"/>
                </a:schemeClr>
              </a:solidFill>
              <a:latin typeface="Calibri" panose="020F0502020204030204" pitchFamily="34" charset="0"/>
              <a:cs typeface="Calibri" panose="020F0502020204030204" pitchFamily="34" charset="0"/>
            </a:endParaRPr>
          </a:p>
          <a:p>
            <a:r>
              <a:rPr lang="en-US" sz="1100" dirty="0">
                <a:solidFill>
                  <a:schemeClr val="tx1">
                    <a:lumMod val="50000"/>
                  </a:schemeClr>
                </a:solidFill>
                <a:latin typeface="Calibri" panose="020F0502020204030204" pitchFamily="34" charset="0"/>
                <a:cs typeface="Calibri" panose="020F0502020204030204" pitchFamily="34" charset="0"/>
              </a:rPr>
              <a:t/>
            </a:r>
            <a:br>
              <a:rPr lang="en-US" sz="1100" dirty="0">
                <a:solidFill>
                  <a:schemeClr val="tx1">
                    <a:lumMod val="50000"/>
                  </a:schemeClr>
                </a:solidFill>
                <a:latin typeface="Calibri" panose="020F0502020204030204" pitchFamily="34" charset="0"/>
                <a:cs typeface="Calibri" panose="020F0502020204030204" pitchFamily="34" charset="0"/>
              </a:rPr>
            </a:br>
            <a:endParaRPr lang="en-US" sz="1100" dirty="0">
              <a:solidFill>
                <a:schemeClr val="tx1">
                  <a:lumMod val="50000"/>
                </a:schemeClr>
              </a:solidFill>
              <a:latin typeface="Calibri" panose="020F0502020204030204" pitchFamily="34" charset="0"/>
              <a:cs typeface="Calibri" panose="020F0502020204030204" pitchFamily="34" charset="0"/>
            </a:endParaRPr>
          </a:p>
        </p:txBody>
      </p:sp>
      <p:sp>
        <p:nvSpPr>
          <p:cNvPr id="6" name="Text Placeholder 1"/>
          <p:cNvSpPr>
            <a:spLocks noGrp="1"/>
          </p:cNvSpPr>
          <p:nvPr>
            <p:ph type="body" idx="10"/>
          </p:nvPr>
        </p:nvSpPr>
        <p:spPr>
          <a:xfrm>
            <a:off x="3622603" y="4210827"/>
            <a:ext cx="5396248" cy="1433304"/>
          </a:xfrm>
        </p:spPr>
        <p:txBody>
          <a:bodyPr/>
          <a:lstStyle/>
          <a:p>
            <a:pPr fontAlgn="base"/>
            <a:r>
              <a:rPr lang="en-US" sz="1600" b="1" dirty="0" smtClean="0">
                <a:solidFill>
                  <a:schemeClr val="accent6"/>
                </a:solidFill>
                <a:latin typeface="Calibri" panose="020F0502020204030204" pitchFamily="34" charset="0"/>
                <a:cs typeface="Calibri" panose="020F0502020204030204" pitchFamily="34" charset="0"/>
              </a:rPr>
              <a:t>Network disruption can be examined via lesion burden, and location.</a:t>
            </a:r>
          </a:p>
          <a:p>
            <a:pPr fontAlgn="base"/>
            <a:r>
              <a:rPr lang="en-US" sz="1600" b="1" dirty="0" smtClean="0">
                <a:solidFill>
                  <a:schemeClr val="accent6"/>
                </a:solidFill>
                <a:latin typeface="Calibri" panose="020F0502020204030204" pitchFamily="34" charset="0"/>
                <a:cs typeface="Calibri" panose="020F0502020204030204" pitchFamily="34" charset="0"/>
              </a:rPr>
              <a:t>Lesions in eloquent locations have a greater impact on cognition.</a:t>
            </a:r>
            <a:endParaRPr lang="en-US" sz="1600" b="1" dirty="0">
              <a:solidFill>
                <a:schemeClr val="accent6"/>
              </a:solidFill>
              <a:latin typeface="Calibri" panose="020F0502020204030204" pitchFamily="34" charset="0"/>
              <a:cs typeface="Calibri" panose="020F0502020204030204" pitchFamily="34" charset="0"/>
            </a:endParaRPr>
          </a:p>
          <a:p>
            <a:pPr lvl="1" fontAlgn="base"/>
            <a:r>
              <a:rPr lang="en-US" sz="1600" dirty="0" smtClean="0">
                <a:solidFill>
                  <a:schemeClr val="accent6"/>
                </a:solidFill>
                <a:latin typeface="Calibri" panose="020F0502020204030204" pitchFamily="34" charset="0"/>
                <a:cs typeface="Calibri" panose="020F0502020204030204" pitchFamily="34" charset="0"/>
              </a:rPr>
              <a:t>EG, disruption </a:t>
            </a:r>
            <a:r>
              <a:rPr lang="en-US" sz="1600" dirty="0">
                <a:solidFill>
                  <a:schemeClr val="accent6"/>
                </a:solidFill>
                <a:latin typeface="Calibri" panose="020F0502020204030204" pitchFamily="34" charset="0"/>
                <a:cs typeface="Calibri" panose="020F0502020204030204" pitchFamily="34" charset="0"/>
              </a:rPr>
              <a:t>of tracts connected to occipital structures contribute more to impaired visual processing </a:t>
            </a:r>
            <a:r>
              <a:rPr lang="en-US" sz="1600" dirty="0" smtClean="0">
                <a:solidFill>
                  <a:schemeClr val="accent6"/>
                </a:solidFill>
                <a:latin typeface="Calibri" panose="020F0502020204030204" pitchFamily="34" charset="0"/>
                <a:cs typeface="Calibri" panose="020F0502020204030204" pitchFamily="34" charset="0"/>
              </a:rPr>
              <a:t>speed</a:t>
            </a:r>
            <a:r>
              <a:rPr lang="en-US" sz="1600" baseline="30000" dirty="0" smtClean="0">
                <a:solidFill>
                  <a:schemeClr val="accent6"/>
                </a:solidFill>
                <a:latin typeface="Calibri" panose="020F0502020204030204" pitchFamily="34" charset="0"/>
                <a:cs typeface="Calibri" panose="020F0502020204030204" pitchFamily="34" charset="0"/>
              </a:rPr>
              <a:t>2</a:t>
            </a:r>
          </a:p>
        </p:txBody>
      </p:sp>
      <p:sp>
        <p:nvSpPr>
          <p:cNvPr id="7" name="TextBox 6"/>
          <p:cNvSpPr txBox="1"/>
          <p:nvPr/>
        </p:nvSpPr>
        <p:spPr>
          <a:xfrm>
            <a:off x="3493772" y="5807385"/>
            <a:ext cx="5030351" cy="369332"/>
          </a:xfrm>
          <a:prstGeom prst="rect">
            <a:avLst/>
          </a:prstGeom>
          <a:noFill/>
        </p:spPr>
        <p:txBody>
          <a:bodyPr wrap="none" rtlCol="0">
            <a:spAutoFit/>
          </a:bodyPr>
          <a:lstStyle/>
          <a:p>
            <a:r>
              <a:rPr lang="en-US" dirty="0" smtClean="0">
                <a:latin typeface="Calibri" panose="020F0502020204030204" pitchFamily="34" charset="0"/>
                <a:cs typeface="Calibri" panose="020F0502020204030204" pitchFamily="34" charset="0"/>
              </a:rPr>
              <a:t>Sphere diameter = </a:t>
            </a:r>
            <a:r>
              <a:rPr lang="el-GR" dirty="0" smtClean="0">
                <a:latin typeface="Calibri" panose="020F0502020204030204" pitchFamily="34" charset="0"/>
                <a:cs typeface="Calibri" panose="020F0502020204030204" pitchFamily="34" charset="0"/>
              </a:rPr>
              <a:t>β</a:t>
            </a:r>
            <a:r>
              <a:rPr lang="en-US" dirty="0" smtClean="0">
                <a:latin typeface="Calibri" panose="020F0502020204030204" pitchFamily="34" charset="0"/>
                <a:cs typeface="Calibri" panose="020F0502020204030204" pitchFamily="34" charset="0"/>
              </a:rPr>
              <a:t>, predicting SDMT performance</a:t>
            </a:r>
            <a:endParaRPr lang="en-US" dirty="0">
              <a:latin typeface="Calibri" panose="020F0502020204030204" pitchFamily="34" charset="0"/>
              <a:cs typeface="Calibri" panose="020F0502020204030204" pitchFamily="34" charset="0"/>
            </a:endParaRPr>
          </a:p>
        </p:txBody>
      </p:sp>
      <p:cxnSp>
        <p:nvCxnSpPr>
          <p:cNvPr id="9" name="Straight Arrow Connector 8"/>
          <p:cNvCxnSpPr/>
          <p:nvPr/>
        </p:nvCxnSpPr>
        <p:spPr>
          <a:xfrm flipH="1" flipV="1">
            <a:off x="2870356" y="3863662"/>
            <a:ext cx="752247" cy="1943723"/>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13" descr="bottom_bar"/>
          <p:cNvPicPr>
            <a:picLocks noChangeAspect="1" noChangeArrowheads="1"/>
          </p:cNvPicPr>
          <p:nvPr/>
        </p:nvPicPr>
        <p:blipFill rotWithShape="1">
          <a:blip r:embed="rId4">
            <a:extLst>
              <a:ext uri="{28A0092B-C50C-407E-A947-70E740481C1C}">
                <a14:useLocalDpi xmlns:a14="http://schemas.microsoft.com/office/drawing/2010/main" val="0"/>
              </a:ext>
            </a:extLst>
          </a:blip>
          <a:srcRect l="1" r="67905"/>
          <a:stretch/>
        </p:blipFill>
        <p:spPr bwMode="auto">
          <a:xfrm>
            <a:off x="7399400" y="-99738"/>
            <a:ext cx="1828801" cy="890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5"/>
          <a:stretch>
            <a:fillRect/>
          </a:stretch>
        </p:blipFill>
        <p:spPr>
          <a:xfrm>
            <a:off x="5093408" y="977293"/>
            <a:ext cx="3925444" cy="3070279"/>
          </a:xfrm>
          <a:prstGeom prst="rect">
            <a:avLst/>
          </a:prstGeom>
        </p:spPr>
      </p:pic>
      <p:sp>
        <p:nvSpPr>
          <p:cNvPr id="21" name="TextBox 20"/>
          <p:cNvSpPr txBox="1"/>
          <p:nvPr/>
        </p:nvSpPr>
        <p:spPr>
          <a:xfrm rot="16200000">
            <a:off x="4598611" y="2327661"/>
            <a:ext cx="693381" cy="338554"/>
          </a:xfrm>
          <a:prstGeom prst="rect">
            <a:avLst/>
          </a:prstGeom>
          <a:noFill/>
        </p:spPr>
        <p:txBody>
          <a:bodyPr wrap="square" rtlCol="0">
            <a:spAutoFit/>
          </a:bodyPr>
          <a:lstStyle/>
          <a:p>
            <a:r>
              <a:rPr lang="en-US" sz="1600" dirty="0" smtClean="0">
                <a:latin typeface="Calibri" panose="020F0502020204030204" pitchFamily="34" charset="0"/>
                <a:cs typeface="Calibri" panose="020F0502020204030204" pitchFamily="34" charset="0"/>
              </a:rPr>
              <a:t>SDMT</a:t>
            </a:r>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954926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99554" y="3938797"/>
            <a:ext cx="5386846" cy="667709"/>
          </a:xfrm>
        </p:spPr>
        <p:txBody>
          <a:bodyPr/>
          <a:lstStyle/>
          <a:p>
            <a:pPr marL="285750" indent="-285750">
              <a:buFont typeface="Arial" panose="020B0604020202020204" pitchFamily="34" charset="0"/>
              <a:buChar char="•"/>
            </a:pPr>
            <a:r>
              <a:rPr lang="en-US" sz="1800" dirty="0" smtClean="0">
                <a:latin typeface="Calibri" panose="020F0502020204030204" pitchFamily="34" charset="0"/>
                <a:cs typeface="Calibri" panose="020F0502020204030204" pitchFamily="34" charset="0"/>
              </a:rPr>
              <a:t>Functional </a:t>
            </a:r>
            <a:r>
              <a:rPr lang="en-US" sz="1800" dirty="0">
                <a:latin typeface="Calibri" panose="020F0502020204030204" pitchFamily="34" charset="0"/>
                <a:cs typeface="Calibri" panose="020F0502020204030204" pitchFamily="34" charset="0"/>
              </a:rPr>
              <a:t>connectivity </a:t>
            </a:r>
            <a:r>
              <a:rPr lang="en-US" sz="1800" dirty="0" smtClean="0">
                <a:latin typeface="Calibri" panose="020F0502020204030204" pitchFamily="34" charset="0"/>
                <a:cs typeface="Calibri" panose="020F0502020204030204" pitchFamily="34" charset="0"/>
              </a:rPr>
              <a:t>also correlates </a:t>
            </a:r>
            <a:r>
              <a:rPr lang="en-US" sz="1800" dirty="0">
                <a:latin typeface="Calibri" panose="020F0502020204030204" pitchFamily="34" charset="0"/>
                <a:cs typeface="Calibri" panose="020F0502020204030204" pitchFamily="34" charset="0"/>
              </a:rPr>
              <a:t>with cognitive impairment in </a:t>
            </a:r>
            <a:r>
              <a:rPr lang="en-US" sz="1800" dirty="0" smtClean="0">
                <a:latin typeface="Calibri" panose="020F0502020204030204" pitchFamily="34" charset="0"/>
                <a:cs typeface="Calibri" panose="020F0502020204030204" pitchFamily="34" charset="0"/>
              </a:rPr>
              <a:t>MS</a:t>
            </a:r>
            <a:r>
              <a:rPr lang="en-US" sz="1800" baseline="30000" dirty="0" smtClean="0">
                <a:latin typeface="Calibri" panose="020F0502020204030204" pitchFamily="34" charset="0"/>
                <a:cs typeface="Calibri" panose="020F0502020204030204" pitchFamily="34" charset="0"/>
              </a:rPr>
              <a:t>4,5</a:t>
            </a:r>
            <a:endParaRPr lang="en-US" sz="1800" dirty="0" smtClean="0">
              <a:latin typeface="Calibri" panose="020F0502020204030204" pitchFamily="34" charset="0"/>
              <a:cs typeface="Calibri" panose="020F0502020204030204" pitchFamily="34" charset="0"/>
            </a:endParaRPr>
          </a:p>
          <a:p>
            <a:r>
              <a:rPr lang="en-US" sz="1800" dirty="0">
                <a:latin typeface="Calibri" panose="020F0502020204030204" pitchFamily="34" charset="0"/>
                <a:cs typeface="Calibri" panose="020F0502020204030204" pitchFamily="34" charset="0"/>
              </a:rPr>
              <a:t>	</a:t>
            </a:r>
            <a:endParaRPr lang="en-US" sz="2200" dirty="0">
              <a:latin typeface="Calibri" panose="020F0502020204030204" pitchFamily="34" charset="0"/>
              <a:cs typeface="Calibri" panose="020F0502020204030204" pitchFamily="34" charset="0"/>
            </a:endParaRPr>
          </a:p>
        </p:txBody>
      </p:sp>
      <p:pic>
        <p:nvPicPr>
          <p:cNvPr id="4098" name="Picture 2" descr="https://lh4.googleusercontent.com/-H9pbGpTCO0Yg27CXJSc2JXlya2QwS9xvczwYCUO4ib6_bihPwwCA3jWOcYwAdkmms0_e4QVUmeOYRz6MsQmYxsUmGyE3Xbfibud4-dDoXS97G1j8RvEoaEMrsZxLUtmcfheX_K1yaQ"/>
          <p:cNvPicPr>
            <a:picLocks noChangeAspect="1" noChangeArrowheads="1"/>
          </p:cNvPicPr>
          <p:nvPr/>
        </p:nvPicPr>
        <p:blipFill rotWithShape="1">
          <a:blip r:embed="rId3">
            <a:extLst>
              <a:ext uri="{28A0092B-C50C-407E-A947-70E740481C1C}">
                <a14:useLocalDpi xmlns:a14="http://schemas.microsoft.com/office/drawing/2010/main" val="0"/>
              </a:ext>
            </a:extLst>
          </a:blip>
          <a:srcRect l="65197" r="1"/>
          <a:stretch/>
        </p:blipFill>
        <p:spPr bwMode="auto">
          <a:xfrm>
            <a:off x="6077971" y="3589137"/>
            <a:ext cx="2355507" cy="256148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6382211"/>
            <a:ext cx="8625385" cy="430887"/>
          </a:xfrm>
          <a:prstGeom prst="rect">
            <a:avLst/>
          </a:prstGeom>
        </p:spPr>
        <p:txBody>
          <a:bodyPr wrap="square">
            <a:spAutoFit/>
          </a:bodyPr>
          <a:lstStyle/>
          <a:p>
            <a:r>
              <a:rPr lang="en-US" sz="1100" baseline="30000" dirty="0" smtClean="0">
                <a:solidFill>
                  <a:schemeClr val="accent6"/>
                </a:solidFill>
                <a:latin typeface="Calibri" panose="020F0502020204030204" pitchFamily="34" charset="0"/>
                <a:cs typeface="Calibri" panose="020F0502020204030204" pitchFamily="34" charset="0"/>
              </a:rPr>
              <a:t>3</a:t>
            </a:r>
            <a:r>
              <a:rPr lang="en-US" sz="1100" dirty="0" smtClean="0">
                <a:solidFill>
                  <a:schemeClr val="accent6"/>
                </a:solidFill>
                <a:latin typeface="Calibri" panose="020F0502020204030204" pitchFamily="34" charset="0"/>
                <a:cs typeface="Calibri" panose="020F0502020204030204" pitchFamily="34" charset="0"/>
              </a:rPr>
              <a:t>Sumowski</a:t>
            </a:r>
            <a:r>
              <a:rPr lang="en-US" sz="1100" dirty="0">
                <a:solidFill>
                  <a:schemeClr val="accent6"/>
                </a:solidFill>
                <a:latin typeface="Calibri" panose="020F0502020204030204" pitchFamily="34" charset="0"/>
                <a:cs typeface="Calibri" panose="020F0502020204030204" pitchFamily="34" charset="0"/>
              </a:rPr>
              <a:t>, </a:t>
            </a:r>
            <a:r>
              <a:rPr lang="en-US" sz="1100" dirty="0" smtClean="0">
                <a:solidFill>
                  <a:schemeClr val="accent6"/>
                </a:solidFill>
                <a:latin typeface="Calibri" panose="020F0502020204030204" pitchFamily="34" charset="0"/>
                <a:cs typeface="Calibri" panose="020F0502020204030204" pitchFamily="34" charset="0"/>
              </a:rPr>
              <a:t>Journal </a:t>
            </a:r>
            <a:r>
              <a:rPr lang="en-US" sz="1100" dirty="0">
                <a:solidFill>
                  <a:schemeClr val="accent6"/>
                </a:solidFill>
                <a:latin typeface="Calibri" panose="020F0502020204030204" pitchFamily="34" charset="0"/>
                <a:cs typeface="Calibri" panose="020F0502020204030204" pitchFamily="34" charset="0"/>
              </a:rPr>
              <a:t>of the International Neuropsychological </a:t>
            </a:r>
            <a:r>
              <a:rPr lang="en-US" sz="1100" dirty="0" smtClean="0">
                <a:solidFill>
                  <a:schemeClr val="accent6"/>
                </a:solidFill>
                <a:latin typeface="Calibri" panose="020F0502020204030204" pitchFamily="34" charset="0"/>
                <a:cs typeface="Calibri" panose="020F0502020204030204" pitchFamily="34" charset="0"/>
              </a:rPr>
              <a:t>Society, 2009; </a:t>
            </a:r>
            <a:r>
              <a:rPr lang="en-US" sz="1100" baseline="30000" dirty="0" smtClean="0">
                <a:solidFill>
                  <a:schemeClr val="accent6"/>
                </a:solidFill>
                <a:latin typeface="Calibri" panose="020F0502020204030204" pitchFamily="34" charset="0"/>
                <a:cs typeface="Calibri" panose="020F0502020204030204" pitchFamily="34" charset="0"/>
              </a:rPr>
              <a:t>4</a:t>
            </a:r>
            <a:r>
              <a:rPr lang="en-US" sz="1100" dirty="0" smtClean="0">
                <a:solidFill>
                  <a:schemeClr val="accent6"/>
                </a:solidFill>
                <a:latin typeface="Calibri" panose="020F0502020204030204" pitchFamily="34" charset="0"/>
                <a:cs typeface="Calibri" panose="020F0502020204030204" pitchFamily="34" charset="0"/>
              </a:rPr>
              <a:t>Schoonheim</a:t>
            </a:r>
            <a:r>
              <a:rPr lang="en-US" sz="1100" dirty="0">
                <a:solidFill>
                  <a:schemeClr val="accent6"/>
                </a:solidFill>
                <a:latin typeface="Calibri" panose="020F0502020204030204" pitchFamily="34" charset="0"/>
                <a:cs typeface="Calibri" panose="020F0502020204030204" pitchFamily="34" charset="0"/>
              </a:rPr>
              <a:t>, </a:t>
            </a:r>
            <a:r>
              <a:rPr lang="en-US" sz="1100" dirty="0" smtClean="0">
                <a:solidFill>
                  <a:schemeClr val="accent6"/>
                </a:solidFill>
                <a:latin typeface="Calibri" panose="020F0502020204030204" pitchFamily="34" charset="0"/>
                <a:cs typeface="Calibri" panose="020F0502020204030204" pitchFamily="34" charset="0"/>
              </a:rPr>
              <a:t>et </a:t>
            </a:r>
            <a:r>
              <a:rPr lang="en-US" sz="1100" dirty="0">
                <a:solidFill>
                  <a:schemeClr val="accent6"/>
                </a:solidFill>
                <a:latin typeface="Calibri" panose="020F0502020204030204" pitchFamily="34" charset="0"/>
                <a:cs typeface="Calibri" panose="020F0502020204030204" pitchFamily="34" charset="0"/>
              </a:rPr>
              <a:t>al</a:t>
            </a:r>
            <a:r>
              <a:rPr lang="en-US" sz="1100" dirty="0" smtClean="0">
                <a:solidFill>
                  <a:schemeClr val="accent6"/>
                </a:solidFill>
                <a:latin typeface="Calibri" panose="020F0502020204030204" pitchFamily="34" charset="0"/>
                <a:cs typeface="Calibri" panose="020F0502020204030204" pitchFamily="34" charset="0"/>
              </a:rPr>
              <a:t>., Neurology, 2015; </a:t>
            </a:r>
            <a:r>
              <a:rPr lang="en-US" sz="1100" baseline="30000" dirty="0" smtClean="0">
                <a:solidFill>
                  <a:schemeClr val="accent6"/>
                </a:solidFill>
                <a:latin typeface="Calibri" panose="020F0502020204030204" pitchFamily="34" charset="0"/>
                <a:cs typeface="Calibri" panose="020F0502020204030204" pitchFamily="34" charset="0"/>
              </a:rPr>
              <a:t>5</a:t>
            </a:r>
            <a:r>
              <a:rPr lang="en-US" sz="1100" dirty="0" smtClean="0">
                <a:solidFill>
                  <a:schemeClr val="accent6"/>
                </a:solidFill>
                <a:latin typeface="Calibri" panose="020F0502020204030204" pitchFamily="34" charset="0"/>
                <a:cs typeface="Calibri" panose="020F0502020204030204" pitchFamily="34" charset="0"/>
              </a:rPr>
              <a:t>Hawellek, </a:t>
            </a:r>
            <a:r>
              <a:rPr lang="en-US" sz="1100" dirty="0">
                <a:solidFill>
                  <a:schemeClr val="accent6"/>
                </a:solidFill>
                <a:latin typeface="Calibri" panose="020F0502020204030204" pitchFamily="34" charset="0"/>
                <a:cs typeface="Calibri" panose="020F0502020204030204" pitchFamily="34" charset="0"/>
              </a:rPr>
              <a:t>et al</a:t>
            </a:r>
            <a:r>
              <a:rPr lang="en-US" sz="1100" dirty="0" smtClean="0">
                <a:solidFill>
                  <a:schemeClr val="accent6"/>
                </a:solidFill>
                <a:latin typeface="Calibri" panose="020F0502020204030204" pitchFamily="34" charset="0"/>
                <a:cs typeface="Calibri" panose="020F0502020204030204" pitchFamily="34" charset="0"/>
              </a:rPr>
              <a:t>., Proceedings </a:t>
            </a:r>
            <a:r>
              <a:rPr lang="en-US" sz="1100" dirty="0">
                <a:solidFill>
                  <a:schemeClr val="accent6"/>
                </a:solidFill>
                <a:latin typeface="Calibri" panose="020F0502020204030204" pitchFamily="34" charset="0"/>
                <a:cs typeface="Calibri" panose="020F0502020204030204" pitchFamily="34" charset="0"/>
              </a:rPr>
              <a:t>of the National Academy of </a:t>
            </a:r>
            <a:r>
              <a:rPr lang="en-US" sz="1100" dirty="0" smtClean="0">
                <a:solidFill>
                  <a:schemeClr val="accent6"/>
                </a:solidFill>
                <a:latin typeface="Calibri" panose="020F0502020204030204" pitchFamily="34" charset="0"/>
                <a:cs typeface="Calibri" panose="020F0502020204030204" pitchFamily="34" charset="0"/>
              </a:rPr>
              <a:t>Sciences, 2011</a:t>
            </a:r>
            <a:endParaRPr lang="en-US" sz="1100" dirty="0">
              <a:solidFill>
                <a:schemeClr val="accent6"/>
              </a:solidFill>
              <a:latin typeface="Calibri" panose="020F0502020204030204" pitchFamily="34" charset="0"/>
              <a:cs typeface="Calibri" panose="020F0502020204030204" pitchFamily="34" charset="0"/>
            </a:endParaRPr>
          </a:p>
        </p:txBody>
      </p:sp>
      <p:pic>
        <p:nvPicPr>
          <p:cNvPr id="8" name="Picture 7"/>
          <p:cNvPicPr>
            <a:picLocks noChangeAspect="1"/>
          </p:cNvPicPr>
          <p:nvPr/>
        </p:nvPicPr>
        <p:blipFill>
          <a:blip r:embed="rId4"/>
          <a:stretch>
            <a:fillRect/>
          </a:stretch>
        </p:blipFill>
        <p:spPr>
          <a:xfrm>
            <a:off x="4916604" y="901038"/>
            <a:ext cx="3760535" cy="2577672"/>
          </a:xfrm>
          <a:prstGeom prst="rect">
            <a:avLst/>
          </a:prstGeom>
        </p:spPr>
      </p:pic>
      <p:sp>
        <p:nvSpPr>
          <p:cNvPr id="9" name="TextBox 8"/>
          <p:cNvSpPr txBox="1"/>
          <p:nvPr/>
        </p:nvSpPr>
        <p:spPr>
          <a:xfrm>
            <a:off x="454204" y="1094299"/>
            <a:ext cx="3858488" cy="1754326"/>
          </a:xfrm>
          <a:prstGeom prst="rect">
            <a:avLst/>
          </a:prstGeom>
          <a:noFill/>
        </p:spPr>
        <p:txBody>
          <a:bodyPr wrap="square" rtlCol="0">
            <a:spAutoFit/>
          </a:bodyPr>
          <a:lstStyle/>
          <a:p>
            <a:r>
              <a:rPr lang="en-US" b="1" dirty="0" smtClean="0">
                <a:latin typeface="Calibri" panose="020F0502020204030204" pitchFamily="34" charset="0"/>
              </a:rPr>
              <a:t>Moderators of the Structure/Cognition Correlation</a:t>
            </a:r>
            <a:r>
              <a:rPr lang="en-US" baseline="30000" dirty="0" smtClean="0">
                <a:latin typeface="Calibri" panose="020F0502020204030204" pitchFamily="34" charset="0"/>
              </a:rPr>
              <a:t>3</a:t>
            </a:r>
            <a:r>
              <a:rPr lang="en-US" b="1" dirty="0" smtClean="0">
                <a:latin typeface="Calibri" panose="020F0502020204030204" pitchFamily="34" charset="0"/>
              </a:rPr>
              <a:t>:</a:t>
            </a:r>
          </a:p>
          <a:p>
            <a:r>
              <a:rPr lang="en-US" dirty="0">
                <a:latin typeface="Calibri" panose="020F0502020204030204" pitchFamily="34" charset="0"/>
              </a:rPr>
              <a:t> </a:t>
            </a:r>
            <a:r>
              <a:rPr lang="en-US" dirty="0" smtClean="0">
                <a:latin typeface="Calibri" panose="020F0502020204030204" pitchFamily="34" charset="0"/>
              </a:rPr>
              <a:t> Education</a:t>
            </a:r>
          </a:p>
          <a:p>
            <a:r>
              <a:rPr lang="en-US" dirty="0">
                <a:latin typeface="Calibri" panose="020F0502020204030204" pitchFamily="34" charset="0"/>
              </a:rPr>
              <a:t> </a:t>
            </a:r>
            <a:r>
              <a:rPr lang="en-US" dirty="0" smtClean="0">
                <a:latin typeface="Calibri" panose="020F0502020204030204" pitchFamily="34" charset="0"/>
              </a:rPr>
              <a:t> Leisure Activities</a:t>
            </a:r>
          </a:p>
          <a:p>
            <a:r>
              <a:rPr lang="en-US" dirty="0">
                <a:latin typeface="Calibri" panose="020F0502020204030204" pitchFamily="34" charset="0"/>
              </a:rPr>
              <a:t> </a:t>
            </a:r>
            <a:r>
              <a:rPr lang="en-US" dirty="0" smtClean="0">
                <a:latin typeface="Calibri" panose="020F0502020204030204" pitchFamily="34" charset="0"/>
              </a:rPr>
              <a:t> Verbal Intelligence</a:t>
            </a:r>
          </a:p>
          <a:p>
            <a:r>
              <a:rPr lang="en-US" dirty="0">
                <a:latin typeface="Calibri" panose="020F0502020204030204" pitchFamily="34" charset="0"/>
              </a:rPr>
              <a:t> </a:t>
            </a:r>
            <a:r>
              <a:rPr lang="en-US" dirty="0" smtClean="0">
                <a:latin typeface="Calibri" panose="020F0502020204030204" pitchFamily="34" charset="0"/>
              </a:rPr>
              <a:t> Parental Education</a:t>
            </a:r>
          </a:p>
        </p:txBody>
      </p:sp>
      <p:sp>
        <p:nvSpPr>
          <p:cNvPr id="7" name="Right Brace 6"/>
          <p:cNvSpPr/>
          <p:nvPr/>
        </p:nvSpPr>
        <p:spPr>
          <a:xfrm>
            <a:off x="2609038" y="1820264"/>
            <a:ext cx="603913" cy="92293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p:cNvSpPr txBox="1"/>
          <p:nvPr/>
        </p:nvSpPr>
        <p:spPr>
          <a:xfrm rot="19347139">
            <a:off x="3273489" y="1911713"/>
            <a:ext cx="1316964" cy="646331"/>
          </a:xfrm>
          <a:prstGeom prst="rect">
            <a:avLst/>
          </a:prstGeom>
          <a:noFill/>
        </p:spPr>
        <p:txBody>
          <a:bodyPr wrap="square" rtlCol="0">
            <a:spAutoFit/>
          </a:bodyPr>
          <a:lstStyle/>
          <a:p>
            <a:r>
              <a:rPr lang="en-US" b="1" i="1" dirty="0" smtClean="0"/>
              <a:t>Cognitive Reserve</a:t>
            </a:r>
            <a:endParaRPr lang="en-US" b="1" i="1" dirty="0"/>
          </a:p>
        </p:txBody>
      </p:sp>
      <p:sp>
        <p:nvSpPr>
          <p:cNvPr id="12" name="TextBox 11"/>
          <p:cNvSpPr txBox="1"/>
          <p:nvPr/>
        </p:nvSpPr>
        <p:spPr>
          <a:xfrm>
            <a:off x="384165" y="3461647"/>
            <a:ext cx="3858488" cy="369332"/>
          </a:xfrm>
          <a:prstGeom prst="rect">
            <a:avLst/>
          </a:prstGeom>
          <a:noFill/>
        </p:spPr>
        <p:txBody>
          <a:bodyPr wrap="square" rtlCol="0">
            <a:spAutoFit/>
          </a:bodyPr>
          <a:lstStyle/>
          <a:p>
            <a:r>
              <a:rPr lang="en-US" b="1" dirty="0" smtClean="0">
                <a:latin typeface="Calibri" panose="020F0502020204030204" pitchFamily="34" charset="0"/>
              </a:rPr>
              <a:t>Cognitive Reserve, via MRI:</a:t>
            </a:r>
          </a:p>
        </p:txBody>
      </p:sp>
      <p:pic>
        <p:nvPicPr>
          <p:cNvPr id="11" name="Picture 13" descr="bottom_bar"/>
          <p:cNvPicPr>
            <a:picLocks noChangeAspect="1" noChangeArrowheads="1"/>
          </p:cNvPicPr>
          <p:nvPr/>
        </p:nvPicPr>
        <p:blipFill rotWithShape="1">
          <a:blip r:embed="rId5">
            <a:extLst>
              <a:ext uri="{28A0092B-C50C-407E-A947-70E740481C1C}">
                <a14:useLocalDpi xmlns:a14="http://schemas.microsoft.com/office/drawing/2010/main" val="0"/>
              </a:ext>
            </a:extLst>
          </a:blip>
          <a:srcRect l="1" r="67905"/>
          <a:stretch/>
        </p:blipFill>
        <p:spPr bwMode="auto">
          <a:xfrm>
            <a:off x="7399400" y="-99738"/>
            <a:ext cx="1828801" cy="890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404549" y="4718409"/>
            <a:ext cx="5133691" cy="1107996"/>
          </a:xfrm>
          <a:prstGeom prst="rect">
            <a:avLst/>
          </a:prstGeom>
          <a:noFill/>
        </p:spPr>
        <p:txBody>
          <a:bodyPr wrap="square" rtlCol="0">
            <a:spAutoFit/>
          </a:bodyPr>
          <a:lstStyle/>
          <a:p>
            <a:r>
              <a:rPr lang="en-US" sz="2400" dirty="0">
                <a:latin typeface="Calibri" panose="020F0502020204030204" pitchFamily="34" charset="0"/>
                <a:cs typeface="Calibri" panose="020F0502020204030204" pitchFamily="34" charset="0"/>
              </a:rPr>
              <a:t>Does functional </a:t>
            </a:r>
            <a:r>
              <a:rPr lang="en-US" sz="2400" dirty="0" smtClean="0">
                <a:latin typeface="Calibri" panose="020F0502020204030204" pitchFamily="34" charset="0"/>
                <a:cs typeface="Calibri" panose="020F0502020204030204" pitchFamily="34" charset="0"/>
              </a:rPr>
              <a:t>connectivity </a:t>
            </a:r>
            <a:r>
              <a:rPr lang="en-US" sz="2400" dirty="0">
                <a:latin typeface="Calibri" panose="020F0502020204030204" pitchFamily="34" charset="0"/>
                <a:cs typeface="Calibri" panose="020F0502020204030204" pitchFamily="34" charset="0"/>
              </a:rPr>
              <a:t>moderate the </a:t>
            </a:r>
            <a:r>
              <a:rPr lang="en-US" sz="2400" b="1" dirty="0">
                <a:latin typeface="Calibri" panose="020F0502020204030204" pitchFamily="34" charset="0"/>
                <a:cs typeface="Calibri" panose="020F0502020204030204" pitchFamily="34" charset="0"/>
              </a:rPr>
              <a:t>structure</a:t>
            </a:r>
            <a:r>
              <a:rPr lang="en-US" sz="2400" dirty="0">
                <a:latin typeface="Calibri" panose="020F0502020204030204" pitchFamily="34" charset="0"/>
                <a:cs typeface="Calibri" panose="020F0502020204030204" pitchFamily="34" charset="0"/>
              </a:rPr>
              <a:t> → </a:t>
            </a:r>
            <a:r>
              <a:rPr lang="en-US" sz="2400" b="1" dirty="0">
                <a:latin typeface="Calibri" panose="020F0502020204030204" pitchFamily="34" charset="0"/>
                <a:cs typeface="Calibri" panose="020F0502020204030204" pitchFamily="34" charset="0"/>
              </a:rPr>
              <a:t>cognition</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relationship</a:t>
            </a:r>
            <a:r>
              <a:rPr lang="en-US" sz="2400" dirty="0">
                <a:latin typeface="Calibri" panose="020F0502020204030204" pitchFamily="34" charset="0"/>
                <a:cs typeface="Calibri" panose="020F0502020204030204" pitchFamily="34" charset="0"/>
              </a:rPr>
              <a:t>?</a:t>
            </a:r>
          </a:p>
          <a:p>
            <a:endParaRPr lang="en-US" dirty="0"/>
          </a:p>
        </p:txBody>
      </p:sp>
    </p:spTree>
    <p:extLst>
      <p:ext uri="{BB962C8B-B14F-4D97-AF65-F5344CB8AC3E}">
        <p14:creationId xmlns:p14="http://schemas.microsoft.com/office/powerpoint/2010/main" val="21664536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425196" y="1961077"/>
            <a:ext cx="8473144" cy="4180549"/>
          </a:xfrm>
        </p:spPr>
        <p:txBody>
          <a:bodyPr/>
          <a:lstStyle/>
          <a:p>
            <a:r>
              <a:rPr lang="en-US" sz="1600" b="1" dirty="0">
                <a:latin typeface="Calibri" panose="020F0502020204030204" pitchFamily="34" charset="0"/>
                <a:cs typeface="Calibri" panose="020F0502020204030204" pitchFamily="34" charset="0"/>
              </a:rPr>
              <a:t>137 MS</a:t>
            </a:r>
            <a:r>
              <a:rPr lang="en-US" sz="1600" dirty="0">
                <a:latin typeface="Calibri" panose="020F0502020204030204" pitchFamily="34" charset="0"/>
                <a:cs typeface="Calibri" panose="020F0502020204030204" pitchFamily="34" charset="0"/>
              </a:rPr>
              <a:t> and </a:t>
            </a:r>
            <a:r>
              <a:rPr lang="en-US" sz="1600" b="1" dirty="0">
                <a:latin typeface="Calibri" panose="020F0502020204030204" pitchFamily="34" charset="0"/>
                <a:cs typeface="Calibri" panose="020F0502020204030204" pitchFamily="34" charset="0"/>
              </a:rPr>
              <a:t>49 HC</a:t>
            </a:r>
            <a:r>
              <a:rPr lang="en-US" sz="1600" dirty="0">
                <a:latin typeface="Calibri" panose="020F0502020204030204" pitchFamily="34" charset="0"/>
                <a:cs typeface="Calibri" panose="020F0502020204030204" pitchFamily="34" charset="0"/>
              </a:rPr>
              <a:t> subjects recruited from the Jacobs Multiple Sclerosis Center, as part of a large </a:t>
            </a:r>
            <a:r>
              <a:rPr lang="en-US" sz="1600" i="1" dirty="0">
                <a:latin typeface="Calibri" panose="020F0502020204030204" pitchFamily="34" charset="0"/>
                <a:cs typeface="Calibri" panose="020F0502020204030204" pitchFamily="34" charset="0"/>
              </a:rPr>
              <a:t>Cardiovascular, Environmental, and Genetics</a:t>
            </a:r>
            <a:r>
              <a:rPr lang="en-US" sz="1600" dirty="0">
                <a:latin typeface="Calibri" panose="020F0502020204030204" pitchFamily="34" charset="0"/>
                <a:cs typeface="Calibri" panose="020F0502020204030204" pitchFamily="34" charset="0"/>
              </a:rPr>
              <a:t> </a:t>
            </a:r>
            <a:r>
              <a:rPr lang="en-US" sz="1600" dirty="0" smtClean="0">
                <a:latin typeface="Calibri" panose="020F0502020204030204" pitchFamily="34" charset="0"/>
                <a:cs typeface="Calibri" panose="020F0502020204030204" pitchFamily="34" charset="0"/>
              </a:rPr>
              <a:t>(CEG) study</a:t>
            </a:r>
            <a:r>
              <a:rPr lang="en-US" sz="1600" baseline="30000" dirty="0" smtClean="0">
                <a:latin typeface="Calibri" panose="020F0502020204030204" pitchFamily="34" charset="0"/>
                <a:cs typeface="Calibri" panose="020F0502020204030204" pitchFamily="34" charset="0"/>
              </a:rPr>
              <a:t>6</a:t>
            </a:r>
            <a:endParaRPr lang="en-US" sz="1600" baseline="30000" dirty="0">
              <a:latin typeface="Calibri" panose="020F0502020204030204" pitchFamily="34" charset="0"/>
              <a:cs typeface="Calibri" panose="020F0502020204030204" pitchFamily="34" charset="0"/>
            </a:endParaRPr>
          </a:p>
          <a:p>
            <a:pPr marL="285750" indent="-285750" fontAlgn="base">
              <a:buFont typeface="Arial" panose="020B0604020202020204" pitchFamily="34" charset="0"/>
              <a:buChar char="•"/>
            </a:pPr>
            <a:r>
              <a:rPr lang="en-US" sz="1600" dirty="0">
                <a:latin typeface="Calibri" panose="020F0502020204030204" pitchFamily="34" charset="0"/>
                <a:cs typeface="Calibri" panose="020F0502020204030204" pitchFamily="34" charset="0"/>
              </a:rPr>
              <a:t>Mean age MS: 53.86, </a:t>
            </a:r>
            <a:endParaRPr lang="en-US" sz="1600" dirty="0" smtClean="0">
              <a:latin typeface="Calibri" panose="020F0502020204030204" pitchFamily="34" charset="0"/>
              <a:cs typeface="Calibri" panose="020F0502020204030204" pitchFamily="34" charset="0"/>
            </a:endParaRPr>
          </a:p>
          <a:p>
            <a:pPr marL="285750" indent="-285750" fontAlgn="base">
              <a:buFont typeface="Arial" panose="020B0604020202020204" pitchFamily="34" charset="0"/>
              <a:buChar char="•"/>
            </a:pPr>
            <a:r>
              <a:rPr lang="en-US" sz="1600" dirty="0" smtClean="0">
                <a:latin typeface="Calibri" panose="020F0502020204030204" pitchFamily="34" charset="0"/>
                <a:cs typeface="Calibri" panose="020F0502020204030204" pitchFamily="34" charset="0"/>
              </a:rPr>
              <a:t>Mean </a:t>
            </a:r>
            <a:r>
              <a:rPr lang="en-US" sz="1600" dirty="0">
                <a:latin typeface="Calibri" panose="020F0502020204030204" pitchFamily="34" charset="0"/>
                <a:cs typeface="Calibri" panose="020F0502020204030204" pitchFamily="34" charset="0"/>
              </a:rPr>
              <a:t>disease duration: </a:t>
            </a:r>
            <a:r>
              <a:rPr lang="en-US" sz="1600" dirty="0" smtClean="0">
                <a:latin typeface="Calibri" panose="020F0502020204030204" pitchFamily="34" charset="0"/>
                <a:cs typeface="Calibri" panose="020F0502020204030204" pitchFamily="34" charset="0"/>
              </a:rPr>
              <a:t>21.07</a:t>
            </a:r>
          </a:p>
          <a:p>
            <a:pPr marL="285750" indent="-285750" fontAlgn="base">
              <a:buFont typeface="Arial" panose="020B0604020202020204" pitchFamily="34" charset="0"/>
              <a:buChar char="•"/>
            </a:pPr>
            <a:r>
              <a:rPr lang="en-US" sz="1600" dirty="0" smtClean="0">
                <a:latin typeface="Calibri" panose="020F0502020204030204" pitchFamily="34" charset="0"/>
                <a:cs typeface="Calibri" panose="020F0502020204030204" pitchFamily="34" charset="0"/>
              </a:rPr>
              <a:t>Median </a:t>
            </a:r>
            <a:r>
              <a:rPr lang="en-US" sz="1600" dirty="0">
                <a:latin typeface="Calibri" panose="020F0502020204030204" pitchFamily="34" charset="0"/>
                <a:cs typeface="Calibri" panose="020F0502020204030204" pitchFamily="34" charset="0"/>
              </a:rPr>
              <a:t>EDSS: 3.0</a:t>
            </a:r>
          </a:p>
          <a:p>
            <a:r>
              <a:rPr lang="en-US" sz="1600" b="1" dirty="0">
                <a:latin typeface="Calibri" panose="020F0502020204030204" pitchFamily="34" charset="0"/>
                <a:cs typeface="Calibri" panose="020F0502020204030204" pitchFamily="34" charset="0"/>
              </a:rPr>
              <a:t>Inclusion criteria</a:t>
            </a:r>
            <a:r>
              <a:rPr lang="en-US" sz="1600" dirty="0">
                <a:latin typeface="Calibri" panose="020F0502020204030204" pitchFamily="34" charset="0"/>
                <a:cs typeface="Calibri" panose="020F0502020204030204" pitchFamily="34" charset="0"/>
              </a:rPr>
              <a:t> </a:t>
            </a:r>
          </a:p>
          <a:p>
            <a:pPr marL="285750" indent="-285750" fontAlgn="base">
              <a:buFont typeface="Arial" panose="020B0604020202020204" pitchFamily="34" charset="0"/>
              <a:buChar char="•"/>
            </a:pPr>
            <a:r>
              <a:rPr lang="en-US" sz="1600" dirty="0">
                <a:latin typeface="Calibri" panose="020F0502020204030204" pitchFamily="34" charset="0"/>
                <a:cs typeface="Calibri" panose="020F0502020204030204" pitchFamily="34" charset="0"/>
              </a:rPr>
              <a:t>Diagnosis of relapsing-remitting, progressive or primary-progressive MS </a:t>
            </a:r>
            <a:endParaRPr lang="en-US" sz="1600" dirty="0" smtClean="0">
              <a:latin typeface="Calibri" panose="020F0502020204030204" pitchFamily="34" charset="0"/>
              <a:cs typeface="Calibri" panose="020F0502020204030204" pitchFamily="34" charset="0"/>
            </a:endParaRPr>
          </a:p>
          <a:p>
            <a:pPr marL="285750" indent="-285750" fontAlgn="base">
              <a:buFont typeface="Arial" panose="020B0604020202020204" pitchFamily="34" charset="0"/>
              <a:buChar char="•"/>
            </a:pPr>
            <a:r>
              <a:rPr lang="en-US" sz="1600" dirty="0" smtClean="0">
                <a:latin typeface="Calibri" panose="020F0502020204030204" pitchFamily="34" charset="0"/>
                <a:cs typeface="Calibri" panose="020F0502020204030204" pitchFamily="34" charset="0"/>
              </a:rPr>
              <a:t>Neurologic/physical </a:t>
            </a:r>
            <a:r>
              <a:rPr lang="en-US" sz="1600" dirty="0">
                <a:latin typeface="Calibri" panose="020F0502020204030204" pitchFamily="34" charset="0"/>
                <a:cs typeface="Calibri" panose="020F0502020204030204" pitchFamily="34" charset="0"/>
              </a:rPr>
              <a:t>examination within 30 days from the standardized MRI </a:t>
            </a:r>
          </a:p>
          <a:p>
            <a:r>
              <a:rPr lang="en-US" sz="1600" b="1" dirty="0">
                <a:latin typeface="Calibri" panose="020F0502020204030204" pitchFamily="34" charset="0"/>
                <a:cs typeface="Calibri" panose="020F0502020204030204" pitchFamily="34" charset="0"/>
              </a:rPr>
              <a:t>Exclusion criteria</a:t>
            </a:r>
            <a:r>
              <a:rPr lang="en-US" sz="1600" dirty="0">
                <a:latin typeface="Calibri" panose="020F0502020204030204" pitchFamily="34" charset="0"/>
                <a:cs typeface="Calibri" panose="020F0502020204030204" pitchFamily="34" charset="0"/>
              </a:rPr>
              <a:t> </a:t>
            </a:r>
            <a:endParaRPr lang="en-US" sz="1600"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dirty="0" smtClean="0">
                <a:latin typeface="Calibri" panose="020F0502020204030204" pitchFamily="34" charset="0"/>
                <a:cs typeface="Calibri" panose="020F0502020204030204" pitchFamily="34" charset="0"/>
              </a:rPr>
              <a:t>Substance dependence/abuse</a:t>
            </a:r>
          </a:p>
          <a:p>
            <a:pPr marL="285750" indent="-285750">
              <a:buFont typeface="Arial" panose="020B0604020202020204" pitchFamily="34" charset="0"/>
              <a:buChar char="•"/>
            </a:pPr>
            <a:r>
              <a:rPr lang="en-US" sz="1600" dirty="0" smtClean="0">
                <a:latin typeface="Calibri" panose="020F0502020204030204" pitchFamily="34" charset="0"/>
                <a:cs typeface="Calibri" panose="020F0502020204030204" pitchFamily="34" charset="0"/>
              </a:rPr>
              <a:t>Psychiatric </a:t>
            </a:r>
            <a:r>
              <a:rPr lang="en-US" sz="1600" dirty="0">
                <a:latin typeface="Calibri" panose="020F0502020204030204" pitchFamily="34" charset="0"/>
                <a:cs typeface="Calibri" panose="020F0502020204030204" pitchFamily="34" charset="0"/>
              </a:rPr>
              <a:t>disorders </a:t>
            </a:r>
            <a:endParaRPr lang="en-US" sz="1600"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dirty="0" smtClean="0">
                <a:latin typeface="Calibri" panose="020F0502020204030204" pitchFamily="34" charset="0"/>
                <a:cs typeface="Calibri" panose="020F0502020204030204" pitchFamily="34" charset="0"/>
              </a:rPr>
              <a:t>History </a:t>
            </a:r>
            <a:r>
              <a:rPr lang="en-US" sz="1600" dirty="0">
                <a:latin typeface="Calibri" panose="020F0502020204030204" pitchFamily="34" charset="0"/>
                <a:cs typeface="Calibri" panose="020F0502020204030204" pitchFamily="34" charset="0"/>
              </a:rPr>
              <a:t>of neurological disease other than MS. </a:t>
            </a:r>
          </a:p>
          <a:p>
            <a:r>
              <a:rPr lang="en-US" sz="1600" dirty="0">
                <a:latin typeface="Calibri" panose="020F0502020204030204" pitchFamily="34" charset="0"/>
                <a:cs typeface="Calibri" panose="020F0502020204030204" pitchFamily="34" charset="0"/>
              </a:rPr>
              <a:t/>
            </a:r>
            <a:br>
              <a:rPr lang="en-US" sz="1600" dirty="0">
                <a:latin typeface="Calibri" panose="020F0502020204030204" pitchFamily="34" charset="0"/>
                <a:cs typeface="Calibri" panose="020F0502020204030204" pitchFamily="34" charset="0"/>
              </a:rPr>
            </a:br>
            <a:endParaRPr lang="en-US" sz="1600" dirty="0">
              <a:latin typeface="Calibri" panose="020F0502020204030204" pitchFamily="34" charset="0"/>
              <a:cs typeface="Calibri" panose="020F0502020204030204" pitchFamily="34" charset="0"/>
            </a:endParaRPr>
          </a:p>
        </p:txBody>
      </p:sp>
      <p:sp>
        <p:nvSpPr>
          <p:cNvPr id="4" name="Title 3"/>
          <p:cNvSpPr>
            <a:spLocks noGrp="1"/>
          </p:cNvSpPr>
          <p:nvPr>
            <p:ph type="title"/>
          </p:nvPr>
        </p:nvSpPr>
        <p:spPr>
          <a:xfrm>
            <a:off x="268840" y="962758"/>
            <a:ext cx="7886700" cy="716084"/>
          </a:xfrm>
        </p:spPr>
        <p:txBody>
          <a:bodyPr>
            <a:normAutofit/>
          </a:bodyPr>
          <a:lstStyle/>
          <a:p>
            <a:r>
              <a:rPr lang="en-US" dirty="0"/>
              <a:t>Methods: </a:t>
            </a:r>
            <a:r>
              <a:rPr lang="en-US" dirty="0" smtClean="0"/>
              <a:t>Subjects</a:t>
            </a:r>
            <a:endParaRPr lang="en-US" dirty="0"/>
          </a:p>
        </p:txBody>
      </p:sp>
      <p:sp>
        <p:nvSpPr>
          <p:cNvPr id="3" name="TextBox 2"/>
          <p:cNvSpPr txBox="1"/>
          <p:nvPr/>
        </p:nvSpPr>
        <p:spPr>
          <a:xfrm>
            <a:off x="0" y="6572292"/>
            <a:ext cx="8577943" cy="261610"/>
          </a:xfrm>
          <a:prstGeom prst="rect">
            <a:avLst/>
          </a:prstGeom>
          <a:noFill/>
        </p:spPr>
        <p:txBody>
          <a:bodyPr wrap="square" rtlCol="0">
            <a:spAutoFit/>
          </a:bodyPr>
          <a:lstStyle/>
          <a:p>
            <a:r>
              <a:rPr lang="en-US" sz="1100" baseline="30000" dirty="0" smtClean="0">
                <a:solidFill>
                  <a:schemeClr val="tx1">
                    <a:lumMod val="50000"/>
                  </a:schemeClr>
                </a:solidFill>
                <a:latin typeface="Calibri" panose="020F0502020204030204" pitchFamily="34" charset="0"/>
                <a:cs typeface="Calibri" panose="020F0502020204030204" pitchFamily="34" charset="0"/>
              </a:rPr>
              <a:t>6</a:t>
            </a:r>
            <a:r>
              <a:rPr lang="en-US" sz="1100" dirty="0" smtClean="0">
                <a:solidFill>
                  <a:schemeClr val="tx1">
                    <a:lumMod val="50000"/>
                  </a:schemeClr>
                </a:solidFill>
                <a:latin typeface="Calibri" panose="020F0502020204030204" pitchFamily="34" charset="0"/>
                <a:cs typeface="Calibri" panose="020F0502020204030204" pitchFamily="34" charset="0"/>
              </a:rPr>
              <a:t>Kappus, et al., JNNP, 2015</a:t>
            </a:r>
            <a:endParaRPr lang="en-US" sz="1100" dirty="0">
              <a:solidFill>
                <a:schemeClr val="tx1">
                  <a:lumMod val="50000"/>
                </a:schemeClr>
              </a:solidFill>
              <a:latin typeface="Calibri" panose="020F0502020204030204" pitchFamily="34" charset="0"/>
              <a:cs typeface="Calibri" panose="020F0502020204030204" pitchFamily="34" charset="0"/>
            </a:endParaRPr>
          </a:p>
        </p:txBody>
      </p:sp>
      <p:pic>
        <p:nvPicPr>
          <p:cNvPr id="5" name="Picture 13" descr="bottom_bar"/>
          <p:cNvPicPr>
            <a:picLocks noChangeAspect="1" noChangeArrowheads="1"/>
          </p:cNvPicPr>
          <p:nvPr/>
        </p:nvPicPr>
        <p:blipFill rotWithShape="1">
          <a:blip r:embed="rId3">
            <a:extLst>
              <a:ext uri="{28A0092B-C50C-407E-A947-70E740481C1C}">
                <a14:useLocalDpi xmlns:a14="http://schemas.microsoft.com/office/drawing/2010/main" val="0"/>
              </a:ext>
            </a:extLst>
          </a:blip>
          <a:srcRect l="1" r="67905"/>
          <a:stretch/>
        </p:blipFill>
        <p:spPr bwMode="auto">
          <a:xfrm>
            <a:off x="7399400" y="-99738"/>
            <a:ext cx="1828801" cy="890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62512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206928" y="1569956"/>
            <a:ext cx="4787251" cy="4727813"/>
          </a:xfrm>
        </p:spPr>
        <p:txBody>
          <a:bodyPr/>
          <a:lstStyle/>
          <a:p>
            <a:pPr fontAlgn="base"/>
            <a:r>
              <a:rPr lang="en-US" sz="1600" b="1" dirty="0">
                <a:latin typeface="Calibri" panose="020F0502020204030204" pitchFamily="34" charset="0"/>
                <a:cs typeface="Calibri" panose="020F0502020204030204" pitchFamily="34" charset="0"/>
              </a:rPr>
              <a:t>Brief International Cognitive Assessment for MS (</a:t>
            </a:r>
            <a:r>
              <a:rPr lang="en-US" sz="1600" b="1" dirty="0" smtClean="0">
                <a:latin typeface="Calibri" panose="020F0502020204030204" pitchFamily="34" charset="0"/>
                <a:cs typeface="Calibri" panose="020F0502020204030204" pitchFamily="34" charset="0"/>
              </a:rPr>
              <a:t>BICAMS)</a:t>
            </a:r>
            <a:r>
              <a:rPr lang="en-US" sz="1600" baseline="30000" dirty="0" smtClean="0">
                <a:latin typeface="Calibri" panose="020F0502020204030204" pitchFamily="34" charset="0"/>
                <a:cs typeface="Calibri" panose="020F0502020204030204" pitchFamily="34" charset="0"/>
              </a:rPr>
              <a:t>7,8</a:t>
            </a:r>
            <a:endParaRPr lang="en-US" sz="1600" b="1" baseline="30000" dirty="0">
              <a:latin typeface="Calibri" panose="020F0502020204030204" pitchFamily="34" charset="0"/>
              <a:cs typeface="Calibri" panose="020F0502020204030204" pitchFamily="34" charset="0"/>
            </a:endParaRPr>
          </a:p>
          <a:p>
            <a:pPr marL="628642" lvl="1" indent="-285750" fontAlgn="base">
              <a:buFont typeface="Arial" panose="020B0604020202020204" pitchFamily="34" charset="0"/>
              <a:buChar char="•"/>
            </a:pPr>
            <a:r>
              <a:rPr lang="en-US" sz="1600" dirty="0">
                <a:solidFill>
                  <a:schemeClr val="tx1"/>
                </a:solidFill>
                <a:latin typeface="Calibri" panose="020F0502020204030204" pitchFamily="34" charset="0"/>
                <a:cs typeface="Calibri" panose="020F0502020204030204" pitchFamily="34" charset="0"/>
              </a:rPr>
              <a:t>Brief Visuospatial Memory Test (</a:t>
            </a:r>
            <a:r>
              <a:rPr lang="en-US" sz="1600" dirty="0" smtClean="0">
                <a:solidFill>
                  <a:schemeClr val="tx1"/>
                </a:solidFill>
                <a:latin typeface="Calibri" panose="020F0502020204030204" pitchFamily="34" charset="0"/>
                <a:cs typeface="Calibri" panose="020F0502020204030204" pitchFamily="34" charset="0"/>
              </a:rPr>
              <a:t>BVMTR)</a:t>
            </a:r>
          </a:p>
          <a:p>
            <a:pPr marL="628642" lvl="1" indent="-285750" fontAlgn="base">
              <a:buFont typeface="Arial" panose="020B0604020202020204" pitchFamily="34" charset="0"/>
              <a:buChar char="•"/>
            </a:pPr>
            <a:r>
              <a:rPr lang="en-US" sz="1600" dirty="0">
                <a:solidFill>
                  <a:schemeClr val="tx1"/>
                </a:solidFill>
                <a:latin typeface="Calibri" panose="020F0502020204030204" pitchFamily="34" charset="0"/>
                <a:cs typeface="Calibri" panose="020F0502020204030204" pitchFamily="34" charset="0"/>
              </a:rPr>
              <a:t>Symbol Digit Modalities Test (SDMT</a:t>
            </a:r>
            <a:r>
              <a:rPr lang="en-US" sz="1600" dirty="0" smtClean="0">
                <a:solidFill>
                  <a:schemeClr val="tx1"/>
                </a:solidFill>
                <a:latin typeface="Calibri" panose="020F0502020204030204" pitchFamily="34" charset="0"/>
                <a:cs typeface="Calibri" panose="020F0502020204030204" pitchFamily="34" charset="0"/>
              </a:rPr>
              <a:t>)</a:t>
            </a:r>
          </a:p>
          <a:p>
            <a:pPr marL="628642" lvl="1" indent="-285750" fontAlgn="base">
              <a:buFont typeface="Arial" panose="020B0604020202020204" pitchFamily="34" charset="0"/>
              <a:buChar char="•"/>
            </a:pPr>
            <a:r>
              <a:rPr lang="en-US" sz="1600" dirty="0" smtClean="0">
                <a:solidFill>
                  <a:schemeClr val="tx1"/>
                </a:solidFill>
                <a:latin typeface="Calibri" panose="020F0502020204030204" pitchFamily="34" charset="0"/>
                <a:cs typeface="Calibri" panose="020F0502020204030204" pitchFamily="34" charset="0"/>
              </a:rPr>
              <a:t>California </a:t>
            </a:r>
            <a:r>
              <a:rPr lang="en-US" sz="1600" dirty="0">
                <a:solidFill>
                  <a:schemeClr val="tx1"/>
                </a:solidFill>
                <a:latin typeface="Calibri" panose="020F0502020204030204" pitchFamily="34" charset="0"/>
                <a:cs typeface="Calibri" panose="020F0502020204030204" pitchFamily="34" charset="0"/>
              </a:rPr>
              <a:t>Verbal Learning Test (</a:t>
            </a:r>
            <a:r>
              <a:rPr lang="en-US" sz="1600" dirty="0" smtClean="0">
                <a:solidFill>
                  <a:schemeClr val="tx1"/>
                </a:solidFill>
                <a:latin typeface="Calibri" panose="020F0502020204030204" pitchFamily="34" charset="0"/>
                <a:cs typeface="Calibri" panose="020F0502020204030204" pitchFamily="34" charset="0"/>
              </a:rPr>
              <a:t>CVLT-II)</a:t>
            </a:r>
          </a:p>
          <a:p>
            <a:pPr fontAlgn="base"/>
            <a:r>
              <a:rPr lang="en-US" sz="1600" b="1" dirty="0" smtClean="0">
                <a:latin typeface="Calibri" panose="020F0502020204030204" pitchFamily="34" charset="0"/>
                <a:cs typeface="Calibri" panose="020F0502020204030204" pitchFamily="34" charset="0"/>
              </a:rPr>
              <a:t>MRI</a:t>
            </a:r>
            <a:endParaRPr lang="en-US" sz="1600" b="1" dirty="0">
              <a:latin typeface="Calibri" panose="020F0502020204030204" pitchFamily="34" charset="0"/>
              <a:cs typeface="Calibri" panose="020F0502020204030204" pitchFamily="34" charset="0"/>
            </a:endParaRPr>
          </a:p>
          <a:p>
            <a:pPr marL="628642" lvl="1" indent="-285750" fontAlgn="base">
              <a:buFont typeface="Arial" panose="020B0604020202020204" pitchFamily="34" charset="0"/>
              <a:buChar char="•"/>
            </a:pPr>
            <a:r>
              <a:rPr lang="en-US" sz="1600" dirty="0">
                <a:solidFill>
                  <a:schemeClr val="tx1"/>
                </a:solidFill>
                <a:latin typeface="Calibri" panose="020F0502020204030204" pitchFamily="34" charset="0"/>
                <a:cs typeface="Calibri" panose="020F0502020204030204" pitchFamily="34" charset="0"/>
              </a:rPr>
              <a:t>3T GE MRI </a:t>
            </a:r>
            <a:r>
              <a:rPr lang="en-US" sz="1600" dirty="0" smtClean="0">
                <a:solidFill>
                  <a:schemeClr val="tx1"/>
                </a:solidFill>
                <a:latin typeface="Calibri" panose="020F0502020204030204" pitchFamily="34" charset="0"/>
                <a:cs typeface="Calibri" panose="020F0502020204030204" pitchFamily="34" charset="0"/>
              </a:rPr>
              <a:t>scanner</a:t>
            </a:r>
          </a:p>
          <a:p>
            <a:pPr marL="628642" lvl="1" indent="-285750" fontAlgn="base">
              <a:buFont typeface="Arial" panose="020B0604020202020204" pitchFamily="34" charset="0"/>
              <a:buChar char="•"/>
            </a:pPr>
            <a:r>
              <a:rPr lang="en-US" sz="1600" dirty="0" smtClean="0">
                <a:solidFill>
                  <a:schemeClr val="tx1"/>
                </a:solidFill>
                <a:latin typeface="Calibri" panose="020F0502020204030204" pitchFamily="34" charset="0"/>
                <a:cs typeface="Calibri" panose="020F0502020204030204" pitchFamily="34" charset="0"/>
              </a:rPr>
              <a:t>Standardized </a:t>
            </a:r>
            <a:r>
              <a:rPr lang="en-US" sz="1600" dirty="0">
                <a:solidFill>
                  <a:schemeClr val="tx1"/>
                </a:solidFill>
                <a:latin typeface="Calibri" panose="020F0502020204030204" pitchFamily="34" charset="0"/>
                <a:cs typeface="Calibri" panose="020F0502020204030204" pitchFamily="34" charset="0"/>
              </a:rPr>
              <a:t>protocol across subjects</a:t>
            </a:r>
          </a:p>
          <a:p>
            <a:pPr fontAlgn="base"/>
            <a:r>
              <a:rPr lang="en-US" sz="1600" b="1" dirty="0">
                <a:latin typeface="Calibri" panose="020F0502020204030204" pitchFamily="34" charset="0"/>
                <a:cs typeface="Calibri" panose="020F0502020204030204" pitchFamily="34" charset="0"/>
              </a:rPr>
              <a:t>MRI, structure</a:t>
            </a:r>
          </a:p>
          <a:p>
            <a:pPr marL="628642" lvl="1" indent="-285750" fontAlgn="base">
              <a:buFont typeface="Arial" panose="020B0604020202020204" pitchFamily="34" charset="0"/>
              <a:buChar char="•"/>
            </a:pPr>
            <a:r>
              <a:rPr lang="en-US" sz="1600" dirty="0">
                <a:solidFill>
                  <a:schemeClr val="tx1"/>
                </a:solidFill>
                <a:latin typeface="Calibri" panose="020F0502020204030204" pitchFamily="34" charset="0"/>
                <a:cs typeface="Calibri" panose="020F0502020204030204" pitchFamily="34" charset="0"/>
              </a:rPr>
              <a:t>Lesion maps from </a:t>
            </a:r>
            <a:r>
              <a:rPr lang="en-US" sz="1600" dirty="0" smtClean="0">
                <a:solidFill>
                  <a:schemeClr val="tx1"/>
                </a:solidFill>
                <a:latin typeface="Calibri" panose="020F0502020204030204" pitchFamily="34" charset="0"/>
                <a:cs typeface="Calibri" panose="020F0502020204030204" pitchFamily="34" charset="0"/>
              </a:rPr>
              <a:t>T2-FLAIR</a:t>
            </a:r>
          </a:p>
          <a:p>
            <a:pPr marL="628642" lvl="1" indent="-285750" fontAlgn="base">
              <a:buFont typeface="Arial" panose="020B0604020202020204" pitchFamily="34" charset="0"/>
              <a:buChar char="•"/>
            </a:pPr>
            <a:r>
              <a:rPr lang="en-US" sz="1600" dirty="0" smtClean="0">
                <a:solidFill>
                  <a:schemeClr val="tx1"/>
                </a:solidFill>
                <a:latin typeface="Calibri" panose="020F0502020204030204" pitchFamily="34" charset="0"/>
                <a:cs typeface="Calibri" panose="020F0502020204030204" pitchFamily="34" charset="0"/>
              </a:rPr>
              <a:t>T1w </a:t>
            </a:r>
            <a:r>
              <a:rPr lang="en-US" sz="1600" dirty="0">
                <a:solidFill>
                  <a:schemeClr val="tx1"/>
                </a:solidFill>
                <a:latin typeface="Calibri" panose="020F0502020204030204" pitchFamily="34" charset="0"/>
                <a:cs typeface="Calibri" panose="020F0502020204030204" pitchFamily="34" charset="0"/>
              </a:rPr>
              <a:t>image conventionally </a:t>
            </a:r>
            <a:r>
              <a:rPr lang="en-US" sz="1600" dirty="0" smtClean="0">
                <a:solidFill>
                  <a:schemeClr val="tx1"/>
                </a:solidFill>
                <a:latin typeface="Calibri" panose="020F0502020204030204" pitchFamily="34" charset="0"/>
                <a:cs typeface="Calibri" panose="020F0502020204030204" pitchFamily="34" charset="0"/>
              </a:rPr>
              <a:t>processed (e.g. N4 bias field correction)</a:t>
            </a:r>
          </a:p>
          <a:p>
            <a:pPr marL="971533" lvl="2" indent="-285750" fontAlgn="base">
              <a:buFont typeface="Arial" panose="020B0604020202020204" pitchFamily="34" charset="0"/>
              <a:buChar char="•"/>
            </a:pPr>
            <a:r>
              <a:rPr lang="en-US" sz="1600" dirty="0" smtClean="0">
                <a:solidFill>
                  <a:schemeClr val="tx1"/>
                </a:solidFill>
                <a:latin typeface="Calibri" panose="020F0502020204030204" pitchFamily="34" charset="0"/>
                <a:cs typeface="Calibri" panose="020F0502020204030204" pitchFamily="34" charset="0"/>
              </a:rPr>
              <a:t>FreeSurfer </a:t>
            </a:r>
            <a:r>
              <a:rPr lang="en-US" sz="1600" dirty="0">
                <a:solidFill>
                  <a:schemeClr val="tx1"/>
                </a:solidFill>
                <a:latin typeface="Calibri" panose="020F0502020204030204" pitchFamily="34" charset="0"/>
                <a:cs typeface="Calibri" panose="020F0502020204030204" pitchFamily="34" charset="0"/>
              </a:rPr>
              <a:t>for cortical parcellation </a:t>
            </a:r>
            <a:r>
              <a:rPr lang="en-US" sz="1600" dirty="0" smtClean="0">
                <a:solidFill>
                  <a:schemeClr val="tx1"/>
                </a:solidFill>
                <a:latin typeface="Calibri" panose="020F0502020204030204" pitchFamily="34" charset="0"/>
                <a:cs typeface="Calibri" panose="020F0502020204030204" pitchFamily="34" charset="0"/>
              </a:rPr>
              <a:t>and </a:t>
            </a:r>
            <a:r>
              <a:rPr lang="en-US" sz="1600" dirty="0">
                <a:solidFill>
                  <a:schemeClr val="tx1"/>
                </a:solidFill>
                <a:latin typeface="Calibri" panose="020F0502020204030204" pitchFamily="34" charset="0"/>
                <a:cs typeface="Calibri" panose="020F0502020204030204" pitchFamily="34" charset="0"/>
              </a:rPr>
              <a:t>subcortical segmentation</a:t>
            </a:r>
          </a:p>
          <a:p>
            <a:pPr fontAlgn="base"/>
            <a:r>
              <a:rPr lang="en-US" sz="1600" b="1" dirty="0">
                <a:latin typeface="Calibri" panose="020F0502020204030204" pitchFamily="34" charset="0"/>
                <a:cs typeface="Calibri" panose="020F0502020204030204" pitchFamily="34" charset="0"/>
              </a:rPr>
              <a:t>MRI, resting state </a:t>
            </a:r>
            <a:r>
              <a:rPr lang="en-US" sz="1600" b="1" dirty="0" smtClean="0">
                <a:latin typeface="Calibri" panose="020F0502020204030204" pitchFamily="34" charset="0"/>
                <a:cs typeface="Calibri" panose="020F0502020204030204" pitchFamily="34" charset="0"/>
              </a:rPr>
              <a:t>functional; </a:t>
            </a:r>
            <a:r>
              <a:rPr lang="en-US" sz="1600" dirty="0" smtClean="0">
                <a:latin typeface="Calibri" panose="020F0502020204030204" pitchFamily="34" charset="0"/>
                <a:cs typeface="Calibri" panose="020F0502020204030204" pitchFamily="34" charset="0"/>
              </a:rPr>
              <a:t>n (MS) = 74, n (HC) = 29</a:t>
            </a:r>
            <a:endParaRPr lang="en-US" sz="1600" b="1" dirty="0" smtClean="0">
              <a:latin typeface="Calibri" panose="020F0502020204030204" pitchFamily="34" charset="0"/>
              <a:cs typeface="Calibri" panose="020F0502020204030204" pitchFamily="34" charset="0"/>
            </a:endParaRPr>
          </a:p>
          <a:p>
            <a:pPr marL="628642" lvl="1" indent="-285750" fontAlgn="base">
              <a:buFont typeface="Arial" panose="020B0604020202020204" pitchFamily="34" charset="0"/>
              <a:buChar char="•"/>
            </a:pPr>
            <a:r>
              <a:rPr lang="en-US" sz="1600" dirty="0" smtClean="0">
                <a:solidFill>
                  <a:schemeClr val="tx1"/>
                </a:solidFill>
                <a:latin typeface="Calibri" panose="020F0502020204030204" pitchFamily="34" charset="0"/>
                <a:cs typeface="Calibri" panose="020F0502020204030204" pitchFamily="34" charset="0"/>
              </a:rPr>
              <a:t>TE 35ms, TR 2500ms, ~11min </a:t>
            </a:r>
          </a:p>
          <a:p>
            <a:r>
              <a:rPr lang="en-US" sz="1600" dirty="0">
                <a:latin typeface="Calibri" panose="020F0502020204030204" pitchFamily="34" charset="0"/>
                <a:cs typeface="Calibri" panose="020F0502020204030204" pitchFamily="34" charset="0"/>
              </a:rPr>
              <a:t/>
            </a:r>
            <a:br>
              <a:rPr lang="en-US" sz="1600" dirty="0">
                <a:latin typeface="Calibri" panose="020F0502020204030204" pitchFamily="34" charset="0"/>
                <a:cs typeface="Calibri" panose="020F0502020204030204" pitchFamily="34" charset="0"/>
              </a:rPr>
            </a:br>
            <a:endParaRPr lang="en-US" sz="1600" dirty="0">
              <a:latin typeface="Calibri" panose="020F0502020204030204" pitchFamily="34" charset="0"/>
              <a:cs typeface="Calibri" panose="020F0502020204030204" pitchFamily="34" charset="0"/>
            </a:endParaRPr>
          </a:p>
        </p:txBody>
      </p:sp>
      <p:sp>
        <p:nvSpPr>
          <p:cNvPr id="4" name="Title 3"/>
          <p:cNvSpPr>
            <a:spLocks noGrp="1"/>
          </p:cNvSpPr>
          <p:nvPr>
            <p:ph type="title"/>
          </p:nvPr>
        </p:nvSpPr>
        <p:spPr>
          <a:xfrm>
            <a:off x="205078" y="951034"/>
            <a:ext cx="7886700" cy="482112"/>
          </a:xfrm>
        </p:spPr>
        <p:txBody>
          <a:bodyPr>
            <a:normAutofit/>
          </a:bodyPr>
          <a:lstStyle/>
          <a:p>
            <a:r>
              <a:rPr lang="en-US" dirty="0"/>
              <a:t>Methods: Neuropsychological Testing and </a:t>
            </a:r>
            <a:r>
              <a:rPr lang="en-US" dirty="0" smtClean="0"/>
              <a:t>MRI</a:t>
            </a:r>
            <a:endParaRPr lang="en-US" dirty="0"/>
          </a:p>
        </p:txBody>
      </p:sp>
      <p:pic>
        <p:nvPicPr>
          <p:cNvPr id="5" name="Picture 4"/>
          <p:cNvPicPr>
            <a:picLocks noChangeAspect="1"/>
          </p:cNvPicPr>
          <p:nvPr/>
        </p:nvPicPr>
        <p:blipFill>
          <a:blip r:embed="rId3"/>
          <a:stretch>
            <a:fillRect/>
          </a:stretch>
        </p:blipFill>
        <p:spPr>
          <a:xfrm>
            <a:off x="7508383" y="1430727"/>
            <a:ext cx="1228325" cy="1743990"/>
          </a:xfrm>
          <a:prstGeom prst="rect">
            <a:avLst/>
          </a:prstGeom>
        </p:spPr>
      </p:pic>
      <p:pic>
        <p:nvPicPr>
          <p:cNvPr id="6" name="Picture 5"/>
          <p:cNvPicPr>
            <a:picLocks noChangeAspect="1"/>
          </p:cNvPicPr>
          <p:nvPr/>
        </p:nvPicPr>
        <p:blipFill>
          <a:blip r:embed="rId4"/>
          <a:stretch>
            <a:fillRect/>
          </a:stretch>
        </p:blipFill>
        <p:spPr>
          <a:xfrm>
            <a:off x="5622792" y="1309319"/>
            <a:ext cx="1983495" cy="1949033"/>
          </a:xfrm>
          <a:prstGeom prst="rect">
            <a:avLst/>
          </a:prstGeom>
        </p:spPr>
      </p:pic>
      <p:pic>
        <p:nvPicPr>
          <p:cNvPr id="9" name="Picture 13" descr="bottom_bar"/>
          <p:cNvPicPr>
            <a:picLocks noChangeAspect="1" noChangeArrowheads="1"/>
          </p:cNvPicPr>
          <p:nvPr/>
        </p:nvPicPr>
        <p:blipFill rotWithShape="1">
          <a:blip r:embed="rId5">
            <a:extLst>
              <a:ext uri="{28A0092B-C50C-407E-A947-70E740481C1C}">
                <a14:useLocalDpi xmlns:a14="http://schemas.microsoft.com/office/drawing/2010/main" val="0"/>
              </a:ext>
            </a:extLst>
          </a:blip>
          <a:srcRect l="1" r="67905"/>
          <a:stretch/>
        </p:blipFill>
        <p:spPr bwMode="auto">
          <a:xfrm>
            <a:off x="7399400" y="-99738"/>
            <a:ext cx="1828801" cy="890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0" y="6556123"/>
            <a:ext cx="8577330" cy="261610"/>
          </a:xfrm>
          <a:prstGeom prst="rect">
            <a:avLst/>
          </a:prstGeom>
          <a:noFill/>
        </p:spPr>
        <p:txBody>
          <a:bodyPr wrap="square" rtlCol="0">
            <a:spAutoFit/>
          </a:bodyPr>
          <a:lstStyle/>
          <a:p>
            <a:r>
              <a:rPr lang="en-US" sz="1100" baseline="30000" dirty="0" smtClean="0">
                <a:latin typeface="Calibri" panose="020F0502020204030204" pitchFamily="34" charset="0"/>
                <a:cs typeface="Calibri" panose="020F0502020204030204" pitchFamily="34" charset="0"/>
              </a:rPr>
              <a:t>7</a:t>
            </a:r>
            <a:r>
              <a:rPr lang="en-US" sz="1100" dirty="0" smtClean="0">
                <a:latin typeface="Calibri" panose="020F0502020204030204" pitchFamily="34" charset="0"/>
                <a:cs typeface="Calibri" panose="020F0502020204030204" pitchFamily="34" charset="0"/>
              </a:rPr>
              <a:t>Langdon, </a:t>
            </a:r>
            <a:r>
              <a:rPr lang="en-US" sz="1100" dirty="0">
                <a:latin typeface="Calibri" panose="020F0502020204030204" pitchFamily="34" charset="0"/>
                <a:cs typeface="Calibri" panose="020F0502020204030204" pitchFamily="34" charset="0"/>
              </a:rPr>
              <a:t>et al</a:t>
            </a:r>
            <a:r>
              <a:rPr lang="en-US" sz="1100" dirty="0" smtClean="0">
                <a:latin typeface="Calibri" panose="020F0502020204030204" pitchFamily="34" charset="0"/>
                <a:cs typeface="Calibri" panose="020F0502020204030204" pitchFamily="34" charset="0"/>
              </a:rPr>
              <a:t>., Multiple </a:t>
            </a:r>
            <a:r>
              <a:rPr lang="en-US" sz="1100" dirty="0">
                <a:latin typeface="Calibri" panose="020F0502020204030204" pitchFamily="34" charset="0"/>
                <a:cs typeface="Calibri" panose="020F0502020204030204" pitchFamily="34" charset="0"/>
              </a:rPr>
              <a:t>Sclerosis Journal </a:t>
            </a:r>
            <a:r>
              <a:rPr lang="en-US" sz="1100" dirty="0" smtClean="0">
                <a:latin typeface="Calibri" panose="020F0502020204030204" pitchFamily="34" charset="0"/>
                <a:cs typeface="Calibri" panose="020F0502020204030204" pitchFamily="34" charset="0"/>
              </a:rPr>
              <a:t>, 2012; </a:t>
            </a:r>
            <a:r>
              <a:rPr lang="en-US" sz="1100" baseline="30000" dirty="0" smtClean="0">
                <a:latin typeface="Calibri" panose="020F0502020204030204" pitchFamily="34" charset="0"/>
                <a:cs typeface="Calibri" panose="020F0502020204030204" pitchFamily="34" charset="0"/>
              </a:rPr>
              <a:t>8</a:t>
            </a:r>
            <a:r>
              <a:rPr lang="en-US" sz="1100" dirty="0" smtClean="0">
                <a:latin typeface="Calibri" panose="020F0502020204030204" pitchFamily="34" charset="0"/>
                <a:cs typeface="Calibri" panose="020F0502020204030204" pitchFamily="34" charset="0"/>
              </a:rPr>
              <a:t>Benedict, et </a:t>
            </a:r>
            <a:r>
              <a:rPr lang="en-US" sz="1100" dirty="0">
                <a:latin typeface="Calibri" panose="020F0502020204030204" pitchFamily="34" charset="0"/>
                <a:cs typeface="Calibri" panose="020F0502020204030204" pitchFamily="34" charset="0"/>
              </a:rPr>
              <a:t>al</a:t>
            </a:r>
            <a:r>
              <a:rPr lang="en-US" sz="1100" dirty="0" smtClean="0">
                <a:latin typeface="Calibri" panose="020F0502020204030204" pitchFamily="34" charset="0"/>
                <a:cs typeface="Calibri" panose="020F0502020204030204" pitchFamily="34" charset="0"/>
              </a:rPr>
              <a:t>., BMC Neurology,</a:t>
            </a:r>
            <a:r>
              <a:rPr lang="en-US" sz="1100" dirty="0">
                <a:latin typeface="Calibri" panose="020F0502020204030204" pitchFamily="34" charset="0"/>
                <a:cs typeface="Calibri" panose="020F0502020204030204" pitchFamily="34" charset="0"/>
              </a:rPr>
              <a:t> </a:t>
            </a:r>
            <a:r>
              <a:rPr lang="en-US" sz="1100" dirty="0" smtClean="0">
                <a:latin typeface="Calibri" panose="020F0502020204030204" pitchFamily="34" charset="0"/>
                <a:cs typeface="Calibri" panose="020F0502020204030204" pitchFamily="34" charset="0"/>
              </a:rPr>
              <a:t>2012</a:t>
            </a:r>
            <a:endParaRPr lang="en-US" sz="1100" dirty="0">
              <a:latin typeface="Calibri" panose="020F0502020204030204" pitchFamily="34" charset="0"/>
              <a:cs typeface="Calibri" panose="020F0502020204030204" pitchFamily="34" charset="0"/>
            </a:endParaRPr>
          </a:p>
        </p:txBody>
      </p:sp>
      <p:pic>
        <p:nvPicPr>
          <p:cNvPr id="5122" name="Picture 2" descr="https://lh5.googleusercontent.com/JGd0GY8i6hndvOUYfAyOrwCa0AVS7ID7K7aTvX42LnUGJFJqXQVRv7KhGo3aYeW7D5twXPSEzP-ytQtbo4xHVFfosSeCy0Zyl4DAqFaRntf-T1e8JXqArDG85Gm2QUpYEFbAQdwWkw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14115" y="3193958"/>
            <a:ext cx="3666964" cy="160135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s://lh3.googleusercontent.com/0a6tGBxUkhJSup8PB7pk3cqk3zeoO9BoPv5Uv7aZhtM-D7sTRe_vjW-JDqDtCcVL-SN4lYGutHJu6LVg1u13t-Pm605piyJxxIk9hEIOO1Bc1AkHhDOGTEBPTJqjR_7-keATxGdBtIk"/>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14115" y="4748105"/>
            <a:ext cx="1738381" cy="145472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s://lh5.googleusercontent.com/F9bTKZbLlNey04X-pTXb0LYKtVK5Yv7SGakweRf_0MnkANVzUktuNxu-1vfx_rH6ddKzryZNlEEc5k1cc1ojflXBg4Wop96mgV3fGDCE9N_ClVeh-qGXT1gZkuTteV6oVw5FZTwpPLM"/>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60591" y="4775753"/>
            <a:ext cx="2018637" cy="1427072"/>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Arrow Connector 10"/>
          <p:cNvCxnSpPr/>
          <p:nvPr/>
        </p:nvCxnSpPr>
        <p:spPr>
          <a:xfrm flipV="1">
            <a:off x="4391696" y="1617916"/>
            <a:ext cx="3007704" cy="597250"/>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4140679" y="2518913"/>
            <a:ext cx="1482113" cy="0"/>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3322749" y="4016303"/>
            <a:ext cx="1831398" cy="271049"/>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3668578" y="5277391"/>
            <a:ext cx="1485569" cy="17840"/>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30634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0" y="4020244"/>
            <a:ext cx="6812924" cy="2837756"/>
          </a:xfrm>
        </p:spPr>
        <p:txBody>
          <a:bodyPr/>
          <a:lstStyle/>
          <a:p>
            <a:pPr>
              <a:lnSpc>
                <a:spcPct val="100000"/>
              </a:lnSpc>
            </a:pPr>
            <a:r>
              <a:rPr lang="en-US" sz="1400" dirty="0">
                <a:solidFill>
                  <a:schemeClr val="accent6"/>
                </a:solidFill>
                <a:latin typeface="Calibri" panose="020F0502020204030204" pitchFamily="34" charset="0"/>
                <a:cs typeface="Calibri" panose="020F0502020204030204" pitchFamily="34" charset="0"/>
              </a:rPr>
              <a:t>Tract-based structural network disruption measured using </a:t>
            </a:r>
            <a:r>
              <a:rPr lang="en-US" sz="1400" dirty="0" smtClean="0">
                <a:solidFill>
                  <a:schemeClr val="accent6"/>
                </a:solidFill>
                <a:latin typeface="Calibri" panose="020F0502020204030204" pitchFamily="34" charset="0"/>
                <a:cs typeface="Calibri" panose="020F0502020204030204" pitchFamily="34" charset="0"/>
              </a:rPr>
              <a:t>the </a:t>
            </a:r>
            <a:r>
              <a:rPr lang="en-US" sz="1400" dirty="0">
                <a:solidFill>
                  <a:schemeClr val="accent6"/>
                </a:solidFill>
                <a:latin typeface="Calibri" panose="020F0502020204030204" pitchFamily="34" charset="0"/>
                <a:cs typeface="Calibri" panose="020F0502020204030204" pitchFamily="34" charset="0"/>
              </a:rPr>
              <a:t>Network Modification </a:t>
            </a:r>
            <a:r>
              <a:rPr lang="en-US" sz="1400" dirty="0" smtClean="0">
                <a:solidFill>
                  <a:schemeClr val="accent6"/>
                </a:solidFill>
                <a:latin typeface="Calibri" panose="020F0502020204030204" pitchFamily="34" charset="0"/>
                <a:cs typeface="Calibri" panose="020F0502020204030204" pitchFamily="34" charset="0"/>
              </a:rPr>
              <a:t>tool</a:t>
            </a:r>
            <a:r>
              <a:rPr lang="en-US" sz="1400" baseline="30000" dirty="0" smtClean="0">
                <a:solidFill>
                  <a:schemeClr val="accent6"/>
                </a:solidFill>
                <a:latin typeface="Calibri" panose="020F0502020204030204" pitchFamily="34" charset="0"/>
                <a:cs typeface="Calibri" panose="020F0502020204030204" pitchFamily="34" charset="0"/>
              </a:rPr>
              <a:t>9</a:t>
            </a:r>
            <a:r>
              <a:rPr lang="en-US" sz="1400" dirty="0" smtClean="0">
                <a:solidFill>
                  <a:schemeClr val="accent6"/>
                </a:solidFill>
                <a:latin typeface="Calibri" panose="020F0502020204030204" pitchFamily="34" charset="0"/>
                <a:cs typeface="Calibri" panose="020F0502020204030204" pitchFamily="34" charset="0"/>
              </a:rPr>
              <a:t> </a:t>
            </a:r>
            <a:endParaRPr lang="en-US" sz="1400" dirty="0">
              <a:solidFill>
                <a:schemeClr val="accent6"/>
              </a:solidFill>
              <a:latin typeface="Calibri" panose="020F0502020204030204" pitchFamily="34" charset="0"/>
              <a:cs typeface="Calibri" panose="020F0502020204030204" pitchFamily="34" charset="0"/>
            </a:endParaRPr>
          </a:p>
          <a:p>
            <a:pPr marL="285750" indent="-285750" fontAlgn="base">
              <a:lnSpc>
                <a:spcPct val="100000"/>
              </a:lnSpc>
              <a:buFont typeface="Arial" panose="020B0604020202020204" pitchFamily="34" charset="0"/>
              <a:buChar char="•"/>
            </a:pPr>
            <a:r>
              <a:rPr lang="en-US" sz="1400" dirty="0" smtClean="0">
                <a:solidFill>
                  <a:schemeClr val="accent6"/>
                </a:solidFill>
                <a:latin typeface="Calibri" panose="020F0502020204030204" pitchFamily="34" charset="0"/>
                <a:cs typeface="Calibri" panose="020F0502020204030204" pitchFamily="34" charset="0"/>
              </a:rPr>
              <a:t>Previously described and publicly available. Measures </a:t>
            </a:r>
            <a:r>
              <a:rPr lang="en-US" sz="1400" dirty="0">
                <a:solidFill>
                  <a:schemeClr val="accent6"/>
                </a:solidFill>
                <a:latin typeface="Calibri" panose="020F0502020204030204" pitchFamily="34" charset="0"/>
                <a:cs typeface="Calibri" panose="020F0502020204030204" pitchFamily="34" charset="0"/>
              </a:rPr>
              <a:t>white matter tract disruption caused by </a:t>
            </a:r>
            <a:r>
              <a:rPr lang="en-US" sz="1400" dirty="0" smtClean="0">
                <a:solidFill>
                  <a:schemeClr val="accent6"/>
                </a:solidFill>
                <a:latin typeface="Calibri" panose="020F0502020204030204" pitchFamily="34" charset="0"/>
                <a:cs typeface="Calibri" panose="020F0502020204030204" pitchFamily="34" charset="0"/>
              </a:rPr>
              <a:t>lesions between </a:t>
            </a:r>
            <a:r>
              <a:rPr lang="en-US" sz="1400" dirty="0">
                <a:solidFill>
                  <a:schemeClr val="accent6"/>
                </a:solidFill>
                <a:latin typeface="Calibri" panose="020F0502020204030204" pitchFamily="34" charset="0"/>
                <a:cs typeface="Calibri" panose="020F0502020204030204" pitchFamily="34" charset="0"/>
              </a:rPr>
              <a:t>all pairs of brain </a:t>
            </a:r>
            <a:r>
              <a:rPr lang="en-US" sz="1400" dirty="0" smtClean="0">
                <a:solidFill>
                  <a:schemeClr val="accent6"/>
                </a:solidFill>
                <a:latin typeface="Calibri" panose="020F0502020204030204" pitchFamily="34" charset="0"/>
                <a:cs typeface="Calibri" panose="020F0502020204030204" pitchFamily="34" charset="0"/>
              </a:rPr>
              <a:t>regions</a:t>
            </a:r>
          </a:p>
          <a:p>
            <a:pPr marL="628642" lvl="1" indent="-285750" fontAlgn="base">
              <a:lnSpc>
                <a:spcPct val="100000"/>
              </a:lnSpc>
              <a:buFont typeface="Arial" panose="020B0604020202020204" pitchFamily="34" charset="0"/>
              <a:buChar char="•"/>
            </a:pPr>
            <a:r>
              <a:rPr lang="en-US" sz="1400" dirty="0" smtClean="0">
                <a:solidFill>
                  <a:schemeClr val="accent6"/>
                </a:solidFill>
                <a:latin typeface="Calibri" panose="020F0502020204030204" pitchFamily="34" charset="0"/>
                <a:cs typeface="Calibri" panose="020F0502020204030204" pitchFamily="34" charset="0"/>
              </a:rPr>
              <a:t>Relative to database </a:t>
            </a:r>
            <a:r>
              <a:rPr lang="en-US" sz="1400" dirty="0">
                <a:solidFill>
                  <a:schemeClr val="accent6"/>
                </a:solidFill>
                <a:latin typeface="Calibri" panose="020F0502020204030204" pitchFamily="34" charset="0"/>
                <a:cs typeface="Calibri" panose="020F0502020204030204" pitchFamily="34" charset="0"/>
              </a:rPr>
              <a:t>of </a:t>
            </a:r>
            <a:r>
              <a:rPr lang="en-US" sz="1400" dirty="0" smtClean="0">
                <a:solidFill>
                  <a:schemeClr val="accent6"/>
                </a:solidFill>
                <a:latin typeface="Calibri" panose="020F0502020204030204" pitchFamily="34" charset="0"/>
                <a:cs typeface="Calibri" panose="020F0502020204030204" pitchFamily="34" charset="0"/>
              </a:rPr>
              <a:t>73 healthy </a:t>
            </a:r>
            <a:r>
              <a:rPr lang="en-US" sz="1400" dirty="0">
                <a:solidFill>
                  <a:schemeClr val="accent6"/>
                </a:solidFill>
                <a:latin typeface="Calibri" panose="020F0502020204030204" pitchFamily="34" charset="0"/>
                <a:cs typeface="Calibri" panose="020F0502020204030204" pitchFamily="34" charset="0"/>
              </a:rPr>
              <a:t>control tractograms in Montreal Neurological </a:t>
            </a:r>
            <a:r>
              <a:rPr lang="en-US" sz="1400" dirty="0" smtClean="0">
                <a:solidFill>
                  <a:schemeClr val="accent6"/>
                </a:solidFill>
                <a:latin typeface="Calibri" panose="020F0502020204030204" pitchFamily="34" charset="0"/>
                <a:cs typeface="Calibri" panose="020F0502020204030204" pitchFamily="34" charset="0"/>
              </a:rPr>
              <a:t>Institute space</a:t>
            </a:r>
          </a:p>
          <a:p>
            <a:pPr marL="285750" indent="-285750" fontAlgn="base">
              <a:lnSpc>
                <a:spcPct val="100000"/>
              </a:lnSpc>
              <a:buFont typeface="Arial" panose="020B0604020202020204" pitchFamily="34" charset="0"/>
              <a:buChar char="•"/>
            </a:pPr>
            <a:r>
              <a:rPr lang="en-US" sz="1400" dirty="0" smtClean="0">
                <a:solidFill>
                  <a:schemeClr val="accent6"/>
                </a:solidFill>
                <a:latin typeface="Calibri" panose="020F0502020204030204" pitchFamily="34" charset="0"/>
                <a:cs typeface="Calibri" panose="020F0502020204030204" pitchFamily="34" charset="0"/>
              </a:rPr>
              <a:t>Applied for all pairs of </a:t>
            </a:r>
            <a:r>
              <a:rPr lang="en-US" sz="1400" b="1" dirty="0" smtClean="0">
                <a:solidFill>
                  <a:schemeClr val="accent6"/>
                </a:solidFill>
                <a:latin typeface="Calibri" panose="020F0502020204030204" pitchFamily="34" charset="0"/>
                <a:cs typeface="Calibri" panose="020F0502020204030204" pitchFamily="34" charset="0"/>
              </a:rPr>
              <a:t>86 </a:t>
            </a:r>
            <a:r>
              <a:rPr lang="en-US" sz="1400" b="1" dirty="0">
                <a:solidFill>
                  <a:schemeClr val="accent6"/>
                </a:solidFill>
                <a:latin typeface="Calibri" panose="020F0502020204030204" pitchFamily="34" charset="0"/>
                <a:cs typeface="Calibri" panose="020F0502020204030204" pitchFamily="34" charset="0"/>
              </a:rPr>
              <a:t>standard </a:t>
            </a:r>
            <a:r>
              <a:rPr lang="en-US" sz="1400" dirty="0">
                <a:solidFill>
                  <a:schemeClr val="accent6"/>
                </a:solidFill>
                <a:latin typeface="Calibri" panose="020F0502020204030204" pitchFamily="34" charset="0"/>
                <a:cs typeface="Calibri" panose="020F0502020204030204" pitchFamily="34" charset="0"/>
              </a:rPr>
              <a:t>cortical &amp; subcortical </a:t>
            </a:r>
            <a:r>
              <a:rPr lang="en-US" sz="1400" dirty="0" smtClean="0">
                <a:solidFill>
                  <a:schemeClr val="accent6"/>
                </a:solidFill>
                <a:latin typeface="Calibri" panose="020F0502020204030204" pitchFamily="34" charset="0"/>
                <a:cs typeface="Calibri" panose="020F0502020204030204" pitchFamily="34" charset="0"/>
              </a:rPr>
              <a:t>FreeSurfer-derived brain regions, </a:t>
            </a:r>
            <a:r>
              <a:rPr lang="en-US" sz="1550" dirty="0" smtClean="0">
                <a:solidFill>
                  <a:schemeClr val="accent6"/>
                </a:solidFill>
                <a:latin typeface="Calibri" panose="020F0502020204030204" pitchFamily="34" charset="0"/>
                <a:cs typeface="Calibri" panose="020F0502020204030204" pitchFamily="34" charset="0"/>
              </a:rPr>
              <a:t>resulting in 86x86 connectivity (disconnectivity) matrices </a:t>
            </a:r>
            <a:endParaRPr lang="en-US" sz="1400" dirty="0">
              <a:solidFill>
                <a:schemeClr val="accent6"/>
              </a:solidFill>
              <a:latin typeface="Calibri" panose="020F0502020204030204" pitchFamily="34" charset="0"/>
              <a:cs typeface="Calibri" panose="020F0502020204030204" pitchFamily="34" charset="0"/>
            </a:endParaRPr>
          </a:p>
          <a:p>
            <a:pPr marL="285750" indent="-285750" fontAlgn="base">
              <a:lnSpc>
                <a:spcPct val="100000"/>
              </a:lnSpc>
              <a:buFont typeface="Arial" panose="020B0604020202020204" pitchFamily="34" charset="0"/>
              <a:buChar char="•"/>
            </a:pPr>
            <a:r>
              <a:rPr lang="en-US" sz="1400" b="1" dirty="0" smtClean="0">
                <a:solidFill>
                  <a:schemeClr val="accent6"/>
                </a:solidFill>
                <a:latin typeface="Calibri" panose="020F0502020204030204" pitchFamily="34" charset="0"/>
                <a:cs typeface="Calibri" panose="020F0502020204030204" pitchFamily="34" charset="0"/>
              </a:rPr>
              <a:t>Recently applied </a:t>
            </a:r>
            <a:r>
              <a:rPr lang="en-US" sz="1400" dirty="0" smtClean="0">
                <a:solidFill>
                  <a:schemeClr val="accent6"/>
                </a:solidFill>
                <a:latin typeface="Calibri" panose="020F0502020204030204" pitchFamily="34" charset="0"/>
                <a:cs typeface="Calibri" panose="020F0502020204030204" pitchFamily="34" charset="0"/>
              </a:rPr>
              <a:t>to determine patterns of white matter tract disruption associated with decreased trait Conscientiousness in MS</a:t>
            </a:r>
            <a:r>
              <a:rPr lang="en-US" sz="1400" baseline="30000" dirty="0" smtClean="0">
                <a:solidFill>
                  <a:schemeClr val="accent6"/>
                </a:solidFill>
                <a:latin typeface="Calibri" panose="020F0502020204030204" pitchFamily="34" charset="0"/>
                <a:cs typeface="Calibri" panose="020F0502020204030204" pitchFamily="34" charset="0"/>
              </a:rPr>
              <a:t>10</a:t>
            </a:r>
            <a:endParaRPr lang="en-US" sz="1400" baseline="30000" dirty="0">
              <a:solidFill>
                <a:schemeClr val="accent6"/>
              </a:solidFill>
              <a:latin typeface="Calibri" panose="020F0502020204030204" pitchFamily="34" charset="0"/>
              <a:cs typeface="Calibri" panose="020F0502020204030204" pitchFamily="34" charset="0"/>
            </a:endParaRPr>
          </a:p>
        </p:txBody>
      </p:sp>
      <p:sp>
        <p:nvSpPr>
          <p:cNvPr id="4" name="Title 3"/>
          <p:cNvSpPr>
            <a:spLocks noGrp="1"/>
          </p:cNvSpPr>
          <p:nvPr>
            <p:ph type="title"/>
          </p:nvPr>
        </p:nvSpPr>
        <p:spPr>
          <a:xfrm>
            <a:off x="277384" y="645699"/>
            <a:ext cx="7886700" cy="716084"/>
          </a:xfrm>
        </p:spPr>
        <p:txBody>
          <a:bodyPr>
            <a:normAutofit/>
          </a:bodyPr>
          <a:lstStyle/>
          <a:p>
            <a:r>
              <a:rPr lang="en-US" dirty="0"/>
              <a:t>Methods: Network Modification, </a:t>
            </a:r>
            <a:r>
              <a:rPr lang="en-US" dirty="0" smtClean="0"/>
              <a:t>Structural</a:t>
            </a:r>
            <a:endParaRPr lang="en-US" dirty="0"/>
          </a:p>
        </p:txBody>
      </p:sp>
      <p:sp>
        <p:nvSpPr>
          <p:cNvPr id="8" name="Rectangle 7"/>
          <p:cNvSpPr/>
          <p:nvPr/>
        </p:nvSpPr>
        <p:spPr>
          <a:xfrm>
            <a:off x="-1" y="6604343"/>
            <a:ext cx="9144001" cy="261610"/>
          </a:xfrm>
          <a:prstGeom prst="rect">
            <a:avLst/>
          </a:prstGeom>
        </p:spPr>
        <p:txBody>
          <a:bodyPr wrap="square">
            <a:spAutoFit/>
          </a:bodyPr>
          <a:lstStyle/>
          <a:p>
            <a:r>
              <a:rPr lang="en-US" sz="1100" baseline="30000" dirty="0">
                <a:solidFill>
                  <a:srgbClr val="000000"/>
                </a:solidFill>
                <a:latin typeface="Calibri" panose="020F0502020204030204" pitchFamily="34" charset="0"/>
                <a:cs typeface="Calibri" panose="020F0502020204030204" pitchFamily="34" charset="0"/>
              </a:rPr>
              <a:t>9</a:t>
            </a:r>
            <a:r>
              <a:rPr lang="en-US" sz="1100" dirty="0" smtClean="0">
                <a:solidFill>
                  <a:srgbClr val="000000"/>
                </a:solidFill>
                <a:latin typeface="Calibri" panose="020F0502020204030204" pitchFamily="34" charset="0"/>
                <a:cs typeface="Calibri" panose="020F0502020204030204" pitchFamily="34" charset="0"/>
              </a:rPr>
              <a:t>Kuceyeski</a:t>
            </a:r>
            <a:r>
              <a:rPr lang="en-US" sz="1100" dirty="0">
                <a:solidFill>
                  <a:srgbClr val="000000"/>
                </a:solidFill>
                <a:latin typeface="Calibri" panose="020F0502020204030204" pitchFamily="34" charset="0"/>
                <a:cs typeface="Calibri" panose="020F0502020204030204" pitchFamily="34" charset="0"/>
              </a:rPr>
              <a:t>, </a:t>
            </a:r>
            <a:r>
              <a:rPr lang="en-US" sz="1100" dirty="0" smtClean="0">
                <a:solidFill>
                  <a:srgbClr val="000000"/>
                </a:solidFill>
                <a:latin typeface="Calibri" panose="020F0502020204030204" pitchFamily="34" charset="0"/>
                <a:cs typeface="Calibri" panose="020F0502020204030204" pitchFamily="34" charset="0"/>
              </a:rPr>
              <a:t>et </a:t>
            </a:r>
            <a:r>
              <a:rPr lang="en-US" sz="1100" dirty="0">
                <a:solidFill>
                  <a:srgbClr val="000000"/>
                </a:solidFill>
                <a:latin typeface="Calibri" panose="020F0502020204030204" pitchFamily="34" charset="0"/>
                <a:cs typeface="Calibri" panose="020F0502020204030204" pitchFamily="34" charset="0"/>
              </a:rPr>
              <a:t>al</a:t>
            </a:r>
            <a:r>
              <a:rPr lang="en-US" sz="1100" dirty="0" smtClean="0">
                <a:solidFill>
                  <a:srgbClr val="000000"/>
                </a:solidFill>
                <a:latin typeface="Calibri" panose="020F0502020204030204" pitchFamily="34" charset="0"/>
                <a:cs typeface="Calibri" panose="020F0502020204030204" pitchFamily="34" charset="0"/>
              </a:rPr>
              <a:t>., Brain connectivity, 2013; </a:t>
            </a:r>
            <a:r>
              <a:rPr lang="en-US" sz="1100" baseline="30000" dirty="0" smtClean="0">
                <a:solidFill>
                  <a:srgbClr val="000000"/>
                </a:solidFill>
                <a:latin typeface="Calibri" panose="020F0502020204030204" pitchFamily="34" charset="0"/>
                <a:cs typeface="Calibri" panose="020F0502020204030204" pitchFamily="34" charset="0"/>
              </a:rPr>
              <a:t>10</a:t>
            </a:r>
            <a:r>
              <a:rPr lang="en-US" sz="1100" dirty="0" smtClean="0">
                <a:solidFill>
                  <a:srgbClr val="000000"/>
                </a:solidFill>
                <a:latin typeface="Calibri" panose="020F0502020204030204" pitchFamily="34" charset="0"/>
                <a:cs typeface="Calibri" panose="020F0502020204030204" pitchFamily="34" charset="0"/>
              </a:rPr>
              <a:t>Fuchs, et al., Human Brain Mapping, in press</a:t>
            </a:r>
            <a:endParaRPr lang="en-US" sz="1100" baseline="30000" dirty="0">
              <a:latin typeface="Calibri" panose="020F0502020204030204" pitchFamily="34" charset="0"/>
              <a:cs typeface="Calibri" panose="020F0502020204030204" pitchFamily="34" charset="0"/>
            </a:endParaRPr>
          </a:p>
        </p:txBody>
      </p:sp>
      <p:sp>
        <p:nvSpPr>
          <p:cNvPr id="10" name="Text Placeholder 1"/>
          <p:cNvSpPr>
            <a:spLocks noGrp="1"/>
          </p:cNvSpPr>
          <p:nvPr>
            <p:ph type="body" idx="10"/>
          </p:nvPr>
        </p:nvSpPr>
        <p:spPr>
          <a:xfrm>
            <a:off x="7108472" y="1596222"/>
            <a:ext cx="1667038" cy="1700770"/>
          </a:xfrm>
        </p:spPr>
        <p:txBody>
          <a:bodyPr/>
          <a:lstStyle/>
          <a:p>
            <a:r>
              <a:rPr lang="en-US" b="1" dirty="0" smtClean="0"/>
              <a:t>Key:</a:t>
            </a:r>
          </a:p>
          <a:p>
            <a:r>
              <a:rPr lang="en-US" dirty="0"/>
              <a:t>HC: Healthy Control</a:t>
            </a:r>
          </a:p>
          <a:p>
            <a:r>
              <a:rPr lang="en-US" dirty="0" smtClean="0"/>
              <a:t>GM: Gray Matter</a:t>
            </a:r>
          </a:p>
          <a:p>
            <a:r>
              <a:rPr lang="en-US" dirty="0" smtClean="0"/>
              <a:t>WM: White Matter</a:t>
            </a:r>
          </a:p>
          <a:p>
            <a:r>
              <a:rPr lang="en-US" dirty="0"/>
              <a:t/>
            </a:r>
            <a:br>
              <a:rPr lang="en-US" dirty="0"/>
            </a:br>
            <a:endParaRPr lang="en-US" dirty="0"/>
          </a:p>
        </p:txBody>
      </p:sp>
      <p:pic>
        <p:nvPicPr>
          <p:cNvPr id="9" name="Picture 13" descr="bottom_bar"/>
          <p:cNvPicPr>
            <a:picLocks noChangeAspect="1" noChangeArrowheads="1"/>
          </p:cNvPicPr>
          <p:nvPr/>
        </p:nvPicPr>
        <p:blipFill rotWithShape="1">
          <a:blip r:embed="rId3">
            <a:extLst>
              <a:ext uri="{28A0092B-C50C-407E-A947-70E740481C1C}">
                <a14:useLocalDpi xmlns:a14="http://schemas.microsoft.com/office/drawing/2010/main" val="0"/>
              </a:ext>
            </a:extLst>
          </a:blip>
          <a:srcRect l="1" r="67905"/>
          <a:stretch/>
        </p:blipFill>
        <p:spPr bwMode="auto">
          <a:xfrm>
            <a:off x="7399400" y="-99738"/>
            <a:ext cx="1828801" cy="890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https://lh4.googleusercontent.com/WRj0lfZNifGSQWbPRoqnCuNK8d8cVIjAvZtc7jLSYgf5yKvjTyTN0DM56D7SLifgwx_gUCeJvJJVecH8DzmO2ExVqyk5FiFamAAWpp3G3a9Oq_3PYqJsvV6hgoLEqAmlrjX2Rn-_96Y"/>
          <p:cNvPicPr>
            <a:picLocks noChangeAspect="1" noChangeArrowheads="1"/>
          </p:cNvPicPr>
          <p:nvPr/>
        </p:nvPicPr>
        <p:blipFill rotWithShape="1">
          <a:blip r:embed="rId4">
            <a:extLst>
              <a:ext uri="{28A0092B-C50C-407E-A947-70E740481C1C}">
                <a14:useLocalDpi xmlns:a14="http://schemas.microsoft.com/office/drawing/2010/main" val="0"/>
              </a:ext>
            </a:extLst>
          </a:blip>
          <a:srcRect l="13602" b="16696"/>
          <a:stretch/>
        </p:blipFill>
        <p:spPr bwMode="auto">
          <a:xfrm>
            <a:off x="6812924" y="4102603"/>
            <a:ext cx="2331076" cy="187338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5"/>
          <a:stretch>
            <a:fillRect/>
          </a:stretch>
        </p:blipFill>
        <p:spPr>
          <a:xfrm>
            <a:off x="166688" y="1327072"/>
            <a:ext cx="5976536" cy="2707210"/>
          </a:xfrm>
          <a:prstGeom prst="rect">
            <a:avLst/>
          </a:prstGeom>
        </p:spPr>
      </p:pic>
    </p:spTree>
    <p:extLst>
      <p:ext uri="{BB962C8B-B14F-4D97-AF65-F5344CB8AC3E}">
        <p14:creationId xmlns:p14="http://schemas.microsoft.com/office/powerpoint/2010/main" val="41699656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346066" y="2475563"/>
            <a:ext cx="4870135" cy="2893869"/>
          </a:xfrm>
        </p:spPr>
        <p:txBody>
          <a:bodyPr/>
          <a:lstStyle/>
          <a:p>
            <a:r>
              <a:rPr lang="en-US" sz="2000" dirty="0">
                <a:latin typeface="Calibri" panose="020F0502020204030204" pitchFamily="34" charset="0"/>
                <a:cs typeface="Calibri" panose="020F0502020204030204" pitchFamily="34" charset="0"/>
              </a:rPr>
              <a:t>Pairwise </a:t>
            </a:r>
            <a:r>
              <a:rPr lang="en-US" sz="2000" dirty="0" smtClean="0">
                <a:latin typeface="Calibri" panose="020F0502020204030204" pitchFamily="34" charset="0"/>
                <a:cs typeface="Calibri" panose="020F0502020204030204" pitchFamily="34" charset="0"/>
              </a:rPr>
              <a:t>tract disruption analyzed </a:t>
            </a:r>
            <a:r>
              <a:rPr lang="en-US" sz="2000" dirty="0">
                <a:latin typeface="Calibri" panose="020F0502020204030204" pitchFamily="34" charset="0"/>
                <a:cs typeface="Calibri" panose="020F0502020204030204" pitchFamily="34" charset="0"/>
              </a:rPr>
              <a:t>using Network Based Statistics (</a:t>
            </a:r>
            <a:r>
              <a:rPr lang="en-US" sz="2000" dirty="0" smtClean="0">
                <a:latin typeface="Calibri" panose="020F0502020204030204" pitchFamily="34" charset="0"/>
                <a:cs typeface="Calibri" panose="020F0502020204030204" pitchFamily="34" charset="0"/>
              </a:rPr>
              <a:t>NBS)</a:t>
            </a:r>
            <a:r>
              <a:rPr lang="en-US" sz="2000" baseline="30000" dirty="0" smtClean="0">
                <a:latin typeface="Calibri" panose="020F0502020204030204" pitchFamily="34" charset="0"/>
                <a:cs typeface="Calibri" panose="020F0502020204030204" pitchFamily="34" charset="0"/>
              </a:rPr>
              <a:t>11</a:t>
            </a:r>
            <a:r>
              <a:rPr lang="en-US" sz="2000" dirty="0" smtClean="0">
                <a:latin typeface="Calibri" panose="020F0502020204030204" pitchFamily="34" charset="0"/>
                <a:cs typeface="Calibri" panose="020F0502020204030204" pitchFamily="34" charset="0"/>
              </a:rPr>
              <a:t> </a:t>
            </a:r>
            <a:endParaRPr lang="en-US" sz="2000" dirty="0">
              <a:latin typeface="Calibri" panose="020F0502020204030204" pitchFamily="34" charset="0"/>
              <a:cs typeface="Calibri" panose="020F0502020204030204" pitchFamily="34" charset="0"/>
            </a:endParaRPr>
          </a:p>
          <a:p>
            <a:pPr marL="285750" indent="-285750" fontAlgn="base">
              <a:buFont typeface="Arial" panose="020B0604020202020204" pitchFamily="34" charset="0"/>
              <a:buChar char="•"/>
            </a:pPr>
            <a:r>
              <a:rPr lang="en-US" sz="2000" dirty="0">
                <a:latin typeface="Calibri" panose="020F0502020204030204" pitchFamily="34" charset="0"/>
                <a:cs typeface="Calibri" panose="020F0502020204030204" pitchFamily="34" charset="0"/>
              </a:rPr>
              <a:t>NBS, used to control for multiple </a:t>
            </a:r>
            <a:r>
              <a:rPr lang="en-US" sz="2000" dirty="0" smtClean="0">
                <a:latin typeface="Calibri" panose="020F0502020204030204" pitchFamily="34" charset="0"/>
                <a:cs typeface="Calibri" panose="020F0502020204030204" pitchFamily="34" charset="0"/>
              </a:rPr>
              <a:t>comparisons</a:t>
            </a:r>
          </a:p>
          <a:p>
            <a:pPr marL="285750" indent="-285750" fontAlgn="base">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Finds </a:t>
            </a:r>
            <a:r>
              <a:rPr lang="en-US" sz="2000" dirty="0">
                <a:latin typeface="Calibri" panose="020F0502020204030204" pitchFamily="34" charset="0"/>
                <a:cs typeface="Calibri" panose="020F0502020204030204" pitchFamily="34" charset="0"/>
              </a:rPr>
              <a:t>a network of regions whose disruption is significantly associated with </a:t>
            </a:r>
            <a:r>
              <a:rPr lang="en-US" sz="2000" dirty="0" smtClean="0">
                <a:latin typeface="Calibri" panose="020F0502020204030204" pitchFamily="34" charset="0"/>
                <a:cs typeface="Calibri" panose="020F0502020204030204" pitchFamily="34" charset="0"/>
              </a:rPr>
              <a:t>BVMTR, SDMT, CVLT2</a:t>
            </a:r>
          </a:p>
          <a:p>
            <a:pPr marL="285750" indent="-285750" fontAlgn="base">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Covariates: </a:t>
            </a:r>
            <a:r>
              <a:rPr lang="en-US" sz="2000" b="1" dirty="0" smtClean="0">
                <a:latin typeface="Calibri" panose="020F0502020204030204" pitchFamily="34" charset="0"/>
                <a:cs typeface="Calibri" panose="020F0502020204030204" pitchFamily="34" charset="0"/>
              </a:rPr>
              <a:t>age</a:t>
            </a:r>
            <a:r>
              <a:rPr lang="en-US" sz="2000" dirty="0">
                <a:latin typeface="Calibri" panose="020F0502020204030204" pitchFamily="34" charset="0"/>
                <a:cs typeface="Calibri" panose="020F0502020204030204" pitchFamily="34" charset="0"/>
              </a:rPr>
              <a:t>, </a:t>
            </a:r>
            <a:r>
              <a:rPr lang="en-US" sz="2000" b="1" dirty="0">
                <a:latin typeface="Calibri" panose="020F0502020204030204" pitchFamily="34" charset="0"/>
                <a:cs typeface="Calibri" panose="020F0502020204030204" pitchFamily="34" charset="0"/>
              </a:rPr>
              <a:t>sex</a:t>
            </a:r>
            <a:r>
              <a:rPr lang="en-US" sz="2000" dirty="0">
                <a:latin typeface="Calibri" panose="020F0502020204030204" pitchFamily="34" charset="0"/>
                <a:cs typeface="Calibri" panose="020F0502020204030204" pitchFamily="34" charset="0"/>
              </a:rPr>
              <a:t>, and </a:t>
            </a:r>
            <a:r>
              <a:rPr lang="en-US" sz="2000" b="1" dirty="0">
                <a:latin typeface="Calibri" panose="020F0502020204030204" pitchFamily="34" charset="0"/>
                <a:cs typeface="Calibri" panose="020F0502020204030204" pitchFamily="34" charset="0"/>
              </a:rPr>
              <a:t>whole brain </a:t>
            </a:r>
            <a:r>
              <a:rPr lang="en-US" sz="2000" b="1" dirty="0" smtClean="0">
                <a:latin typeface="Calibri" panose="020F0502020204030204" pitchFamily="34" charset="0"/>
                <a:cs typeface="Calibri" panose="020F0502020204030204" pitchFamily="34" charset="0"/>
              </a:rPr>
              <a:t>volume</a:t>
            </a:r>
            <a:endParaRPr lang="en-US" sz="2000" dirty="0">
              <a:latin typeface="Calibri" panose="020F0502020204030204" pitchFamily="34" charset="0"/>
              <a:cs typeface="Calibri" panose="020F0502020204030204" pitchFamily="34" charset="0"/>
            </a:endParaRPr>
          </a:p>
        </p:txBody>
      </p:sp>
      <p:sp>
        <p:nvSpPr>
          <p:cNvPr id="4" name="Title 3"/>
          <p:cNvSpPr>
            <a:spLocks noGrp="1"/>
          </p:cNvSpPr>
          <p:nvPr>
            <p:ph type="title"/>
          </p:nvPr>
        </p:nvSpPr>
        <p:spPr/>
        <p:txBody>
          <a:bodyPr>
            <a:normAutofit/>
          </a:bodyPr>
          <a:lstStyle/>
          <a:p>
            <a:r>
              <a:rPr lang="en-US" dirty="0"/>
              <a:t>Methods: Network Based </a:t>
            </a:r>
            <a:r>
              <a:rPr lang="en-US" dirty="0" smtClean="0"/>
              <a:t>Statistics</a:t>
            </a:r>
            <a:endParaRPr lang="en-US" dirty="0"/>
          </a:p>
        </p:txBody>
      </p:sp>
      <p:pic>
        <p:nvPicPr>
          <p:cNvPr id="7170" name="Picture 2" descr="https://lh3.googleusercontent.com/sI_1tpbAr4tbBI2N7EyILJdtDDVocUh6xSyiS-_NDcvryShDIuvDZOFAQEOPro1SAp5AVJcxUFowNa3M45gPgGK7vaOeyhKsM5FejIke9wtm5Qz-pswCXu9Q5oXEhfAVIDA0OsBQZc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8161" y="2185417"/>
            <a:ext cx="3499134" cy="318401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6537008"/>
            <a:ext cx="8543109" cy="261610"/>
          </a:xfrm>
          <a:prstGeom prst="rect">
            <a:avLst/>
          </a:prstGeom>
        </p:spPr>
        <p:txBody>
          <a:bodyPr wrap="square">
            <a:spAutoFit/>
          </a:bodyPr>
          <a:lstStyle/>
          <a:p>
            <a:r>
              <a:rPr lang="en-US" sz="1100" baseline="30000" dirty="0" smtClean="0">
                <a:solidFill>
                  <a:srgbClr val="000000"/>
                </a:solidFill>
                <a:latin typeface="Calibri" panose="020F0502020204030204" pitchFamily="34" charset="0"/>
                <a:cs typeface="Calibri" panose="020F0502020204030204" pitchFamily="34" charset="0"/>
              </a:rPr>
              <a:t>11</a:t>
            </a:r>
            <a:r>
              <a:rPr lang="en-US" sz="1100" dirty="0" smtClean="0">
                <a:solidFill>
                  <a:srgbClr val="000000"/>
                </a:solidFill>
                <a:latin typeface="Calibri" panose="020F0502020204030204" pitchFamily="34" charset="0"/>
                <a:cs typeface="Calibri" panose="020F0502020204030204" pitchFamily="34" charset="0"/>
              </a:rPr>
              <a:t>Zalesky</a:t>
            </a:r>
            <a:r>
              <a:rPr lang="en-US" sz="1100" dirty="0">
                <a:solidFill>
                  <a:srgbClr val="000000"/>
                </a:solidFill>
                <a:latin typeface="Calibri" panose="020F0502020204030204" pitchFamily="34" charset="0"/>
                <a:cs typeface="Calibri" panose="020F0502020204030204" pitchFamily="34" charset="0"/>
              </a:rPr>
              <a:t>, </a:t>
            </a:r>
            <a:r>
              <a:rPr lang="en-US" sz="1100" dirty="0" smtClean="0">
                <a:solidFill>
                  <a:srgbClr val="000000"/>
                </a:solidFill>
                <a:latin typeface="Calibri" panose="020F0502020204030204" pitchFamily="34" charset="0"/>
                <a:cs typeface="Calibri" panose="020F0502020204030204" pitchFamily="34" charset="0"/>
              </a:rPr>
              <a:t>et al., </a:t>
            </a:r>
            <a:r>
              <a:rPr lang="en-US" sz="1100" dirty="0" err="1" smtClean="0">
                <a:solidFill>
                  <a:srgbClr val="000000"/>
                </a:solidFill>
                <a:latin typeface="Calibri" panose="020F0502020204030204" pitchFamily="34" charset="0"/>
                <a:cs typeface="Calibri" panose="020F0502020204030204" pitchFamily="34" charset="0"/>
              </a:rPr>
              <a:t>Neuroimage</a:t>
            </a:r>
            <a:r>
              <a:rPr lang="en-US" sz="1100" dirty="0" smtClean="0">
                <a:solidFill>
                  <a:srgbClr val="000000"/>
                </a:solidFill>
                <a:latin typeface="Calibri" panose="020F0502020204030204" pitchFamily="34" charset="0"/>
                <a:cs typeface="Calibri" panose="020F0502020204030204" pitchFamily="34" charset="0"/>
              </a:rPr>
              <a:t>, 2010</a:t>
            </a:r>
            <a:endParaRPr lang="en-US" sz="1100" dirty="0">
              <a:latin typeface="Calibri" panose="020F0502020204030204" pitchFamily="34" charset="0"/>
              <a:cs typeface="Calibri" panose="020F0502020204030204" pitchFamily="34" charset="0"/>
            </a:endParaRPr>
          </a:p>
        </p:txBody>
      </p:sp>
      <p:pic>
        <p:nvPicPr>
          <p:cNvPr id="6" name="Picture 13" descr="bottom_bar"/>
          <p:cNvPicPr>
            <a:picLocks noChangeAspect="1" noChangeArrowheads="1"/>
          </p:cNvPicPr>
          <p:nvPr/>
        </p:nvPicPr>
        <p:blipFill rotWithShape="1">
          <a:blip r:embed="rId4">
            <a:extLst>
              <a:ext uri="{28A0092B-C50C-407E-A947-70E740481C1C}">
                <a14:useLocalDpi xmlns:a14="http://schemas.microsoft.com/office/drawing/2010/main" val="0"/>
              </a:ext>
            </a:extLst>
          </a:blip>
          <a:srcRect l="1" r="67905"/>
          <a:stretch/>
        </p:blipFill>
        <p:spPr bwMode="auto">
          <a:xfrm>
            <a:off x="7399400" y="-99738"/>
            <a:ext cx="1828801" cy="890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66783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12194" y="1325048"/>
            <a:ext cx="6787852" cy="2107383"/>
          </a:xfrm>
        </p:spPr>
        <p:txBody>
          <a:bodyPr/>
          <a:lstStyle/>
          <a:p>
            <a:pPr fontAlgn="base">
              <a:spcBef>
                <a:spcPts val="400"/>
              </a:spcBef>
            </a:pPr>
            <a:r>
              <a:rPr lang="en-US" sz="1300" b="1" dirty="0" smtClean="0">
                <a:latin typeface="Calibri" panose="020F0502020204030204" pitchFamily="34" charset="0"/>
                <a:cs typeface="Calibri" panose="020F0502020204030204" pitchFamily="34" charset="0"/>
              </a:rPr>
              <a:t>74 </a:t>
            </a:r>
            <a:r>
              <a:rPr lang="en-US" sz="1300" b="1" dirty="0">
                <a:latin typeface="Calibri" panose="020F0502020204030204" pitchFamily="34" charset="0"/>
                <a:cs typeface="Calibri" panose="020F0502020204030204" pitchFamily="34" charset="0"/>
              </a:rPr>
              <a:t>MS </a:t>
            </a:r>
            <a:r>
              <a:rPr lang="en-US" sz="1300" b="1" dirty="0" smtClean="0">
                <a:latin typeface="Calibri" panose="020F0502020204030204" pitchFamily="34" charset="0"/>
                <a:cs typeface="Calibri" panose="020F0502020204030204" pitchFamily="34" charset="0"/>
              </a:rPr>
              <a:t>&amp; </a:t>
            </a:r>
            <a:r>
              <a:rPr lang="en-US" sz="1300" b="1" dirty="0">
                <a:latin typeface="Calibri" panose="020F0502020204030204" pitchFamily="34" charset="0"/>
                <a:cs typeface="Calibri" panose="020F0502020204030204" pitchFamily="34" charset="0"/>
              </a:rPr>
              <a:t>29 </a:t>
            </a:r>
            <a:r>
              <a:rPr lang="en-US" sz="1300" b="1" dirty="0" smtClean="0">
                <a:latin typeface="Calibri" panose="020F0502020204030204" pitchFamily="34" charset="0"/>
                <a:cs typeface="Calibri" panose="020F0502020204030204" pitchFamily="34" charset="0"/>
              </a:rPr>
              <a:t>HC</a:t>
            </a:r>
          </a:p>
          <a:p>
            <a:pPr marL="285750" indent="-285750" fontAlgn="base">
              <a:spcBef>
                <a:spcPts val="400"/>
              </a:spcBef>
              <a:buFont typeface="Arial" panose="020B0604020202020204" pitchFamily="34" charset="0"/>
              <a:buChar char="•"/>
            </a:pPr>
            <a:r>
              <a:rPr lang="en-US" sz="1300" b="1" dirty="0" smtClean="0">
                <a:latin typeface="Calibri" panose="020F0502020204030204" pitchFamily="34" charset="0"/>
                <a:cs typeface="Calibri" panose="020F0502020204030204" pitchFamily="34" charset="0"/>
              </a:rPr>
              <a:t>Pre-Processing</a:t>
            </a:r>
            <a:r>
              <a:rPr lang="en-US" sz="1300" dirty="0">
                <a:latin typeface="Calibri" panose="020F0502020204030204" pitchFamily="34" charset="0"/>
                <a:cs typeface="Calibri" panose="020F0502020204030204" pitchFamily="34" charset="0"/>
              </a:rPr>
              <a:t>: </a:t>
            </a:r>
            <a:r>
              <a:rPr lang="en-US" sz="1300" dirty="0" smtClean="0">
                <a:latin typeface="Calibri" panose="020F0502020204030204" pitchFamily="34" charset="0"/>
                <a:cs typeface="Calibri" panose="020F0502020204030204" pitchFamily="34" charset="0"/>
              </a:rPr>
              <a:t>Cut </a:t>
            </a:r>
            <a:r>
              <a:rPr lang="en-US" sz="1300" dirty="0">
                <a:latin typeface="Calibri" panose="020F0502020204030204" pitchFamily="34" charset="0"/>
                <a:cs typeface="Calibri" panose="020F0502020204030204" pitchFamily="34" charset="0"/>
              </a:rPr>
              <a:t>volumes 1 &amp; 2, slice time correction, motion correction, intensity normalization, temporal filtering, </a:t>
            </a:r>
            <a:r>
              <a:rPr lang="en-US" sz="1300" dirty="0" smtClean="0">
                <a:latin typeface="Calibri" panose="020F0502020204030204" pitchFamily="34" charset="0"/>
                <a:cs typeface="Calibri" panose="020F0502020204030204" pitchFamily="34" charset="0"/>
              </a:rPr>
              <a:t>field map </a:t>
            </a:r>
            <a:r>
              <a:rPr lang="en-US" sz="1300" dirty="0">
                <a:latin typeface="Calibri" panose="020F0502020204030204" pitchFamily="34" charset="0"/>
                <a:cs typeface="Calibri" panose="020F0502020204030204" pitchFamily="34" charset="0"/>
              </a:rPr>
              <a:t>unwarping, </a:t>
            </a:r>
            <a:r>
              <a:rPr lang="en-US" sz="1300" dirty="0" smtClean="0">
                <a:latin typeface="Calibri" panose="020F0502020204030204" pitchFamily="34" charset="0"/>
                <a:cs typeface="Calibri" panose="020F0502020204030204" pitchFamily="34" charset="0"/>
              </a:rPr>
              <a:t>spatial </a:t>
            </a:r>
            <a:r>
              <a:rPr lang="en-US" sz="1300" dirty="0">
                <a:latin typeface="Calibri" panose="020F0502020204030204" pitchFamily="34" charset="0"/>
                <a:cs typeface="Calibri" panose="020F0502020204030204" pitchFamily="34" charset="0"/>
              </a:rPr>
              <a:t>smoothing, and ICA hand classification and </a:t>
            </a:r>
            <a:r>
              <a:rPr lang="en-US" sz="1300" dirty="0" smtClean="0">
                <a:latin typeface="Calibri" panose="020F0502020204030204" pitchFamily="34" charset="0"/>
                <a:cs typeface="Calibri" panose="020F0502020204030204" pitchFamily="34" charset="0"/>
              </a:rPr>
              <a:t>denoising</a:t>
            </a:r>
            <a:endParaRPr lang="en-US" sz="1300" dirty="0">
              <a:latin typeface="Calibri" panose="020F0502020204030204" pitchFamily="34" charset="0"/>
              <a:cs typeface="Calibri" panose="020F0502020204030204" pitchFamily="34" charset="0"/>
            </a:endParaRPr>
          </a:p>
          <a:p>
            <a:pPr marL="285750" indent="-285750" fontAlgn="base">
              <a:spcBef>
                <a:spcPts val="400"/>
              </a:spcBef>
              <a:buFont typeface="Arial" panose="020B0604020202020204" pitchFamily="34" charset="0"/>
              <a:buChar char="•"/>
            </a:pPr>
            <a:r>
              <a:rPr lang="en-US" sz="1300" b="1" dirty="0" smtClean="0">
                <a:latin typeface="Calibri" panose="020F0502020204030204" pitchFamily="34" charset="0"/>
                <a:cs typeface="Calibri" panose="020F0502020204030204" pitchFamily="34" charset="0"/>
              </a:rPr>
              <a:t>Post-Processing</a:t>
            </a:r>
            <a:r>
              <a:rPr lang="en-US" sz="1300" dirty="0">
                <a:latin typeface="Calibri" panose="020F0502020204030204" pitchFamily="34" charset="0"/>
                <a:cs typeface="Calibri" panose="020F0502020204030204" pitchFamily="34" charset="0"/>
              </a:rPr>
              <a:t>: Correlation and partial correlation matrices generated for 86 GM </a:t>
            </a:r>
            <a:r>
              <a:rPr lang="en-US" sz="1300" dirty="0" smtClean="0">
                <a:latin typeface="Calibri" panose="020F0502020204030204" pitchFamily="34" charset="0"/>
                <a:cs typeface="Calibri" panose="020F0502020204030204" pitchFamily="34" charset="0"/>
              </a:rPr>
              <a:t>regions</a:t>
            </a:r>
          </a:p>
          <a:p>
            <a:pPr marL="628642" lvl="1" indent="-285750" fontAlgn="base">
              <a:spcBef>
                <a:spcPts val="400"/>
              </a:spcBef>
              <a:buFont typeface="Arial" panose="020B0604020202020204" pitchFamily="34" charset="0"/>
              <a:buChar char="•"/>
            </a:pPr>
            <a:r>
              <a:rPr lang="en-US" sz="1300" dirty="0" smtClean="0">
                <a:solidFill>
                  <a:schemeClr val="tx1"/>
                </a:solidFill>
                <a:latin typeface="Calibri" panose="020F0502020204030204" pitchFamily="34" charset="0"/>
                <a:cs typeface="Calibri" panose="020F0502020204030204" pitchFamily="34" charset="0"/>
              </a:rPr>
              <a:t>Pairwise </a:t>
            </a:r>
            <a:r>
              <a:rPr lang="en-US" sz="1300" dirty="0">
                <a:solidFill>
                  <a:schemeClr val="tx1"/>
                </a:solidFill>
                <a:latin typeface="Calibri" panose="020F0502020204030204" pitchFamily="34" charset="0"/>
                <a:cs typeface="Calibri" panose="020F0502020204030204" pitchFamily="34" charset="0"/>
              </a:rPr>
              <a:t>deviation in functional connectivity calculated as a </a:t>
            </a:r>
            <a:r>
              <a:rPr lang="en-US" sz="1300" b="1" dirty="0" smtClean="0">
                <a:solidFill>
                  <a:schemeClr val="tx1"/>
                </a:solidFill>
                <a:latin typeface="Calibri" panose="020F0502020204030204" pitchFamily="34" charset="0"/>
                <a:cs typeface="Calibri" panose="020F0502020204030204" pitchFamily="34" charset="0"/>
              </a:rPr>
              <a:t>z-score, </a:t>
            </a:r>
            <a:r>
              <a:rPr lang="en-US" sz="1300" dirty="0" smtClean="0">
                <a:solidFill>
                  <a:schemeClr val="tx1"/>
                </a:solidFill>
                <a:latin typeface="Calibri" panose="020F0502020204030204" pitchFamily="34" charset="0"/>
                <a:cs typeface="Calibri" panose="020F0502020204030204" pitchFamily="34" charset="0"/>
              </a:rPr>
              <a:t>relative </a:t>
            </a:r>
            <a:r>
              <a:rPr lang="en-US" sz="1300" dirty="0">
                <a:solidFill>
                  <a:schemeClr val="tx1"/>
                </a:solidFill>
                <a:latin typeface="Calibri" panose="020F0502020204030204" pitchFamily="34" charset="0"/>
                <a:cs typeface="Calibri" panose="020F0502020204030204" pitchFamily="34" charset="0"/>
              </a:rPr>
              <a:t>to </a:t>
            </a:r>
            <a:r>
              <a:rPr lang="en-US" sz="1300" dirty="0" smtClean="0">
                <a:solidFill>
                  <a:schemeClr val="tx1"/>
                </a:solidFill>
                <a:latin typeface="Calibri" panose="020F0502020204030204" pitchFamily="34" charset="0"/>
                <a:cs typeface="Calibri" panose="020F0502020204030204" pitchFamily="34" charset="0"/>
              </a:rPr>
              <a:t>HC mean/</a:t>
            </a:r>
            <a:r>
              <a:rPr lang="en-US" sz="1300" dirty="0" err="1" smtClean="0">
                <a:solidFill>
                  <a:schemeClr val="tx1"/>
                </a:solidFill>
                <a:latin typeface="Calibri" panose="020F0502020204030204" pitchFamily="34" charset="0"/>
                <a:cs typeface="Calibri" panose="020F0502020204030204" pitchFamily="34" charset="0"/>
              </a:rPr>
              <a:t>stdev</a:t>
            </a:r>
            <a:endParaRPr lang="en-US" sz="1300" dirty="0">
              <a:latin typeface="Calibri" panose="020F0502020204030204" pitchFamily="34" charset="0"/>
              <a:cs typeface="Calibri" panose="020F0502020204030204" pitchFamily="34" charset="0"/>
            </a:endParaRPr>
          </a:p>
          <a:p>
            <a:pPr marL="514342" lvl="1" indent="-171450" fontAlgn="base">
              <a:spcBef>
                <a:spcPts val="400"/>
              </a:spcBef>
              <a:buFont typeface="Arial" panose="020B0604020202020204" pitchFamily="34" charset="0"/>
              <a:buChar char="•"/>
            </a:pPr>
            <a:r>
              <a:rPr lang="en-US" sz="1300" dirty="0" smtClean="0">
                <a:solidFill>
                  <a:schemeClr val="tx1"/>
                </a:solidFill>
                <a:latin typeface="Calibri" panose="020F0502020204030204" pitchFamily="34" charset="0"/>
                <a:cs typeface="Calibri" panose="020F0502020204030204" pitchFamily="34" charset="0"/>
              </a:rPr>
              <a:t>Absolute </a:t>
            </a:r>
            <a:r>
              <a:rPr lang="en-US" sz="1300" dirty="0">
                <a:solidFill>
                  <a:schemeClr val="tx1"/>
                </a:solidFill>
                <a:latin typeface="Calibri" panose="020F0502020204030204" pitchFamily="34" charset="0"/>
                <a:cs typeface="Calibri" panose="020F0502020204030204" pitchFamily="34" charset="0"/>
              </a:rPr>
              <a:t>value taken for final analysis</a:t>
            </a:r>
          </a:p>
          <a:p>
            <a:endParaRPr lang="en-US" sz="1300" dirty="0">
              <a:latin typeface="Calibri" panose="020F0502020204030204" pitchFamily="34" charset="0"/>
              <a:cs typeface="Calibri" panose="020F0502020204030204" pitchFamily="34" charset="0"/>
            </a:endParaRPr>
          </a:p>
        </p:txBody>
      </p:sp>
      <p:sp>
        <p:nvSpPr>
          <p:cNvPr id="4" name="Title 3"/>
          <p:cNvSpPr>
            <a:spLocks noGrp="1"/>
          </p:cNvSpPr>
          <p:nvPr>
            <p:ph type="title"/>
          </p:nvPr>
        </p:nvSpPr>
        <p:spPr>
          <a:xfrm>
            <a:off x="177816" y="818511"/>
            <a:ext cx="7886700" cy="534205"/>
          </a:xfrm>
        </p:spPr>
        <p:txBody>
          <a:bodyPr>
            <a:normAutofit/>
          </a:bodyPr>
          <a:lstStyle/>
          <a:p>
            <a:r>
              <a:rPr lang="en-US" dirty="0"/>
              <a:t>Methods: resting state </a:t>
            </a:r>
            <a:r>
              <a:rPr lang="en-US" dirty="0" smtClean="0"/>
              <a:t>fMRI</a:t>
            </a:r>
            <a:endParaRPr lang="en-US" dirty="0"/>
          </a:p>
        </p:txBody>
      </p:sp>
      <p:pic>
        <p:nvPicPr>
          <p:cNvPr id="8194" name="Picture 2" descr="https://lh3.googleusercontent.com/Wh-JzwEc4kHRHBcQlSMF6LlJUi5CRk74ye8OyUsyxiGtCnZScasQEImYS9PBaJAKRqeoKGqCNXVx5J7FtKB6hi5efhk1DnkuUNOdo2O9V39x3QjOFbDckO37-t8nnM8NyLX-Pun0pp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6363" y="1712822"/>
            <a:ext cx="2151651" cy="94341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96616" y="3218145"/>
            <a:ext cx="4572000" cy="646331"/>
          </a:xfrm>
          <a:prstGeom prst="rect">
            <a:avLst/>
          </a:prstGeom>
        </p:spPr>
        <p:txBody>
          <a:bodyPr>
            <a:spAutoFit/>
          </a:bodyPr>
          <a:lstStyle/>
          <a:p>
            <a:r>
              <a:rPr lang="en-US" sz="1200" b="1" dirty="0">
                <a:solidFill>
                  <a:srgbClr val="000000"/>
                </a:solidFill>
                <a:latin typeface="Arial" panose="020B0604020202020204" pitchFamily="34" charset="0"/>
              </a:rPr>
              <a:t>Pairwise Functional Connectivity</a:t>
            </a:r>
            <a:endParaRPr lang="en-US" sz="1200" dirty="0"/>
          </a:p>
          <a:p>
            <a:r>
              <a:rPr lang="en-US" sz="1200" dirty="0"/>
              <a:t/>
            </a:r>
            <a:br>
              <a:rPr lang="en-US" sz="1200" dirty="0"/>
            </a:br>
            <a:endParaRPr lang="en-US" sz="1200" dirty="0"/>
          </a:p>
        </p:txBody>
      </p:sp>
      <p:sp>
        <p:nvSpPr>
          <p:cNvPr id="6" name="Rectangle 5"/>
          <p:cNvSpPr/>
          <p:nvPr/>
        </p:nvSpPr>
        <p:spPr>
          <a:xfrm>
            <a:off x="4629602" y="3218343"/>
            <a:ext cx="4378412" cy="646331"/>
          </a:xfrm>
          <a:prstGeom prst="rect">
            <a:avLst/>
          </a:prstGeom>
        </p:spPr>
        <p:txBody>
          <a:bodyPr wrap="square">
            <a:spAutoFit/>
          </a:bodyPr>
          <a:lstStyle/>
          <a:p>
            <a:r>
              <a:rPr lang="en-US" sz="1200" b="1" dirty="0">
                <a:solidFill>
                  <a:srgbClr val="000000"/>
                </a:solidFill>
                <a:latin typeface="Arial" panose="020B0604020202020204" pitchFamily="34" charset="0"/>
              </a:rPr>
              <a:t>Pairwise Deviation (z) in Functional Connectivity</a:t>
            </a:r>
            <a:endParaRPr lang="en-US" sz="1200" dirty="0"/>
          </a:p>
          <a:p>
            <a:r>
              <a:rPr lang="en-US" sz="1200" dirty="0"/>
              <a:t/>
            </a:r>
            <a:br>
              <a:rPr lang="en-US" sz="1200" dirty="0"/>
            </a:br>
            <a:endParaRPr lang="en-US" sz="1200" dirty="0"/>
          </a:p>
        </p:txBody>
      </p:sp>
      <p:pic>
        <p:nvPicPr>
          <p:cNvPr id="8196" name="Picture 4" descr="https://lh5.googleusercontent.com/YdhroC-cLWXLep3nAAaUqkku-VDnFNVqLnIQiPEgHhDyFe8q3LxrTGxhFX7EpHc_40KmJI7k3gnk2u9U1YEs0pGoaS1oHumXTUxQU9Z66ibbP1mq8sCPpy_dDEc47e6-BhXYSBUNvD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816" y="3446478"/>
            <a:ext cx="4072212" cy="3401786"/>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https://lh3.googleusercontent.com/TBADdALct2ObV5FAPZHziWydKmmFluSj68GRWEqRmCeqbWw0pS4aw-bWGOx76w4YYn3PATLn4VizjTwObpDJnvt5M9HoXl7gv_r87tU5SmO3J58EJuqGylioYZhqIGIK_aO7YXh_Gv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816" y="3464939"/>
            <a:ext cx="4071018" cy="3374010"/>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https://lh5.googleusercontent.com/FLKLRlNQ4IiGFcP4ODMHcFTc0wMqMVckdGM6UttnYumG3rPXZ72Xy_ioCFdNPtvB1EbataLGVmILTAUAX6xEK5m_gS6h5cCEeKwHkgJOlldzXPiw-rN7l3eCecLcLOZk6xFXCivlg0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0420" y="3499687"/>
            <a:ext cx="3985376" cy="3339262"/>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https://lh6.googleusercontent.com/g3s9C2MJ2n2EWsbZGYHjhSN8xDCU_2i8hsJuZOWFDfxqpdhv2947bbtNGVi2xxRShcfl1Ef8yqCahUOP-mgBsp65REjDw_QxzTQAuKk0I4N4Jr5IKOmgTmDinTy0tF4pq9sJWSx-zz0"/>
          <p:cNvPicPr>
            <a:picLocks noChangeAspect="1" noChangeArrowheads="1"/>
          </p:cNvPicPr>
          <p:nvPr/>
        </p:nvPicPr>
        <p:blipFill rotWithShape="1">
          <a:blip r:embed="rId7">
            <a:extLst>
              <a:ext uri="{28A0092B-C50C-407E-A947-70E740481C1C}">
                <a14:useLocalDpi xmlns:a14="http://schemas.microsoft.com/office/drawing/2010/main" val="0"/>
              </a:ext>
            </a:extLst>
          </a:blip>
          <a:srcRect t="807"/>
          <a:stretch/>
        </p:blipFill>
        <p:spPr bwMode="auto">
          <a:xfrm>
            <a:off x="4512758" y="3514906"/>
            <a:ext cx="3940700" cy="33240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3" descr="bottom_bar"/>
          <p:cNvPicPr>
            <a:picLocks noChangeAspect="1" noChangeArrowheads="1"/>
          </p:cNvPicPr>
          <p:nvPr/>
        </p:nvPicPr>
        <p:blipFill rotWithShape="1">
          <a:blip r:embed="rId8">
            <a:extLst>
              <a:ext uri="{28A0092B-C50C-407E-A947-70E740481C1C}">
                <a14:useLocalDpi xmlns:a14="http://schemas.microsoft.com/office/drawing/2010/main" val="0"/>
              </a:ext>
            </a:extLst>
          </a:blip>
          <a:srcRect l="1" r="67905"/>
          <a:stretch/>
        </p:blipFill>
        <p:spPr bwMode="auto">
          <a:xfrm>
            <a:off x="7399400" y="-99738"/>
            <a:ext cx="1828801" cy="890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4416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98"/>
                                        </p:tgtEl>
                                        <p:attrNameLst>
                                          <p:attrName>style.visibility</p:attrName>
                                        </p:attrNameLst>
                                      </p:cBhvr>
                                      <p:to>
                                        <p:strVal val="visible"/>
                                      </p:to>
                                    </p:set>
                                    <p:animEffect transition="in" filter="fade">
                                      <p:cBhvr>
                                        <p:cTn id="7" dur="500"/>
                                        <p:tgtEl>
                                          <p:spTgt spid="81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200"/>
                                        </p:tgtEl>
                                        <p:attrNameLst>
                                          <p:attrName>style.visibility</p:attrName>
                                        </p:attrNameLst>
                                      </p:cBhvr>
                                      <p:to>
                                        <p:strVal val="visible"/>
                                      </p:to>
                                    </p:set>
                                    <p:animEffect transition="in" filter="fade">
                                      <p:cBhvr>
                                        <p:cTn id="12" dur="500"/>
                                        <p:tgtEl>
                                          <p:spTgt spid="820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202"/>
                                        </p:tgtEl>
                                        <p:attrNameLst>
                                          <p:attrName>style.visibility</p:attrName>
                                        </p:attrNameLst>
                                      </p:cBhvr>
                                      <p:to>
                                        <p:strVal val="visible"/>
                                      </p:to>
                                    </p:set>
                                    <p:animEffect transition="in" filter="fade">
                                      <p:cBhvr>
                                        <p:cTn id="17" dur="500"/>
                                        <p:tgtEl>
                                          <p:spTgt spid="8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425196" y="2185417"/>
            <a:ext cx="8190770" cy="4305535"/>
          </a:xfrm>
        </p:spPr>
        <p:txBody>
          <a:bodyPr/>
          <a:lstStyle/>
          <a:p>
            <a:r>
              <a:rPr lang="en-US" sz="2400" dirty="0">
                <a:latin typeface="Calibri" panose="020F0502020204030204" pitchFamily="34" charset="0"/>
                <a:cs typeface="Calibri" panose="020F0502020204030204" pitchFamily="34" charset="0"/>
              </a:rPr>
              <a:t>3 </a:t>
            </a:r>
            <a:r>
              <a:rPr lang="en-US" sz="2400" dirty="0" smtClean="0">
                <a:latin typeface="Calibri" panose="020F0502020204030204" pitchFamily="34" charset="0"/>
                <a:cs typeface="Calibri" panose="020F0502020204030204" pitchFamily="34" charset="0"/>
              </a:rPr>
              <a:t>regressions </a:t>
            </a:r>
            <a:r>
              <a:rPr lang="en-US" sz="2400" dirty="0">
                <a:latin typeface="Calibri" panose="020F0502020204030204" pitchFamily="34" charset="0"/>
                <a:cs typeface="Calibri" panose="020F0502020204030204" pitchFamily="34" charset="0"/>
              </a:rPr>
              <a:t>models, each predicting a separate cognitive domain: </a:t>
            </a:r>
          </a:p>
          <a:p>
            <a:pPr marL="285750" indent="-285750" fontAlgn="base">
              <a:buFont typeface="Arial" panose="020B0604020202020204" pitchFamily="34" charset="0"/>
              <a:buChar char="•"/>
            </a:pPr>
            <a:r>
              <a:rPr lang="en-US" sz="2400" dirty="0" smtClean="0">
                <a:latin typeface="Calibri" panose="020F0502020204030204" pitchFamily="34" charset="0"/>
                <a:cs typeface="Calibri" panose="020F0502020204030204" pitchFamily="34" charset="0"/>
              </a:rPr>
              <a:t>BVMTR</a:t>
            </a:r>
          </a:p>
          <a:p>
            <a:pPr marL="285750" indent="-285750" fontAlgn="base">
              <a:buFont typeface="Arial" panose="020B0604020202020204" pitchFamily="34" charset="0"/>
              <a:buChar char="•"/>
            </a:pPr>
            <a:r>
              <a:rPr lang="en-US" sz="2400" dirty="0" smtClean="0">
                <a:latin typeface="Calibri" panose="020F0502020204030204" pitchFamily="34" charset="0"/>
                <a:cs typeface="Calibri" panose="020F0502020204030204" pitchFamily="34" charset="0"/>
              </a:rPr>
              <a:t>SDMT</a:t>
            </a:r>
          </a:p>
          <a:p>
            <a:pPr marL="285750" indent="-285750" fontAlgn="base">
              <a:buFont typeface="Arial" panose="020B0604020202020204" pitchFamily="34" charset="0"/>
              <a:buChar char="•"/>
            </a:pPr>
            <a:r>
              <a:rPr lang="en-US" sz="2400" dirty="0" smtClean="0">
                <a:latin typeface="Calibri" panose="020F0502020204030204" pitchFamily="34" charset="0"/>
                <a:cs typeface="Calibri" panose="020F0502020204030204" pitchFamily="34" charset="0"/>
              </a:rPr>
              <a:t>CVLT-II</a:t>
            </a:r>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Independent Variables: </a:t>
            </a:r>
          </a:p>
          <a:p>
            <a:pPr marL="285750" indent="-285750" fontAlgn="base">
              <a:buFont typeface="Arial" panose="020B0604020202020204" pitchFamily="34" charset="0"/>
              <a:buChar char="•"/>
            </a:pPr>
            <a:r>
              <a:rPr lang="en-US" sz="2400" dirty="0" smtClean="0">
                <a:latin typeface="Calibri" panose="020F0502020204030204" pitchFamily="34" charset="0"/>
                <a:cs typeface="Calibri" panose="020F0502020204030204" pitchFamily="34" charset="0"/>
              </a:rPr>
              <a:t>Age</a:t>
            </a:r>
          </a:p>
          <a:p>
            <a:pPr marL="285750" indent="-285750" fontAlgn="base">
              <a:buFont typeface="Arial" panose="020B0604020202020204" pitchFamily="34" charset="0"/>
              <a:buChar char="•"/>
            </a:pPr>
            <a:r>
              <a:rPr lang="en-US" sz="2400" dirty="0" smtClean="0">
                <a:latin typeface="Calibri" panose="020F0502020204030204" pitchFamily="34" charset="0"/>
                <a:cs typeface="Calibri" panose="020F0502020204030204" pitchFamily="34" charset="0"/>
              </a:rPr>
              <a:t>Sex</a:t>
            </a:r>
            <a:endParaRPr lang="en-US" sz="2400" dirty="0">
              <a:latin typeface="Calibri" panose="020F0502020204030204" pitchFamily="34" charset="0"/>
              <a:cs typeface="Calibri" panose="020F0502020204030204" pitchFamily="34" charset="0"/>
            </a:endParaRPr>
          </a:p>
          <a:p>
            <a:pPr marL="285750" indent="-285750" fontAlgn="base">
              <a:buFont typeface="Arial" panose="020B0604020202020204" pitchFamily="34" charset="0"/>
              <a:buChar char="•"/>
            </a:pPr>
            <a:r>
              <a:rPr lang="en-US" sz="2400" dirty="0" smtClean="0">
                <a:latin typeface="Calibri" panose="020F0502020204030204" pitchFamily="34" charset="0"/>
                <a:cs typeface="Calibri" panose="020F0502020204030204" pitchFamily="34" charset="0"/>
              </a:rPr>
              <a:t>Mean</a:t>
            </a:r>
            <a:r>
              <a:rPr lang="en-US" sz="2400" dirty="0">
                <a:latin typeface="Calibri" panose="020F0502020204030204" pitchFamily="34" charset="0"/>
                <a:cs typeface="Calibri" panose="020F0502020204030204" pitchFamily="34" charset="0"/>
              </a:rPr>
              <a:t>, domain-specific </a:t>
            </a:r>
            <a:r>
              <a:rPr lang="en-US" sz="2400" b="1" dirty="0">
                <a:latin typeface="Calibri" panose="020F0502020204030204" pitchFamily="34" charset="0"/>
                <a:cs typeface="Calibri" panose="020F0502020204030204" pitchFamily="34" charset="0"/>
              </a:rPr>
              <a:t>structural</a:t>
            </a:r>
            <a:r>
              <a:rPr lang="en-US" sz="2400" dirty="0">
                <a:latin typeface="Calibri" panose="020F0502020204030204" pitchFamily="34" charset="0"/>
                <a:cs typeface="Calibri" panose="020F0502020204030204" pitchFamily="34" charset="0"/>
              </a:rPr>
              <a:t> network </a:t>
            </a:r>
            <a:r>
              <a:rPr lang="en-US" sz="2400" dirty="0" smtClean="0">
                <a:latin typeface="Calibri" panose="020F0502020204030204" pitchFamily="34" charset="0"/>
                <a:cs typeface="Calibri" panose="020F0502020204030204" pitchFamily="34" charset="0"/>
              </a:rPr>
              <a:t>disruption</a:t>
            </a:r>
          </a:p>
          <a:p>
            <a:pPr marL="285750" indent="-285750" fontAlgn="base">
              <a:buFont typeface="Arial" panose="020B0604020202020204" pitchFamily="34" charset="0"/>
              <a:buChar char="•"/>
            </a:pPr>
            <a:r>
              <a:rPr lang="en-US" sz="2400" dirty="0" smtClean="0">
                <a:latin typeface="Calibri" panose="020F0502020204030204" pitchFamily="34" charset="0"/>
                <a:cs typeface="Calibri" panose="020F0502020204030204" pitchFamily="34" charset="0"/>
              </a:rPr>
              <a:t>Mean</a:t>
            </a:r>
            <a:r>
              <a:rPr lang="en-US" sz="2400" dirty="0">
                <a:latin typeface="Calibri" panose="020F0502020204030204" pitchFamily="34" charset="0"/>
                <a:cs typeface="Calibri" panose="020F0502020204030204" pitchFamily="34" charset="0"/>
              </a:rPr>
              <a:t>, domain-specific </a:t>
            </a:r>
            <a:r>
              <a:rPr lang="en-US" sz="2400" b="1" dirty="0">
                <a:latin typeface="Calibri" panose="020F0502020204030204" pitchFamily="34" charset="0"/>
                <a:cs typeface="Calibri" panose="020F0502020204030204" pitchFamily="34" charset="0"/>
              </a:rPr>
              <a:t>functional </a:t>
            </a:r>
            <a:r>
              <a:rPr lang="en-US" sz="2400" dirty="0">
                <a:latin typeface="Calibri" panose="020F0502020204030204" pitchFamily="34" charset="0"/>
                <a:cs typeface="Calibri" panose="020F0502020204030204" pitchFamily="34" charset="0"/>
              </a:rPr>
              <a:t>network </a:t>
            </a:r>
            <a:r>
              <a:rPr lang="en-US" sz="2400" dirty="0" smtClean="0">
                <a:latin typeface="Calibri" panose="020F0502020204030204" pitchFamily="34" charset="0"/>
                <a:cs typeface="Calibri" panose="020F0502020204030204" pitchFamily="34" charset="0"/>
              </a:rPr>
              <a:t>deviation</a:t>
            </a:r>
          </a:p>
          <a:p>
            <a:pPr marL="285750" indent="-285750" fontAlgn="base">
              <a:buFont typeface="Arial" panose="020B0604020202020204" pitchFamily="34" charset="0"/>
              <a:buChar char="•"/>
            </a:pPr>
            <a:r>
              <a:rPr lang="en-US" sz="2400" b="1" dirty="0" smtClean="0">
                <a:latin typeface="Calibri" panose="020F0502020204030204" pitchFamily="34" charset="0"/>
                <a:cs typeface="Calibri" panose="020F0502020204030204" pitchFamily="34" charset="0"/>
              </a:rPr>
              <a:t>Interaction</a:t>
            </a:r>
            <a:r>
              <a:rPr lang="en-US" sz="2400" b="1" dirty="0">
                <a:latin typeface="Calibri" panose="020F0502020204030204" pitchFamily="34" charset="0"/>
                <a:cs typeface="Calibri" panose="020F0502020204030204" pitchFamily="34" charset="0"/>
              </a:rPr>
              <a:t>, structure by function</a:t>
            </a:r>
          </a:p>
          <a:p>
            <a:r>
              <a:rPr lang="en-US" sz="2400" dirty="0">
                <a:latin typeface="Calibri" panose="020F0502020204030204" pitchFamily="34" charset="0"/>
                <a:cs typeface="Calibri" panose="020F0502020204030204" pitchFamily="34" charset="0"/>
              </a:rPr>
              <a:t/>
            </a:r>
            <a:br>
              <a:rPr lang="en-US" sz="2400" dirty="0">
                <a:latin typeface="Calibri" panose="020F0502020204030204" pitchFamily="34" charset="0"/>
                <a:cs typeface="Calibri" panose="020F0502020204030204" pitchFamily="34" charset="0"/>
              </a:rPr>
            </a:br>
            <a:endParaRPr lang="en-US" sz="2400" dirty="0">
              <a:latin typeface="Calibri" panose="020F0502020204030204" pitchFamily="34" charset="0"/>
              <a:cs typeface="Calibri" panose="020F0502020204030204" pitchFamily="34" charset="0"/>
            </a:endParaRPr>
          </a:p>
        </p:txBody>
      </p:sp>
      <p:sp>
        <p:nvSpPr>
          <p:cNvPr id="6" name="Rounded Rectangle 5"/>
          <p:cNvSpPr/>
          <p:nvPr/>
        </p:nvSpPr>
        <p:spPr>
          <a:xfrm>
            <a:off x="709684" y="5349922"/>
            <a:ext cx="4364592" cy="381178"/>
          </a:xfrm>
          <a:prstGeom prst="roundRect">
            <a:avLst/>
          </a:prstGeom>
          <a:noFill/>
          <a:ln w="762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Title 3"/>
          <p:cNvSpPr>
            <a:spLocks noGrp="1"/>
          </p:cNvSpPr>
          <p:nvPr>
            <p:ph type="title"/>
          </p:nvPr>
        </p:nvSpPr>
        <p:spPr/>
        <p:txBody>
          <a:bodyPr>
            <a:normAutofit/>
          </a:bodyPr>
          <a:lstStyle/>
          <a:p>
            <a:r>
              <a:rPr lang="en-US" dirty="0"/>
              <a:t>Methods: </a:t>
            </a:r>
            <a:r>
              <a:rPr lang="en-US" dirty="0" smtClean="0"/>
              <a:t>Analysis</a:t>
            </a:r>
            <a:endParaRPr lang="en-US" dirty="0"/>
          </a:p>
        </p:txBody>
      </p:sp>
      <p:sp>
        <p:nvSpPr>
          <p:cNvPr id="5" name="Rectangle 4"/>
          <p:cNvSpPr/>
          <p:nvPr/>
        </p:nvSpPr>
        <p:spPr>
          <a:xfrm>
            <a:off x="4447607" y="3244334"/>
            <a:ext cx="248786" cy="369332"/>
          </a:xfrm>
          <a:prstGeom prst="rect">
            <a:avLst/>
          </a:prstGeom>
        </p:spPr>
        <p:txBody>
          <a:bodyPr wrap="none">
            <a:spAutoFit/>
          </a:bodyPr>
          <a:lstStyle/>
          <a:p>
            <a:r>
              <a:rPr lang="en-US" dirty="0"/>
              <a:t> </a:t>
            </a:r>
          </a:p>
        </p:txBody>
      </p:sp>
      <p:pic>
        <p:nvPicPr>
          <p:cNvPr id="7" name="Picture 13" descr="bottom_bar"/>
          <p:cNvPicPr>
            <a:picLocks noChangeAspect="1" noChangeArrowheads="1"/>
          </p:cNvPicPr>
          <p:nvPr/>
        </p:nvPicPr>
        <p:blipFill rotWithShape="1">
          <a:blip r:embed="rId3">
            <a:extLst>
              <a:ext uri="{28A0092B-C50C-407E-A947-70E740481C1C}">
                <a14:useLocalDpi xmlns:a14="http://schemas.microsoft.com/office/drawing/2010/main" val="0"/>
              </a:ext>
            </a:extLst>
          </a:blip>
          <a:srcRect l="1" r="67905"/>
          <a:stretch/>
        </p:blipFill>
        <p:spPr bwMode="auto">
          <a:xfrm>
            <a:off x="7399400" y="-99738"/>
            <a:ext cx="1828801" cy="890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9391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38125" y="1709870"/>
            <a:ext cx="8677275" cy="4981575"/>
          </a:xfrm>
          <a:prstGeom prst="rect">
            <a:avLst/>
          </a:prstGeom>
        </p:spPr>
      </p:pic>
      <p:sp>
        <p:nvSpPr>
          <p:cNvPr id="4" name="Title 3"/>
          <p:cNvSpPr>
            <a:spLocks noGrp="1"/>
          </p:cNvSpPr>
          <p:nvPr>
            <p:ph type="title"/>
          </p:nvPr>
        </p:nvSpPr>
        <p:spPr>
          <a:xfrm>
            <a:off x="238125" y="924334"/>
            <a:ext cx="7886700" cy="716084"/>
          </a:xfrm>
        </p:spPr>
        <p:txBody>
          <a:bodyPr>
            <a:normAutofit fontScale="90000"/>
          </a:bodyPr>
          <a:lstStyle/>
          <a:p>
            <a:r>
              <a:rPr lang="en-US" dirty="0"/>
              <a:t>Results: MRI and neuropsychological </a:t>
            </a:r>
            <a:r>
              <a:rPr lang="en-US" dirty="0" smtClean="0"/>
              <a:t>characteristics</a:t>
            </a:r>
            <a:endParaRPr lang="en-US" dirty="0"/>
          </a:p>
        </p:txBody>
      </p:sp>
      <p:sp>
        <p:nvSpPr>
          <p:cNvPr id="6" name="Rounded Rectangle 5"/>
          <p:cNvSpPr/>
          <p:nvPr/>
        </p:nvSpPr>
        <p:spPr>
          <a:xfrm>
            <a:off x="7699287" y="2974749"/>
            <a:ext cx="876300" cy="296270"/>
          </a:xfrm>
          <a:prstGeom prst="roundRect">
            <a:avLst/>
          </a:prstGeom>
          <a:noFill/>
          <a:ln w="762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Rounded Rectangle 6"/>
          <p:cNvSpPr/>
          <p:nvPr/>
        </p:nvSpPr>
        <p:spPr>
          <a:xfrm>
            <a:off x="7699287" y="3466690"/>
            <a:ext cx="876300" cy="302525"/>
          </a:xfrm>
          <a:prstGeom prst="roundRect">
            <a:avLst/>
          </a:prstGeom>
          <a:noFill/>
          <a:ln w="762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Rounded Rectangle 7"/>
          <p:cNvSpPr/>
          <p:nvPr/>
        </p:nvSpPr>
        <p:spPr>
          <a:xfrm>
            <a:off x="7699287" y="3962868"/>
            <a:ext cx="876300" cy="289306"/>
          </a:xfrm>
          <a:prstGeom prst="roundRect">
            <a:avLst/>
          </a:prstGeom>
          <a:noFill/>
          <a:ln w="762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Rounded Rectangle 8"/>
          <p:cNvSpPr/>
          <p:nvPr/>
        </p:nvSpPr>
        <p:spPr>
          <a:xfrm>
            <a:off x="7699287" y="4473507"/>
            <a:ext cx="876300" cy="306700"/>
          </a:xfrm>
          <a:prstGeom prst="roundRect">
            <a:avLst/>
          </a:prstGeom>
          <a:noFill/>
          <a:ln w="762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0" name="Picture 13" descr="bottom_bar"/>
          <p:cNvPicPr>
            <a:picLocks noChangeAspect="1" noChangeArrowheads="1"/>
          </p:cNvPicPr>
          <p:nvPr/>
        </p:nvPicPr>
        <p:blipFill rotWithShape="1">
          <a:blip r:embed="rId3">
            <a:extLst>
              <a:ext uri="{28A0092B-C50C-407E-A947-70E740481C1C}">
                <a14:useLocalDpi xmlns:a14="http://schemas.microsoft.com/office/drawing/2010/main" val="0"/>
              </a:ext>
            </a:extLst>
          </a:blip>
          <a:srcRect l="1" r="67905"/>
          <a:stretch/>
        </p:blipFill>
        <p:spPr bwMode="auto">
          <a:xfrm>
            <a:off x="7399400" y="-99738"/>
            <a:ext cx="1828801" cy="890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9205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s://lh3.googleusercontent.com/3Cj5aVftqDaKJba4FsE3CV0C_3vDfBPN6CZOP88KLAMCVW4NOvUo6JDHdalr2GJYDrhAHKmFx14tCSUcHzKvKSb5NyMYLJwRB-AHDgpNGTHInzli7n4tKnqY5d3V84hUctauIJaS8eI"/>
          <p:cNvPicPr>
            <a:picLocks noChangeAspect="1" noChangeArrowheads="1"/>
          </p:cNvPicPr>
          <p:nvPr/>
        </p:nvPicPr>
        <p:blipFill rotWithShape="1">
          <a:blip r:embed="rId3">
            <a:extLst>
              <a:ext uri="{28A0092B-C50C-407E-A947-70E740481C1C}">
                <a14:useLocalDpi xmlns:a14="http://schemas.microsoft.com/office/drawing/2010/main" val="0"/>
              </a:ext>
            </a:extLst>
          </a:blip>
          <a:srcRect l="4122" t="24324" r="49910" b="25386"/>
          <a:stretch/>
        </p:blipFill>
        <p:spPr bwMode="auto">
          <a:xfrm>
            <a:off x="1738648" y="1661375"/>
            <a:ext cx="3013656" cy="2472743"/>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279733" y="1143637"/>
            <a:ext cx="8696841" cy="455925"/>
          </a:xfrm>
        </p:spPr>
        <p:txBody>
          <a:bodyPr>
            <a:normAutofit fontScale="90000"/>
          </a:bodyPr>
          <a:lstStyle/>
          <a:p>
            <a:r>
              <a:rPr lang="en-US" dirty="0"/>
              <a:t>Results: </a:t>
            </a:r>
            <a:r>
              <a:rPr lang="en-US" dirty="0" smtClean="0"/>
              <a:t>Lesion Disrupted Networks Associated with BVMTR impairment</a:t>
            </a:r>
            <a:endParaRPr lang="en-US" dirty="0"/>
          </a:p>
        </p:txBody>
      </p:sp>
      <p:pic>
        <p:nvPicPr>
          <p:cNvPr id="1026" name="Picture 2" descr="https://lh4.googleusercontent.com/PdXLs-XxFuohKaWKD7Os1rTtC3UsM7S3NV_cNajrLUr6tw8kboPwvFB9Cnc-8TzOjDXVZfitm0f1-diRRH4Qak3qQRbC09oD6-OIkHaMNpZHA5mJJ2QwWYCtH685CfzSgU5Q08pjDbQ"/>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21305" y="4017723"/>
            <a:ext cx="2201779" cy="280058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lh6.googleusercontent.com/myk_kfkOSNu0wV43_uYCJZcJ_5D2azFB8CnEH3K6szujTWZymDN4r9hBxd5A8FNJ2k73DZKHwCmOJLv7nopqZvLFQKkZCz-WAfNY1Fz6UyZH3Hz4fNGvNoHCLgrVhImGThvp8yOEug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53954" y="4017723"/>
            <a:ext cx="2325730" cy="280151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3" descr="bottom_bar"/>
          <p:cNvPicPr>
            <a:picLocks noChangeAspect="1" noChangeArrowheads="1"/>
          </p:cNvPicPr>
          <p:nvPr/>
        </p:nvPicPr>
        <p:blipFill rotWithShape="1">
          <a:blip r:embed="rId6">
            <a:extLst>
              <a:ext uri="{28A0092B-C50C-407E-A947-70E740481C1C}">
                <a14:useLocalDpi xmlns:a14="http://schemas.microsoft.com/office/drawing/2010/main" val="0"/>
              </a:ext>
            </a:extLst>
          </a:blip>
          <a:srcRect l="1" r="67905"/>
          <a:stretch/>
        </p:blipFill>
        <p:spPr bwMode="auto">
          <a:xfrm>
            <a:off x="7399400" y="-99738"/>
            <a:ext cx="1828801" cy="890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https://lh3.googleusercontent.com/3Cj5aVftqDaKJba4FsE3CV0C_3vDfBPN6CZOP88KLAMCVW4NOvUo6JDHdalr2GJYDrhAHKmFx14tCSUcHzKvKSb5NyMYLJwRB-AHDgpNGTHInzli7n4tKnqY5d3V84hUctauIJaS8eI"/>
          <p:cNvPicPr>
            <a:picLocks noChangeAspect="1" noChangeArrowheads="1"/>
          </p:cNvPicPr>
          <p:nvPr/>
        </p:nvPicPr>
        <p:blipFill rotWithShape="1">
          <a:blip r:embed="rId3">
            <a:extLst>
              <a:ext uri="{28A0092B-C50C-407E-A947-70E740481C1C}">
                <a14:useLocalDpi xmlns:a14="http://schemas.microsoft.com/office/drawing/2010/main" val="0"/>
              </a:ext>
            </a:extLst>
          </a:blip>
          <a:srcRect l="51281" t="26133" b="24624"/>
          <a:stretch/>
        </p:blipFill>
        <p:spPr bwMode="auto">
          <a:xfrm>
            <a:off x="5119839" y="1635253"/>
            <a:ext cx="3193961" cy="2421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00308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s://lh5.googleusercontent.com/hl0Xi_Kk4GO0HGu98NsEebQZ3TDxfuDykcb3CPQhkq52jqedBIGlZvbQCLMq9gRYzKwiFp8XYE_XDlicjjDJn_weRmpTcRq07nCH-QQdb09TS0KR6fn1HajBkjV-PuMIZXjf3luZqT4"/>
          <p:cNvPicPr>
            <a:picLocks noChangeAspect="1" noChangeArrowheads="1"/>
          </p:cNvPicPr>
          <p:nvPr/>
        </p:nvPicPr>
        <p:blipFill rotWithShape="1">
          <a:blip r:embed="rId3">
            <a:extLst>
              <a:ext uri="{28A0092B-C50C-407E-A947-70E740481C1C}">
                <a14:useLocalDpi xmlns:a14="http://schemas.microsoft.com/office/drawing/2010/main" val="0"/>
              </a:ext>
            </a:extLst>
          </a:blip>
          <a:srcRect l="3900" t="24795" r="49761" b="25133"/>
          <a:stretch/>
        </p:blipFill>
        <p:spPr bwMode="auto">
          <a:xfrm>
            <a:off x="1457847" y="1494287"/>
            <a:ext cx="3114728" cy="2524259"/>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200111" y="1104230"/>
            <a:ext cx="9028090" cy="451853"/>
          </a:xfrm>
        </p:spPr>
        <p:txBody>
          <a:bodyPr>
            <a:normAutofit fontScale="90000"/>
          </a:bodyPr>
          <a:lstStyle/>
          <a:p>
            <a:r>
              <a:rPr lang="en-US" dirty="0"/>
              <a:t>Results: Lesion Disrupted Networks Associated </a:t>
            </a:r>
            <a:r>
              <a:rPr lang="en-US" dirty="0" smtClean="0"/>
              <a:t>with SDMT impairment</a:t>
            </a:r>
            <a:endParaRPr lang="en-US" dirty="0"/>
          </a:p>
        </p:txBody>
      </p:sp>
      <p:pic>
        <p:nvPicPr>
          <p:cNvPr id="1026" name="Picture 2" descr="https://lh6.googleusercontent.com/8uV2WW_C9nxXvQaO-to23-EU79aSHKn6KWA0v8Z7cOviHBzMsvHak4MfyzJKn24W-uD89tKRV_zZlUguElsRV69S4i9AgpOAX5bcMPik8xvLZJslPxzBOQlL8ZAkDEL3NTH9_druDv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0093" y="4018546"/>
            <a:ext cx="2230237" cy="27191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lh6.googleusercontent.com/oVmkw3bXU7PqM-cOuD_Afv_PnGPyNNaAxyd5MhtvVTuOwcISsJz0_dEdpHJvZvn8wjPz9gFj9O7Eu7PLc22kPtDFfBJI8NiWR4eSFqtRZWKf25UfISdMu4FHqjOGQLI0ZIJO-cvf5XQ"/>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9577" y="4018546"/>
            <a:ext cx="2269823" cy="276417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3" descr="bottom_bar"/>
          <p:cNvPicPr>
            <a:picLocks noChangeAspect="1" noChangeArrowheads="1"/>
          </p:cNvPicPr>
          <p:nvPr/>
        </p:nvPicPr>
        <p:blipFill rotWithShape="1">
          <a:blip r:embed="rId6">
            <a:extLst>
              <a:ext uri="{28A0092B-C50C-407E-A947-70E740481C1C}">
                <a14:useLocalDpi xmlns:a14="http://schemas.microsoft.com/office/drawing/2010/main" val="0"/>
              </a:ext>
            </a:extLst>
          </a:blip>
          <a:srcRect l="1" r="67905"/>
          <a:stretch/>
        </p:blipFill>
        <p:spPr bwMode="auto">
          <a:xfrm>
            <a:off x="7399400" y="-99738"/>
            <a:ext cx="1828801" cy="890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https://lh5.googleusercontent.com/hl0Xi_Kk4GO0HGu98NsEebQZ3TDxfuDykcb3CPQhkq52jqedBIGlZvbQCLMq9gRYzKwiFp8XYE_XDlicjjDJn_weRmpTcRq07nCH-QQdb09TS0KR6fn1HajBkjV-PuMIZXjf3luZqT4"/>
          <p:cNvPicPr>
            <a:picLocks noChangeAspect="1" noChangeArrowheads="1"/>
          </p:cNvPicPr>
          <p:nvPr/>
        </p:nvPicPr>
        <p:blipFill rotWithShape="1">
          <a:blip r:embed="rId3">
            <a:extLst>
              <a:ext uri="{28A0092B-C50C-407E-A947-70E740481C1C}">
                <a14:useLocalDpi xmlns:a14="http://schemas.microsoft.com/office/drawing/2010/main" val="0"/>
              </a:ext>
            </a:extLst>
          </a:blip>
          <a:srcRect l="51863" t="26364" r="1841" b="23847"/>
          <a:stretch/>
        </p:blipFill>
        <p:spPr bwMode="auto">
          <a:xfrm>
            <a:off x="4708563" y="1519707"/>
            <a:ext cx="3111850" cy="2509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73846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4200" y="1678841"/>
            <a:ext cx="5380497" cy="4734837"/>
          </a:xfrm>
          <a:prstGeom prst="rect">
            <a:avLst/>
          </a:prstGeom>
        </p:spPr>
      </p:pic>
      <p:sp>
        <p:nvSpPr>
          <p:cNvPr id="4" name="Title 3"/>
          <p:cNvSpPr>
            <a:spLocks noGrp="1"/>
          </p:cNvSpPr>
          <p:nvPr>
            <p:ph type="title"/>
          </p:nvPr>
        </p:nvSpPr>
        <p:spPr>
          <a:xfrm>
            <a:off x="427101" y="962758"/>
            <a:ext cx="7886700" cy="716084"/>
          </a:xfrm>
        </p:spPr>
        <p:txBody>
          <a:bodyPr>
            <a:normAutofit fontScale="90000"/>
          </a:bodyPr>
          <a:lstStyle/>
          <a:p>
            <a:r>
              <a:rPr lang="en-US" dirty="0"/>
              <a:t>Results: </a:t>
            </a:r>
            <a:r>
              <a:rPr lang="en-US" dirty="0" smtClean="0"/>
              <a:t>Normal </a:t>
            </a:r>
            <a:r>
              <a:rPr lang="en-US" dirty="0"/>
              <a:t>functional connectivity attenuates the impact of structural network damage on </a:t>
            </a:r>
            <a:r>
              <a:rPr lang="en-US" dirty="0" smtClean="0"/>
              <a:t>cognition</a:t>
            </a:r>
            <a:endParaRPr lang="en-US" dirty="0"/>
          </a:p>
        </p:txBody>
      </p:sp>
      <p:pic>
        <p:nvPicPr>
          <p:cNvPr id="12292" name="Picture 4" descr="https://lh4.googleusercontent.com/mzzhlqmfudreYxu84E8Zo32EHozxa51QBrjE-FKrjAyUGCz_JLQ2c4-x9fv_hzlKLmfCboK_VOjGA9m47WIagajRrnXg8Loy1LrJecnGCz7yqNxGRm1aNtRx1wui4WHYjXd6hcCjd5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6530" y="1678842"/>
            <a:ext cx="3052377" cy="2569040"/>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https://lh6.googleusercontent.com/s0reol2pUTXP7F1Fb3YDv4EtNjI-y12iB1buo52UjxTHFhHHqwkC5JoILf7e72GdQBnvlSfwWYQKhsuFE7zG0NcsRaCJrqBziLvI_yLhCftTjPFi8wsZdX6nHXjCJ6hhafBsk5g1lB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36529" y="4272613"/>
            <a:ext cx="3063179" cy="2585387"/>
          </a:xfrm>
          <a:prstGeom prst="rect">
            <a:avLst/>
          </a:prstGeom>
          <a:noFill/>
          <a:extLst>
            <a:ext uri="{909E8E84-426E-40DD-AFC4-6F175D3DCCD1}">
              <a14:hiddenFill xmlns:a14="http://schemas.microsoft.com/office/drawing/2010/main">
                <a:solidFill>
                  <a:srgbClr val="FFFFFF"/>
                </a:solidFill>
              </a14:hiddenFill>
            </a:ext>
          </a:extLst>
        </p:spPr>
      </p:pic>
      <p:sp>
        <p:nvSpPr>
          <p:cNvPr id="9" name="Rounded Rectangle 8"/>
          <p:cNvSpPr/>
          <p:nvPr/>
        </p:nvSpPr>
        <p:spPr>
          <a:xfrm>
            <a:off x="1690931" y="5039803"/>
            <a:ext cx="3352779" cy="382139"/>
          </a:xfrm>
          <a:prstGeom prst="roundRect">
            <a:avLst/>
          </a:prstGeom>
          <a:noFill/>
          <a:ln w="762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Rounded Rectangle 9"/>
          <p:cNvSpPr/>
          <p:nvPr/>
        </p:nvSpPr>
        <p:spPr>
          <a:xfrm>
            <a:off x="1690930" y="3903321"/>
            <a:ext cx="3352779" cy="382139"/>
          </a:xfrm>
          <a:prstGeom prst="roundRect">
            <a:avLst/>
          </a:prstGeom>
          <a:noFill/>
          <a:ln w="762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8" name="Picture 13" descr="bottom_bar"/>
          <p:cNvPicPr>
            <a:picLocks noChangeAspect="1" noChangeArrowheads="1"/>
          </p:cNvPicPr>
          <p:nvPr/>
        </p:nvPicPr>
        <p:blipFill rotWithShape="1">
          <a:blip r:embed="rId6">
            <a:extLst>
              <a:ext uri="{28A0092B-C50C-407E-A947-70E740481C1C}">
                <a14:useLocalDpi xmlns:a14="http://schemas.microsoft.com/office/drawing/2010/main" val="0"/>
              </a:ext>
            </a:extLst>
          </a:blip>
          <a:srcRect l="1" r="67905"/>
          <a:stretch/>
        </p:blipFill>
        <p:spPr bwMode="auto">
          <a:xfrm>
            <a:off x="7399400" y="-99738"/>
            <a:ext cx="1828801" cy="890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1605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425196" y="2185417"/>
            <a:ext cx="8309371" cy="4228262"/>
          </a:xfrm>
        </p:spPr>
        <p:txBody>
          <a:bodyPr/>
          <a:lstStyle/>
          <a:p>
            <a:pPr fontAlgn="base"/>
            <a:r>
              <a:rPr lang="en-US" sz="2000" b="1" dirty="0" smtClean="0">
                <a:solidFill>
                  <a:schemeClr val="accent6"/>
                </a:solidFill>
                <a:latin typeface="Calibri" panose="020F0502020204030204" pitchFamily="34" charset="0"/>
                <a:cs typeface="Calibri" panose="020F0502020204030204" pitchFamily="34" charset="0"/>
              </a:rPr>
              <a:t>Functional connectivity moderates the impact of structural network damage on cognition </a:t>
            </a:r>
          </a:p>
          <a:p>
            <a:pPr marL="342900" indent="-342900" fontAlgn="base">
              <a:buFont typeface="Arial" panose="020B0604020202020204" pitchFamily="34" charset="0"/>
              <a:buChar char="•"/>
            </a:pPr>
            <a:r>
              <a:rPr lang="en-US" sz="2000" dirty="0" smtClean="0">
                <a:solidFill>
                  <a:schemeClr val="accent6"/>
                </a:solidFill>
                <a:latin typeface="Calibri" panose="020F0502020204030204" pitchFamily="34" charset="0"/>
                <a:cs typeface="Calibri" panose="020F0502020204030204" pitchFamily="34" charset="0"/>
              </a:rPr>
              <a:t>This relationship is similar to models of cognitive reserve</a:t>
            </a:r>
          </a:p>
          <a:p>
            <a:pPr marL="342900" indent="-342900" fontAlgn="base">
              <a:buFont typeface="Arial" panose="020B0604020202020204" pitchFamily="34" charset="0"/>
              <a:buChar char="•"/>
            </a:pPr>
            <a:r>
              <a:rPr lang="en-US" sz="2000" dirty="0" smtClean="0">
                <a:solidFill>
                  <a:schemeClr val="accent6"/>
                </a:solidFill>
                <a:latin typeface="Calibri" panose="020F0502020204030204" pitchFamily="34" charset="0"/>
                <a:cs typeface="Calibri" panose="020F0502020204030204" pitchFamily="34" charset="0"/>
              </a:rPr>
              <a:t>Maintenance </a:t>
            </a:r>
            <a:r>
              <a:rPr lang="en-US" sz="2000" dirty="0">
                <a:solidFill>
                  <a:schemeClr val="accent6"/>
                </a:solidFill>
                <a:latin typeface="Calibri" panose="020F0502020204030204" pitchFamily="34" charset="0"/>
                <a:cs typeface="Calibri" panose="020F0502020204030204" pitchFamily="34" charset="0"/>
              </a:rPr>
              <a:t>of normal functional connectivity may be </a:t>
            </a:r>
            <a:r>
              <a:rPr lang="en-US" sz="2000" dirty="0" smtClean="0">
                <a:solidFill>
                  <a:schemeClr val="accent6"/>
                </a:solidFill>
                <a:latin typeface="Calibri" panose="020F0502020204030204" pitchFamily="34" charset="0"/>
                <a:cs typeface="Calibri" panose="020F0502020204030204" pitchFamily="34" charset="0"/>
              </a:rPr>
              <a:t>an MRI </a:t>
            </a:r>
            <a:r>
              <a:rPr lang="en-US" sz="2000" dirty="0">
                <a:solidFill>
                  <a:schemeClr val="accent6"/>
                </a:solidFill>
                <a:latin typeface="Calibri" panose="020F0502020204030204" pitchFamily="34" charset="0"/>
                <a:cs typeface="Calibri" panose="020F0502020204030204" pitchFamily="34" charset="0"/>
              </a:rPr>
              <a:t>proxy for cognitive reserve </a:t>
            </a:r>
            <a:endParaRPr lang="en-US" sz="2000" dirty="0" smtClean="0">
              <a:solidFill>
                <a:schemeClr val="accent6"/>
              </a:solidFill>
              <a:latin typeface="Calibri" panose="020F0502020204030204" pitchFamily="34" charset="0"/>
              <a:cs typeface="Calibri" panose="020F0502020204030204" pitchFamily="34" charset="0"/>
            </a:endParaRPr>
          </a:p>
          <a:p>
            <a:pPr fontAlgn="base"/>
            <a:endParaRPr lang="en-US" sz="2000" dirty="0">
              <a:solidFill>
                <a:schemeClr val="accent6"/>
              </a:solidFill>
              <a:latin typeface="Calibri" panose="020F0502020204030204" pitchFamily="34" charset="0"/>
              <a:cs typeface="Calibri" panose="020F0502020204030204" pitchFamily="34" charset="0"/>
            </a:endParaRPr>
          </a:p>
          <a:p>
            <a:pPr fontAlgn="base"/>
            <a:r>
              <a:rPr lang="en-US" sz="2000" dirty="0" smtClean="0">
                <a:solidFill>
                  <a:schemeClr val="accent6"/>
                </a:solidFill>
                <a:latin typeface="Calibri" panose="020F0502020204030204" pitchFamily="34" charset="0"/>
                <a:cs typeface="Calibri" panose="020F0502020204030204" pitchFamily="34" charset="0"/>
              </a:rPr>
              <a:t>Our findings also validate how we think of critical cognitive measures in MS </a:t>
            </a:r>
          </a:p>
          <a:p>
            <a:pPr marL="342900" indent="-342900" fontAlgn="base">
              <a:buFont typeface="Arial" panose="020B0604020202020204" pitchFamily="34" charset="0"/>
              <a:buChar char="•"/>
            </a:pPr>
            <a:r>
              <a:rPr lang="en-US" sz="2000" dirty="0" smtClean="0">
                <a:solidFill>
                  <a:schemeClr val="accent6"/>
                </a:solidFill>
                <a:latin typeface="Calibri" panose="020F0502020204030204" pitchFamily="34" charset="0"/>
                <a:cs typeface="Calibri" panose="020F0502020204030204" pitchFamily="34" charset="0"/>
              </a:rPr>
              <a:t>Disruptions of salient networks are associated with BVMTR impairment</a:t>
            </a:r>
          </a:p>
          <a:p>
            <a:pPr marL="342900" indent="-342900" fontAlgn="base">
              <a:buFont typeface="Arial" panose="020B0604020202020204" pitchFamily="34" charset="0"/>
              <a:buChar char="•"/>
            </a:pPr>
            <a:r>
              <a:rPr lang="en-US" sz="2000" dirty="0" smtClean="0">
                <a:solidFill>
                  <a:schemeClr val="accent6"/>
                </a:solidFill>
                <a:latin typeface="Calibri" panose="020F0502020204030204" pitchFamily="34" charset="0"/>
                <a:cs typeface="Calibri" panose="020F0502020204030204" pitchFamily="34" charset="0"/>
              </a:rPr>
              <a:t>More widespread disruption networks are associated with SDMT impairment, validating why SDMT is so sensitive and useful a measure in MS</a:t>
            </a:r>
            <a:endParaRPr lang="en-US" sz="2000" dirty="0">
              <a:solidFill>
                <a:schemeClr val="accent6"/>
              </a:solidFill>
              <a:latin typeface="Calibri" panose="020F0502020204030204" pitchFamily="34" charset="0"/>
              <a:cs typeface="Calibri" panose="020F0502020204030204" pitchFamily="34" charset="0"/>
            </a:endParaRPr>
          </a:p>
        </p:txBody>
      </p:sp>
      <p:sp>
        <p:nvSpPr>
          <p:cNvPr id="4" name="Title 3"/>
          <p:cNvSpPr>
            <a:spLocks noGrp="1"/>
          </p:cNvSpPr>
          <p:nvPr>
            <p:ph type="title"/>
          </p:nvPr>
        </p:nvSpPr>
        <p:spPr/>
        <p:txBody>
          <a:bodyPr>
            <a:normAutofit/>
          </a:bodyPr>
          <a:lstStyle/>
          <a:p>
            <a:r>
              <a:rPr lang="en-US" dirty="0" smtClean="0"/>
              <a:t>Conclusions</a:t>
            </a:r>
            <a:endParaRPr lang="en-US" dirty="0"/>
          </a:p>
        </p:txBody>
      </p:sp>
      <p:pic>
        <p:nvPicPr>
          <p:cNvPr id="5" name="Picture 13" descr="bottom_bar"/>
          <p:cNvPicPr>
            <a:picLocks noChangeAspect="1" noChangeArrowheads="1"/>
          </p:cNvPicPr>
          <p:nvPr/>
        </p:nvPicPr>
        <p:blipFill rotWithShape="1">
          <a:blip r:embed="rId3">
            <a:extLst>
              <a:ext uri="{28A0092B-C50C-407E-A947-70E740481C1C}">
                <a14:useLocalDpi xmlns:a14="http://schemas.microsoft.com/office/drawing/2010/main" val="0"/>
              </a:ext>
            </a:extLst>
          </a:blip>
          <a:srcRect l="1" r="67905"/>
          <a:stretch/>
        </p:blipFill>
        <p:spPr bwMode="auto">
          <a:xfrm>
            <a:off x="7399400" y="-99738"/>
            <a:ext cx="1828801" cy="890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21833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177421" y="1649925"/>
            <a:ext cx="4817660" cy="5208075"/>
          </a:xfrm>
        </p:spPr>
        <p:txBody>
          <a:bodyPr/>
          <a:lstStyle/>
          <a:p>
            <a:pPr>
              <a:lnSpc>
                <a:spcPct val="100000"/>
              </a:lnSpc>
              <a:spcBef>
                <a:spcPts val="0"/>
              </a:spcBef>
            </a:pPr>
            <a:r>
              <a:rPr lang="en-US" b="1" u="sng" dirty="0"/>
              <a:t>Mentors</a:t>
            </a:r>
            <a:r>
              <a:rPr lang="en-US" dirty="0"/>
              <a:t>:</a:t>
            </a:r>
          </a:p>
          <a:p>
            <a:pPr>
              <a:lnSpc>
                <a:spcPct val="100000"/>
              </a:lnSpc>
              <a:spcBef>
                <a:spcPts val="0"/>
              </a:spcBef>
            </a:pPr>
            <a:r>
              <a:rPr lang="en-US" dirty="0"/>
              <a:t>Ralph Benedict, PhD</a:t>
            </a:r>
          </a:p>
          <a:p>
            <a:pPr>
              <a:lnSpc>
                <a:spcPct val="100000"/>
              </a:lnSpc>
              <a:spcBef>
                <a:spcPts val="0"/>
              </a:spcBef>
            </a:pPr>
            <a:r>
              <a:rPr lang="en-US" dirty="0"/>
              <a:t>Michael Dwyer, PhD</a:t>
            </a:r>
          </a:p>
          <a:p>
            <a:pPr>
              <a:lnSpc>
                <a:spcPct val="100000"/>
              </a:lnSpc>
              <a:spcBef>
                <a:spcPts val="0"/>
              </a:spcBef>
            </a:pPr>
            <a:r>
              <a:rPr lang="en-US" dirty="0"/>
              <a:t>Robert </a:t>
            </a:r>
            <a:r>
              <a:rPr lang="en-US" dirty="0" err="1"/>
              <a:t>Zivadinov</a:t>
            </a:r>
            <a:r>
              <a:rPr lang="en-US" dirty="0"/>
              <a:t>, MD, </a:t>
            </a:r>
            <a:r>
              <a:rPr lang="en-US" dirty="0" smtClean="0"/>
              <a:t>PhD</a:t>
            </a:r>
          </a:p>
          <a:p>
            <a:pPr>
              <a:lnSpc>
                <a:spcPct val="100000"/>
              </a:lnSpc>
              <a:spcBef>
                <a:spcPts val="0"/>
              </a:spcBef>
            </a:pPr>
            <a:r>
              <a:rPr lang="en-US" dirty="0"/>
              <a:t/>
            </a:r>
            <a:br>
              <a:rPr lang="en-US" dirty="0"/>
            </a:br>
            <a:r>
              <a:rPr lang="en-US" b="1" u="sng" dirty="0"/>
              <a:t>Students and Collaborators</a:t>
            </a:r>
            <a:r>
              <a:rPr lang="en-US" dirty="0"/>
              <a:t>:</a:t>
            </a:r>
          </a:p>
          <a:p>
            <a:pPr>
              <a:lnSpc>
                <a:spcPct val="100000"/>
              </a:lnSpc>
              <a:spcBef>
                <a:spcPts val="0"/>
              </a:spcBef>
            </a:pPr>
            <a:r>
              <a:rPr lang="en-US" dirty="0"/>
              <a:t>Bianca Weinstock-</a:t>
            </a:r>
            <a:r>
              <a:rPr lang="en-US" dirty="0" err="1"/>
              <a:t>Guttman</a:t>
            </a:r>
            <a:r>
              <a:rPr lang="en-US" dirty="0"/>
              <a:t>, </a:t>
            </a:r>
            <a:r>
              <a:rPr lang="en-US" dirty="0" smtClean="0"/>
              <a:t>MD</a:t>
            </a:r>
          </a:p>
          <a:p>
            <a:pPr>
              <a:lnSpc>
                <a:spcPct val="100000"/>
              </a:lnSpc>
              <a:spcBef>
                <a:spcPts val="0"/>
              </a:spcBef>
            </a:pPr>
            <a:r>
              <a:rPr lang="en-US" dirty="0" err="1" smtClean="0"/>
              <a:t>Faizan</a:t>
            </a:r>
            <a:r>
              <a:rPr lang="en-US" dirty="0" smtClean="0"/>
              <a:t> </a:t>
            </a:r>
            <a:r>
              <a:rPr lang="en-US" dirty="0" err="1"/>
              <a:t>Yasin</a:t>
            </a:r>
            <a:r>
              <a:rPr lang="en-US" dirty="0"/>
              <a:t>, MD</a:t>
            </a:r>
          </a:p>
          <a:p>
            <a:pPr>
              <a:lnSpc>
                <a:spcPct val="100000"/>
              </a:lnSpc>
              <a:spcBef>
                <a:spcPts val="0"/>
              </a:spcBef>
            </a:pPr>
            <a:r>
              <a:rPr lang="en-US" dirty="0"/>
              <a:t>Deepa </a:t>
            </a:r>
            <a:r>
              <a:rPr lang="en-US" dirty="0" err="1"/>
              <a:t>Ramasamy</a:t>
            </a:r>
            <a:r>
              <a:rPr lang="en-US" dirty="0"/>
              <a:t>, MD</a:t>
            </a:r>
          </a:p>
          <a:p>
            <a:pPr>
              <a:lnSpc>
                <a:spcPct val="100000"/>
              </a:lnSpc>
              <a:spcBef>
                <a:spcPts val="0"/>
              </a:spcBef>
            </a:pPr>
            <a:r>
              <a:rPr lang="en-US" dirty="0" err="1"/>
              <a:t>Dejan</a:t>
            </a:r>
            <a:r>
              <a:rPr lang="en-US" dirty="0"/>
              <a:t> </a:t>
            </a:r>
            <a:r>
              <a:rPr lang="en-US" dirty="0" err="1"/>
              <a:t>Jakimovski</a:t>
            </a:r>
            <a:r>
              <a:rPr lang="en-US" dirty="0"/>
              <a:t>, MD</a:t>
            </a:r>
          </a:p>
          <a:p>
            <a:pPr>
              <a:lnSpc>
                <a:spcPct val="100000"/>
              </a:lnSpc>
              <a:spcBef>
                <a:spcPts val="0"/>
              </a:spcBef>
            </a:pPr>
            <a:r>
              <a:rPr lang="en-US" dirty="0" err="1" smtClean="0"/>
              <a:t>Sanjeevani</a:t>
            </a:r>
            <a:r>
              <a:rPr lang="en-US" dirty="0" smtClean="0"/>
              <a:t> </a:t>
            </a:r>
            <a:r>
              <a:rPr lang="en-US" dirty="0" err="1"/>
              <a:t>Choudhery</a:t>
            </a:r>
            <a:endParaRPr lang="en-US" dirty="0"/>
          </a:p>
          <a:p>
            <a:pPr>
              <a:lnSpc>
                <a:spcPct val="100000"/>
              </a:lnSpc>
              <a:spcBef>
                <a:spcPts val="0"/>
              </a:spcBef>
            </a:pPr>
            <a:r>
              <a:rPr lang="en-US" dirty="0"/>
              <a:t>Xian Li</a:t>
            </a:r>
          </a:p>
          <a:p>
            <a:pPr>
              <a:lnSpc>
                <a:spcPct val="100000"/>
              </a:lnSpc>
              <a:spcBef>
                <a:spcPts val="0"/>
              </a:spcBef>
            </a:pPr>
            <a:r>
              <a:rPr lang="en-US" dirty="0"/>
              <a:t>Keith Carolus</a:t>
            </a:r>
          </a:p>
          <a:p>
            <a:pPr>
              <a:lnSpc>
                <a:spcPct val="100000"/>
              </a:lnSpc>
              <a:spcBef>
                <a:spcPts val="0"/>
              </a:spcBef>
            </a:pPr>
            <a:r>
              <a:rPr lang="en-US" dirty="0"/>
              <a:t>Matthew Mallory</a:t>
            </a:r>
          </a:p>
          <a:p>
            <a:pPr>
              <a:lnSpc>
                <a:spcPct val="100000"/>
              </a:lnSpc>
              <a:spcBef>
                <a:spcPts val="0"/>
              </a:spcBef>
            </a:pPr>
            <a:r>
              <a:rPr lang="en-US" dirty="0"/>
              <a:t>Alexander </a:t>
            </a:r>
            <a:r>
              <a:rPr lang="en-US" dirty="0" err="1"/>
              <a:t>Bartnik</a:t>
            </a:r>
            <a:endParaRPr lang="en-US" dirty="0"/>
          </a:p>
          <a:p>
            <a:pPr>
              <a:lnSpc>
                <a:spcPct val="100000"/>
              </a:lnSpc>
              <a:spcBef>
                <a:spcPts val="0"/>
              </a:spcBef>
            </a:pPr>
            <a:r>
              <a:rPr lang="en-US" dirty="0"/>
              <a:t>Devon </a:t>
            </a:r>
            <a:r>
              <a:rPr lang="en-US" dirty="0" err="1"/>
              <a:t>Oship</a:t>
            </a:r>
            <a:endParaRPr lang="en-US" dirty="0"/>
          </a:p>
          <a:p>
            <a:pPr>
              <a:lnSpc>
                <a:spcPct val="100000"/>
              </a:lnSpc>
              <a:spcBef>
                <a:spcPts val="0"/>
              </a:spcBef>
            </a:pPr>
            <a:r>
              <a:rPr lang="en-US" dirty="0"/>
              <a:t/>
            </a:r>
            <a:br>
              <a:rPr lang="en-US" dirty="0"/>
            </a:br>
            <a:r>
              <a:rPr lang="en-US" b="1" u="sng" dirty="0"/>
              <a:t>Institutions</a:t>
            </a:r>
            <a:r>
              <a:rPr lang="en-US" dirty="0"/>
              <a:t>:</a:t>
            </a:r>
          </a:p>
          <a:p>
            <a:pPr>
              <a:lnSpc>
                <a:spcPct val="100000"/>
              </a:lnSpc>
              <a:spcBef>
                <a:spcPts val="0"/>
              </a:spcBef>
            </a:pPr>
            <a:r>
              <a:rPr lang="en-US" dirty="0"/>
              <a:t>Jacobs School of Medicine and Biomedical Sciences</a:t>
            </a:r>
          </a:p>
          <a:p>
            <a:pPr>
              <a:lnSpc>
                <a:spcPct val="100000"/>
              </a:lnSpc>
              <a:spcBef>
                <a:spcPts val="0"/>
              </a:spcBef>
            </a:pPr>
            <a:r>
              <a:rPr lang="en-US" dirty="0"/>
              <a:t>Buffalo Neuroimaging Analysis Center</a:t>
            </a:r>
          </a:p>
          <a:p>
            <a:pPr>
              <a:lnSpc>
                <a:spcPct val="100000"/>
              </a:lnSpc>
              <a:spcBef>
                <a:spcPts val="0"/>
              </a:spcBef>
            </a:pPr>
            <a:r>
              <a:rPr lang="en-US" dirty="0"/>
              <a:t>Jacobs </a:t>
            </a:r>
            <a:r>
              <a:rPr lang="en-US" dirty="0" smtClean="0"/>
              <a:t>Comprehensive Multiple </a:t>
            </a:r>
            <a:r>
              <a:rPr lang="en-US" dirty="0"/>
              <a:t>Sclerosis </a:t>
            </a:r>
            <a:r>
              <a:rPr lang="en-US" dirty="0" smtClean="0"/>
              <a:t>Treatment and Research Center</a:t>
            </a:r>
            <a:endParaRPr lang="en-US" dirty="0"/>
          </a:p>
          <a:p>
            <a:pPr>
              <a:lnSpc>
                <a:spcPct val="100000"/>
              </a:lnSpc>
              <a:spcBef>
                <a:spcPts val="0"/>
              </a:spcBef>
            </a:pPr>
            <a:r>
              <a:rPr lang="en-US" dirty="0"/>
              <a:t/>
            </a:r>
            <a:br>
              <a:rPr lang="en-US" dirty="0"/>
            </a:br>
            <a:r>
              <a:rPr lang="en-US" dirty="0"/>
              <a:t/>
            </a:r>
            <a:br>
              <a:rPr lang="en-US" dirty="0"/>
            </a:br>
            <a:r>
              <a:rPr lang="en-US" dirty="0"/>
              <a:t/>
            </a:r>
            <a:br>
              <a:rPr lang="en-US" dirty="0"/>
            </a:br>
            <a:r>
              <a:rPr lang="en-US" dirty="0"/>
              <a:t/>
            </a:r>
            <a:br>
              <a:rPr lang="en-US" dirty="0"/>
            </a:br>
            <a:endParaRPr lang="en-US" dirty="0"/>
          </a:p>
        </p:txBody>
      </p:sp>
      <p:sp>
        <p:nvSpPr>
          <p:cNvPr id="4" name="Title 3"/>
          <p:cNvSpPr>
            <a:spLocks noGrp="1"/>
          </p:cNvSpPr>
          <p:nvPr>
            <p:ph type="title"/>
          </p:nvPr>
        </p:nvSpPr>
        <p:spPr>
          <a:xfrm>
            <a:off x="427101" y="933841"/>
            <a:ext cx="7886700" cy="716084"/>
          </a:xfrm>
        </p:spPr>
        <p:txBody>
          <a:bodyPr>
            <a:normAutofit/>
          </a:bodyPr>
          <a:lstStyle/>
          <a:p>
            <a:r>
              <a:rPr lang="en-US" dirty="0"/>
              <a:t>Thanks </a:t>
            </a:r>
            <a:r>
              <a:rPr lang="en-US" dirty="0" smtClean="0"/>
              <a:t>to</a:t>
            </a:r>
            <a:endParaRPr lang="en-US" dirty="0"/>
          </a:p>
        </p:txBody>
      </p:sp>
      <p:pic>
        <p:nvPicPr>
          <p:cNvPr id="13316" name="Picture 4" descr="https://lh4.googleusercontent.com/lhAj3Bic5NiICCx4Cva_qOilxQ2wFr6Bmi1_F1r55RF70CB28KOWhFUQcslwrhk2pMkfXqIGg7DE828VOw2A3NEmTDy8LWVnQ67389-SxneVIrb2cjoRPId3lQuEMpGO7s7sVkMVbH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5081" y="2012347"/>
            <a:ext cx="4027372" cy="1887830"/>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https://lh6.googleusercontent.com/1GZ_4x5MtnrmJzU0K8s8odDz3CfOUBY_bjkQMLSv54TOT4SqGr3R1h8uE62DfEKHVq7j147efjsxVQw55SJX7nyaZqMsExnY0KuNVOm6aSmsPRShaeZTm6A6f3I-rvILQPYh01HWsU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5081" y="3977711"/>
            <a:ext cx="4027373" cy="268491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3" descr="bottom_bar"/>
          <p:cNvPicPr>
            <a:picLocks noChangeAspect="1" noChangeArrowheads="1"/>
          </p:cNvPicPr>
          <p:nvPr/>
        </p:nvPicPr>
        <p:blipFill rotWithShape="1">
          <a:blip r:embed="rId4">
            <a:extLst>
              <a:ext uri="{28A0092B-C50C-407E-A947-70E740481C1C}">
                <a14:useLocalDpi xmlns:a14="http://schemas.microsoft.com/office/drawing/2010/main" val="0"/>
              </a:ext>
            </a:extLst>
          </a:blip>
          <a:srcRect l="1" r="67905"/>
          <a:stretch/>
        </p:blipFill>
        <p:spPr bwMode="auto">
          <a:xfrm>
            <a:off x="7399400" y="-99738"/>
            <a:ext cx="1828801" cy="890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11838" y="903158"/>
            <a:ext cx="4332162" cy="1219202"/>
          </a:xfrm>
          <a:prstGeom prst="rect">
            <a:avLst/>
          </a:prstGeom>
        </p:spPr>
      </p:pic>
    </p:spTree>
    <p:extLst>
      <p:ext uri="{BB962C8B-B14F-4D97-AF65-F5344CB8AC3E}">
        <p14:creationId xmlns:p14="http://schemas.microsoft.com/office/powerpoint/2010/main" val="3111015498"/>
      </p:ext>
    </p:extLst>
  </p:cSld>
  <p:clrMapOvr>
    <a:masterClrMapping/>
  </p:clrMapOvr>
  <p:timing>
    <p:tnLst>
      <p:par>
        <p:cTn id="1" dur="indefinite" restart="never" nodeType="tmRoot"/>
      </p:par>
    </p:tnLst>
  </p:timing>
</p:sld>
</file>

<file path=ppt/theme/theme1.xml><?xml version="1.0" encoding="utf-8"?>
<a:theme xmlns:a="http://schemas.openxmlformats.org/drawingml/2006/main" name="UB Powerpoint Template">
  <a:themeElements>
    <a:clrScheme name="UB Color Palette">
      <a:dk1>
        <a:srgbClr val="666666"/>
      </a:dk1>
      <a:lt1>
        <a:srgbClr val="FFFFFF"/>
      </a:lt1>
      <a:dk2>
        <a:srgbClr val="005BBB"/>
      </a:dk2>
      <a:lt2>
        <a:srgbClr val="FFFFFF"/>
      </a:lt2>
      <a:accent1>
        <a:srgbClr val="005BBB"/>
      </a:accent1>
      <a:accent2>
        <a:srgbClr val="41B6E6"/>
      </a:accent2>
      <a:accent3>
        <a:srgbClr val="E56D54"/>
      </a:accent3>
      <a:accent4>
        <a:srgbClr val="666666"/>
      </a:accent4>
      <a:accent5>
        <a:srgbClr val="007681"/>
      </a:accent5>
      <a:accent6>
        <a:srgbClr val="003E51"/>
      </a:accent6>
      <a:hlink>
        <a:srgbClr val="186BB7"/>
      </a:hlink>
      <a:folHlink>
        <a:srgbClr val="D86A4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_Template_WIDE" id="{320877F5-9057-5044-9670-55C377C33490}" vid="{043CC7DF-15AC-0F49-A0D1-304573C219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18279</TotalTime>
  <Words>1422</Words>
  <Application>Microsoft Office PowerPoint</Application>
  <PresentationFormat>On-screen Show (4:3)</PresentationFormat>
  <Paragraphs>180</Paragraphs>
  <Slides>16</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Georgia</vt:lpstr>
      <vt:lpstr>LucidaGrande</vt:lpstr>
      <vt:lpstr>UB Powerpoint Template</vt:lpstr>
      <vt:lpstr>Preservation of Functional Connectivity Moderates the Impact of White Matter Tract Disruption on Cognition in Multiple Sclerosis</vt:lpstr>
      <vt:lpstr>Disclosures </vt:lpstr>
      <vt:lpstr>Background</vt:lpstr>
      <vt:lpstr>PowerPoint Presentation</vt:lpstr>
      <vt:lpstr>Methods: Subjects</vt:lpstr>
      <vt:lpstr>Methods: Neuropsychological Testing and MRI</vt:lpstr>
      <vt:lpstr>Methods: Network Modification, Structural</vt:lpstr>
      <vt:lpstr>Methods: Network Based Statistics</vt:lpstr>
      <vt:lpstr>Methods: resting state fMRI</vt:lpstr>
      <vt:lpstr>Methods: Analysis</vt:lpstr>
      <vt:lpstr>Results: MRI and neuropsychological characteristics</vt:lpstr>
      <vt:lpstr>Results: Lesion Disrupted Networks Associated with BVMTR impairment</vt:lpstr>
      <vt:lpstr>Results: Lesion Disrupted Networks Associated with SDMT impairment</vt:lpstr>
      <vt:lpstr>Results: Normal functional connectivity attenuates the impact of structural network damage on cognition</vt:lpstr>
      <vt:lpstr>Conclusions</vt:lpstr>
      <vt:lpstr>Thanks to</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UB Powerpoint Template</dc:title>
  <dc:subject/>
  <dc:creator>Microsoft Office User</dc:creator>
  <cp:keywords/>
  <dc:description/>
  <cp:lastModifiedBy>Tom Fuchs</cp:lastModifiedBy>
  <cp:revision>484</cp:revision>
  <cp:lastPrinted>2015-10-19T19:01:41Z</cp:lastPrinted>
  <dcterms:created xsi:type="dcterms:W3CDTF">2016-06-28T14:05:07Z</dcterms:created>
  <dcterms:modified xsi:type="dcterms:W3CDTF">2018-04-25T18:21:09Z</dcterms:modified>
  <cp:category/>
</cp:coreProperties>
</file>